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A5BF9D-63C6-496C-A09F-394703F811B2}" v="2135" dt="2025-05-06T03:20:45.495"/>
    <p1510:client id="{AA587096-2B96-861A-5AD8-B22C686A3F56}" v="1171" dt="2025-05-07T03:50:32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33E2B-A9B4-C504-9079-B78FEB2D3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C2F8C-5330-4F34-51AA-28C43DFA6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Bidirectional Encoder Representations from Transformers</a:t>
            </a:r>
          </a:p>
          <a:p>
            <a:r>
              <a:rPr lang="en-US" dirty="0"/>
              <a:t>Pre-trained on corpus using masked language modeling and next sentence prediction</a:t>
            </a:r>
          </a:p>
          <a:p>
            <a:r>
              <a:rPr lang="en-US" dirty="0"/>
              <a:t>Take a sentence, mask a word, and ask BERT to predict it</a:t>
            </a:r>
          </a:p>
          <a:p>
            <a:r>
              <a:rPr lang="en-US" dirty="0"/>
              <a:t>Allows BERT models to understand context from both directions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2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ADEE5-73DB-01D0-6BB4-C491A7ECA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600"/>
              <a:t>What is machine learning?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D43BB-D295-455E-0939-679B594E6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Imagine you're collecting data on how temperature changes as pressure changes at constant volume.</a:t>
            </a:r>
          </a:p>
          <a:p>
            <a:r>
              <a:rPr lang="en-US" sz="2200" dirty="0"/>
              <a:t>Theoretically, there's a linear relationship.</a:t>
            </a:r>
          </a:p>
          <a:p>
            <a:r>
              <a:rPr lang="en-US" sz="2200" dirty="0"/>
              <a:t>But the data will usually be a bit noisier than that.</a:t>
            </a:r>
          </a:p>
        </p:txBody>
      </p:sp>
      <p:pic>
        <p:nvPicPr>
          <p:cNvPr id="4" name="Picture 3" descr="A diagram of a line graph&#10;&#10;AI-generated content may be incorrect.">
            <a:extLst>
              <a:ext uri="{FF2B5EF4-FFF2-40B4-BE49-F238E27FC236}">
                <a16:creationId xmlns:a16="http://schemas.microsoft.com/office/drawing/2014/main" id="{EFA34B2F-E1D2-D2C4-9506-40F28C22DC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6925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251FCA-29D8-82F0-85E3-AD78213BA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4A85B3-7E53-6AEC-6C93-F0CF65DAF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4FEE5-C831-E1EA-FDE0-A831BC6D5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600"/>
              <a:t>What is machine learning?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7E067D44-C451-AFD8-A64B-B71E01828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77DA7-E69C-BFFD-96D9-04C960EBE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We can approximate the data using a straight line.</a:t>
            </a:r>
          </a:p>
          <a:p>
            <a:r>
              <a:rPr lang="en-US" sz="2200" dirty="0"/>
              <a:t>It won't perfectly fit the data, but it captures the main trend.</a:t>
            </a:r>
          </a:p>
          <a:p>
            <a:r>
              <a:rPr lang="en-US" sz="2200" dirty="0"/>
              <a:t>In the case of a linear function, we can find the "line of best fit" deterministically.</a:t>
            </a:r>
          </a:p>
        </p:txBody>
      </p:sp>
      <p:pic>
        <p:nvPicPr>
          <p:cNvPr id="4" name="Picture 3" descr="A diagram of a line graph&#10;&#10;AI-generated content may be incorrect.">
            <a:extLst>
              <a:ext uri="{FF2B5EF4-FFF2-40B4-BE49-F238E27FC236}">
                <a16:creationId xmlns:a16="http://schemas.microsoft.com/office/drawing/2014/main" id="{7743F570-48F5-2948-C5FD-00B520E608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0402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7E3BF2-6E47-A904-6276-78C0A954E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3700" dirty="0"/>
              <a:t>What is machine learning?</a:t>
            </a:r>
          </a:p>
        </p:txBody>
      </p:sp>
      <p:sp>
        <p:nvSpPr>
          <p:cNvPr id="7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3BBFE-3BC9-111C-3420-0A01160F9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1813" y="464338"/>
            <a:ext cx="7290045" cy="154020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dirty="0"/>
              <a:t>Machine learning works similarly – approximation a function using (usually) linear pieces.</a:t>
            </a:r>
          </a:p>
          <a:p>
            <a:r>
              <a:rPr lang="en-US" sz="2000" dirty="0"/>
              <a:t>Obviously, the functions are much more complex, often many dimensions rather than 1 dimensional curves.</a:t>
            </a:r>
          </a:p>
          <a:p>
            <a:r>
              <a:rPr lang="en-US" sz="2000" dirty="0"/>
              <a:t>We can't find the approximation deterministically.</a:t>
            </a:r>
          </a:p>
          <a:p>
            <a:r>
              <a:rPr lang="en-US" sz="2000" dirty="0"/>
              <a:t>Moreover, there is no "best" approximation.</a:t>
            </a:r>
          </a:p>
        </p:txBody>
      </p:sp>
      <p:pic>
        <p:nvPicPr>
          <p:cNvPr id="4" name="Picture 3" descr="A graph of a function&#10;&#10;AI-generated content may be incorrect.">
            <a:extLst>
              <a:ext uri="{FF2B5EF4-FFF2-40B4-BE49-F238E27FC236}">
                <a16:creationId xmlns:a16="http://schemas.microsoft.com/office/drawing/2014/main" id="{687EB7D3-D7D3-69B5-7B78-0DD81DAF5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373620"/>
            <a:ext cx="10917936" cy="37939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4D5C7F-85B8-4D28-05D5-706D9112F2CB}"/>
              </a:ext>
            </a:extLst>
          </p:cNvPr>
          <p:cNvSpPr txBox="1"/>
          <p:nvPr/>
        </p:nvSpPr>
        <p:spPr>
          <a:xfrm>
            <a:off x="628079" y="6338956"/>
            <a:ext cx="81929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Understanding Deep Learning by Simon Prince, Figure 3.5</a:t>
            </a:r>
          </a:p>
        </p:txBody>
      </p:sp>
    </p:spTree>
    <p:extLst>
      <p:ext uri="{BB962C8B-B14F-4D97-AF65-F5344CB8AC3E}">
        <p14:creationId xmlns:p14="http://schemas.microsoft.com/office/powerpoint/2010/main" val="3962705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F7F76-0A8E-4171-D293-D9777B27E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What is machine learning?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E8257-597A-2549-21E8-88870EFF9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/>
              <a:t>How are text generation/image generation/video generation/gaming agents/etc. "just" function approximation?</a:t>
            </a:r>
          </a:p>
          <a:p>
            <a:r>
              <a:rPr lang="en-US" sz="2000" dirty="0"/>
              <a:t>We can map non-numeric data to a number or vector of numbers.</a:t>
            </a:r>
          </a:p>
          <a:p>
            <a:r>
              <a:rPr lang="en-US" sz="2000" dirty="0"/>
              <a:t>Text generation -&gt; tokenization (e.g. "a" -&gt; 0, "b" -&gt; 1, …, "z" -&gt; 26)</a:t>
            </a:r>
          </a:p>
          <a:p>
            <a:r>
              <a:rPr lang="en-US" sz="2000" dirty="0"/>
              <a:t>Image generation -&gt; RGBC + (x, y) position</a:t>
            </a:r>
          </a:p>
          <a:p>
            <a:r>
              <a:rPr lang="en-US" sz="2000" dirty="0"/>
              <a:t>Video generation -&gt; RGBC + (x, y) position + frame index</a:t>
            </a:r>
          </a:p>
        </p:txBody>
      </p:sp>
      <p:pic>
        <p:nvPicPr>
          <p:cNvPr id="4" name="Picture 3" descr="How to Convert a Picture to Numbers - KDnuggets">
            <a:extLst>
              <a:ext uri="{FF2B5EF4-FFF2-40B4-BE49-F238E27FC236}">
                <a16:creationId xmlns:a16="http://schemas.microsoft.com/office/drawing/2014/main" id="{C99943D4-3B43-4272-A2E4-667EFC2B2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808695"/>
            <a:ext cx="5458968" cy="52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23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214581-679F-C831-49CB-6454DAE86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 dirty="0"/>
              <a:t>How does machine learning work?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032E9-A618-04D6-14D9-A8BCE4BE9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sz="1700" dirty="0"/>
              <a:t>Take your vector of numeric data</a:t>
            </a:r>
          </a:p>
          <a:p>
            <a:r>
              <a:rPr lang="en-US" sz="1700" dirty="0"/>
              <a:t>Transform it with a linear function (linear layer)</a:t>
            </a:r>
          </a:p>
          <a:p>
            <a:r>
              <a:rPr lang="en-US" sz="1700" dirty="0"/>
              <a:t>Transform it with a non-linear  function(e.g. ReLU)</a:t>
            </a:r>
          </a:p>
          <a:p>
            <a:r>
              <a:rPr lang="en-US" sz="1700" dirty="0"/>
              <a:t>Repeat the previous two steps many times</a:t>
            </a:r>
          </a:p>
          <a:p>
            <a:r>
              <a:rPr lang="en-US" sz="1700" dirty="0"/>
              <a:t>Transform from numeric to non-numeric form</a:t>
            </a:r>
          </a:p>
          <a:p>
            <a:r>
              <a:rPr lang="en-US" sz="1700" dirty="0"/>
              <a:t>Evaluate it against a golden source of truth and update the weights of the linear layers accordingly</a:t>
            </a:r>
          </a:p>
          <a:p>
            <a:r>
              <a:rPr lang="en-US" sz="1700" dirty="0"/>
              <a:t>Repeat the previous steps until your model is accurate</a:t>
            </a:r>
          </a:p>
          <a:p>
            <a:endParaRPr lang="en-US" sz="1700"/>
          </a:p>
        </p:txBody>
      </p:sp>
      <p:pic>
        <p:nvPicPr>
          <p:cNvPr id="6" name="Picture 5" descr="Activation Functions in Neural Networks">
            <a:extLst>
              <a:ext uri="{FF2B5EF4-FFF2-40B4-BE49-F238E27FC236}">
                <a16:creationId xmlns:a16="http://schemas.microsoft.com/office/drawing/2014/main" id="{FC90E92D-F1DD-1243-594E-A1934BDF0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24882"/>
            <a:ext cx="6903720" cy="46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02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3B7A2-8F19-FCDB-3939-FD0F31BF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machine learning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4D153-48E2-CEE5-0E72-00ED308E2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Universal Approximation Theorem – Proved that there EXISTS a machine learning model that can approximate any "nicely behaved" function to any degree of accuracy we desire if we add enough layers.</a:t>
            </a:r>
          </a:p>
          <a:p>
            <a:r>
              <a:rPr lang="en-US" dirty="0"/>
              <a:t>In theory: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/>
              <a:t>No guarantee that our data corresponds to a "nicely behaved" function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/>
              <a:t>No guarantee that we can FIND that approximation.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/>
              <a:t>No guarantee that the approximation can generalize to new data.</a:t>
            </a:r>
          </a:p>
          <a:p>
            <a:r>
              <a:rPr lang="en-US" dirty="0"/>
              <a:t>In practice: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Data is often "nicely behaved" or can be preprocessed into such.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The approximations we find are often good enough.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The approximations tend to have some good generalization behavior.</a:t>
            </a:r>
          </a:p>
        </p:txBody>
      </p:sp>
    </p:spTree>
    <p:extLst>
      <p:ext uri="{BB962C8B-B14F-4D97-AF65-F5344CB8AC3E}">
        <p14:creationId xmlns:p14="http://schemas.microsoft.com/office/powerpoint/2010/main" val="35742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6DA38-FBAD-2B7E-E573-58E28A93F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4600"/>
              <a:t>How do we train machine learning models?</a:t>
            </a:r>
          </a:p>
        </p:txBody>
      </p:sp>
      <p:sp>
        <p:nvSpPr>
          <p:cNvPr id="3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C24EC-5A51-EBD2-457B-0420D856B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Loss function – a function that evaluates the performance of our model based on training data, is a function of the model's parameters</a:t>
            </a:r>
          </a:p>
          <a:p>
            <a:r>
              <a:rPr lang="en-US" sz="2200" dirty="0"/>
              <a:t>Optimization – We want to find values for the model's parameters that minimize the loss function</a:t>
            </a:r>
          </a:p>
          <a:p>
            <a:r>
              <a:rPr lang="en-US" sz="2200" dirty="0"/>
              <a:t>Gradient descent – Greedy algorithm for finding those parameters.  In "parameter-space", follow the path of greatest decline.</a:t>
            </a:r>
          </a:p>
          <a:p>
            <a:r>
              <a:rPr lang="en-US" sz="2200" dirty="0"/>
              <a:t>Backpropagation – Allows us to efficiently update the weights of our model using values calculated by gradient descent.</a:t>
            </a:r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4" name="Picture 3" descr="Deep Learning 基本功：Gradient Descent 介紹 | DataSci Ocean">
            <a:extLst>
              <a:ext uri="{FF2B5EF4-FFF2-40B4-BE49-F238E27FC236}">
                <a16:creationId xmlns:a16="http://schemas.microsoft.com/office/drawing/2014/main" id="{9525658C-89BE-AABD-087F-C3A17FA288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769" r="2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89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260D5-954B-B696-F662-FC6C28A49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Transformer Architecture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CF0C9-592E-964E-2A00-EBE2D6EAF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Introduced in the famous "Attention is All You Need" paper</a:t>
            </a:r>
          </a:p>
          <a:p>
            <a:r>
              <a:rPr lang="en-US" sz="2200"/>
              <a:t>Uses an encoder to process context for variable length sequences</a:t>
            </a:r>
          </a:p>
          <a:p>
            <a:r>
              <a:rPr lang="en-US" sz="2200" dirty="0"/>
              <a:t>Uses a decoder to generate a target sequence (usually labels or next word prediction)</a:t>
            </a:r>
          </a:p>
        </p:txBody>
      </p:sp>
      <p:pic>
        <p:nvPicPr>
          <p:cNvPr id="4" name="Picture 3" descr="Transformer architecture with its encoder (left) and decoder (right ...">
            <a:extLst>
              <a:ext uri="{FF2B5EF4-FFF2-40B4-BE49-F238E27FC236}">
                <a16:creationId xmlns:a16="http://schemas.microsoft.com/office/drawing/2014/main" id="{9671A36B-D6A7-A718-3978-C9C73F453F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9" r="3" b="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3166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Machine Learning</vt:lpstr>
      <vt:lpstr>What is machine learning?</vt:lpstr>
      <vt:lpstr>What is machine learning?</vt:lpstr>
      <vt:lpstr>What is machine learning?</vt:lpstr>
      <vt:lpstr>What is machine learning?</vt:lpstr>
      <vt:lpstr>How does machine learning work?</vt:lpstr>
      <vt:lpstr>Why does machine learning work?</vt:lpstr>
      <vt:lpstr>How do we train machine learning models?</vt:lpstr>
      <vt:lpstr>Transformer Architecture</vt:lpstr>
      <vt:lpstr>BERT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375</cp:revision>
  <dcterms:created xsi:type="dcterms:W3CDTF">2025-05-04T23:40:18Z</dcterms:created>
  <dcterms:modified xsi:type="dcterms:W3CDTF">2025-05-07T03:53:03Z</dcterms:modified>
</cp:coreProperties>
</file>