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86" d="100"/>
          <a:sy n="86" d="100"/>
        </p:scale>
        <p:origin x="261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87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39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671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32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1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4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4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7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9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Binh2k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https://github.com/DanielBinh2k3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1/2/2023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76154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EDA</a:t>
            </a:r>
            <a:r>
              <a:rPr spc="-670" dirty="0"/>
              <a:t> </a:t>
            </a:r>
            <a:r>
              <a:rPr lang="en-US" spc="-670" dirty="0"/>
              <a:t>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566822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chemeClr val="tx1"/>
                </a:solidFill>
              </a:rPr>
              <a:t>Predictive </a:t>
            </a:r>
            <a:r>
              <a:rPr spc="-355" dirty="0">
                <a:solidFill>
                  <a:schemeClr val="tx1"/>
                </a:solidFill>
              </a:rPr>
              <a:t>analysis</a:t>
            </a:r>
            <a:r>
              <a:rPr spc="-555" dirty="0">
                <a:solidFill>
                  <a:schemeClr val="tx1"/>
                </a:solidFill>
              </a:rPr>
              <a:t> </a:t>
            </a:r>
            <a:r>
              <a:rPr spc="-280" dirty="0">
                <a:solidFill>
                  <a:schemeClr val="tx1"/>
                </a:solidFill>
              </a:rPr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7784"/>
            <a:ext cx="683339" cy="1322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21242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  <a:solidFill>
            <a:srgbClr val="92D050"/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Split </a:t>
            </a:r>
            <a:r>
              <a:rPr sz="1700" dirty="0">
                <a:latin typeface="Carlito"/>
                <a:cs typeface="Carlito"/>
              </a:rPr>
              <a:t>label</a:t>
            </a:r>
            <a:r>
              <a:rPr sz="1700" spc="-19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‘Class’ </a:t>
            </a:r>
            <a:r>
              <a:rPr sz="1700" spc="-15" dirty="0">
                <a:latin typeface="Carlito"/>
                <a:cs typeface="Carlito"/>
              </a:rPr>
              <a:t>from</a:t>
            </a:r>
            <a:r>
              <a:rPr sz="1700" spc="-200" dirty="0">
                <a:latin typeface="Carlito"/>
                <a:cs typeface="Carlito"/>
              </a:rPr>
              <a:t> </a:t>
            </a:r>
            <a:r>
              <a:rPr sz="1700" spc="-15" dirty="0"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rgbClr val="92D050"/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Fit </a:t>
            </a:r>
            <a:r>
              <a:rPr sz="1700" dirty="0">
                <a:latin typeface="Carlito"/>
                <a:cs typeface="Carlito"/>
              </a:rPr>
              <a:t>and</a:t>
            </a:r>
            <a:r>
              <a:rPr sz="1700" spc="-170" dirty="0">
                <a:latin typeface="Carlito"/>
                <a:cs typeface="Carlito"/>
              </a:rPr>
              <a:t> </a:t>
            </a:r>
            <a:r>
              <a:rPr sz="1700" spc="-45" dirty="0"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Carlito"/>
                <a:cs typeface="Carlito"/>
              </a:rPr>
              <a:t>Features</a:t>
            </a:r>
            <a:r>
              <a:rPr sz="1700" spc="-1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rlito"/>
                <a:cs typeface="Carlito"/>
              </a:rPr>
              <a:t>Standard</a:t>
            </a:r>
            <a:r>
              <a:rPr sz="1700" spc="-20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  <a:solidFill>
            <a:srgbClr val="92D050"/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rlito"/>
                <a:cs typeface="Carlito"/>
              </a:rPr>
              <a:t>d</a:t>
            </a:r>
            <a:r>
              <a:rPr sz="1700" spc="-25" dirty="0">
                <a:latin typeface="Carlito"/>
                <a:cs typeface="Carlito"/>
              </a:rPr>
              <a:t>a</a:t>
            </a:r>
            <a:r>
              <a:rPr sz="1700" spc="-45" dirty="0">
                <a:latin typeface="Carlito"/>
                <a:cs typeface="Carlito"/>
              </a:rPr>
              <a:t>t</a:t>
            </a:r>
            <a:r>
              <a:rPr sz="1700" dirty="0"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  <a:solidFill>
            <a:srgbClr val="92D050"/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latin typeface="Carlito"/>
                <a:cs typeface="Carlito"/>
              </a:rPr>
              <a:t>(cv=10) to find  optimal</a:t>
            </a:r>
            <a:r>
              <a:rPr sz="1700" spc="-155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  <a:solidFill>
            <a:srgbClr val="92D050"/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Use</a:t>
            </a:r>
            <a:r>
              <a:rPr sz="1700" spc="-10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rlito"/>
                <a:cs typeface="Carlito"/>
              </a:rPr>
              <a:t>on LogReg,</a:t>
            </a:r>
            <a:r>
              <a:rPr sz="1700" spc="-20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rlito"/>
                <a:cs typeface="Carlito"/>
              </a:rPr>
              <a:t>Decision </a:t>
            </a:r>
            <a:r>
              <a:rPr sz="1700" spc="-45" dirty="0">
                <a:latin typeface="Carlito"/>
                <a:cs typeface="Carlito"/>
              </a:rPr>
              <a:t>Tree,</a:t>
            </a:r>
            <a:r>
              <a:rPr sz="1700" spc="-2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rlito"/>
                <a:cs typeface="Carlito"/>
              </a:rPr>
              <a:t>KNN</a:t>
            </a:r>
            <a:r>
              <a:rPr sz="1700" spc="-1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  <a:solidFill>
            <a:srgbClr val="92D050"/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rlito"/>
                <a:cs typeface="Carlito"/>
              </a:rPr>
              <a:t>Score </a:t>
            </a:r>
            <a:r>
              <a:rPr sz="1700" dirty="0">
                <a:latin typeface="Carlito"/>
                <a:cs typeface="Carlito"/>
              </a:rPr>
              <a:t>models</a:t>
            </a:r>
            <a:r>
              <a:rPr sz="1700" spc="-18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split </a:t>
            </a:r>
            <a:r>
              <a:rPr sz="1700" spc="-20" dirty="0">
                <a:latin typeface="Carlito"/>
                <a:cs typeface="Carlito"/>
              </a:rPr>
              <a:t>test</a:t>
            </a:r>
            <a:r>
              <a:rPr sz="1700" spc="-19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  <a:solidFill>
            <a:srgbClr val="92D050"/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rlito"/>
                <a:cs typeface="Carlito"/>
              </a:rPr>
              <a:t>Confusion</a:t>
            </a:r>
            <a:r>
              <a:rPr sz="1700" spc="-17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all</a:t>
            </a:r>
            <a:r>
              <a:rPr sz="1700" spc="-16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  <a:solidFill>
            <a:srgbClr val="92D050"/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latin typeface="Carlito"/>
                <a:cs typeface="Carlito"/>
              </a:rPr>
              <a:t>Barplot </a:t>
            </a:r>
            <a:r>
              <a:rPr sz="1700" spc="-5" dirty="0">
                <a:latin typeface="Carlito"/>
                <a:cs typeface="Carlito"/>
              </a:rPr>
              <a:t>to</a:t>
            </a:r>
            <a:r>
              <a:rPr sz="1700" spc="-155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compare  </a:t>
            </a:r>
            <a:r>
              <a:rPr sz="1700" spc="-10" dirty="0">
                <a:latin typeface="Carlito"/>
                <a:cs typeface="Carlito"/>
              </a:rPr>
              <a:t>scores </a:t>
            </a:r>
            <a:r>
              <a:rPr sz="1700" dirty="0">
                <a:latin typeface="Carlito"/>
                <a:cs typeface="Carlito"/>
              </a:rPr>
              <a:t>of</a:t>
            </a:r>
            <a:r>
              <a:rPr sz="1700" spc="-1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11208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Flight Number vs. Launch Site</a:t>
            </a:r>
            <a:endParaRPr sz="3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7784"/>
            <a:ext cx="683339" cy="1322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fld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886846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Graphic suggests an increase in success rate over time (indicated in Flight Number).  Likely a big breakthrough around flight 20 which significantly increased success rate.  CCAFS appears to be the main launch site as it has the most volume.</a:t>
            </a: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5046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Green indicates successful launch; Purple indicates unsuccessful launch.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11208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Payload vs. Launch Site</a:t>
            </a:r>
            <a:endParaRPr sz="3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7784"/>
            <a:ext cx="683339" cy="1322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fld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8862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Payload mass appears to fall mostly between 0-6000 kg.  Different launch sites also seem to use different payload mass.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Green indicates successful launch; Purple indicates unsuccessful launch.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11208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 rate vs. Orbit type</a:t>
            </a:r>
            <a:endParaRPr sz="3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7784"/>
            <a:ext cx="683339" cy="1322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fld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ES-L1 (1), GEO (1), HEO (1) have 100% success rate (sample sizes in parenthesis)  SSO (5) has 100% success rate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VLEO (14) has decent success rate and attempts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SO (1) has 0% success rate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GTO (27) has the around 50% success rate but largest sample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397819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Success Rate Scale with  0 as 0%</a:t>
            </a:r>
            <a:endParaRPr sz="1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0.6 as 60%  1 as 100%</a:t>
            </a:r>
            <a:endParaRPr sz="1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11208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Flight Number vs. Orbit type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17200"/>
            <a:ext cx="3804285" cy="11208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Payload vs. Orbit type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7784"/>
            <a:ext cx="683339" cy="1322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fld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1150956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Payload mass seems to correlate with orbit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LEO and SSO seem to have relatively low payload mass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The other most successful orbit VLEO only has payload mass values in the higher end of the range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62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Green indicates successful launch; Purple indicates unsuccessful launch.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1120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Launch Success Yearly Trend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7784"/>
            <a:ext cx="683339" cy="1322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fld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8547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Success generally increases over time since 2013 with a slight dip in 2018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Success in recent years at around 80%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750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  <a:cs typeface="Carlito"/>
              </a:rPr>
              <a:t>95% confidence interval  (light blue shading)</a:t>
            </a:r>
            <a:endParaRPr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8305800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41905" y="1478775"/>
            <a:ext cx="6793230" cy="34432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61290" rIns="0" bIns="0" rtlCol="0">
            <a:spAutoFit/>
          </a:bodyPr>
          <a:lstStyle/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327931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Analysis 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Confusion Matrix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4384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56"/>
            <a:ext cx="4104004" cy="6858000"/>
            <a:chOff x="0" y="0"/>
            <a:chExt cx="4104004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rgbClr val="92D050"/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  <a:solidFill>
            <a:srgbClr val="92D050"/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  <a:solidFill>
            <a:srgbClr val="92D050"/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  <a:solidFill>
            <a:srgbClr val="92D050"/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  <a:solidFill>
            <a:srgbClr val="92D050"/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  <a:solidFill>
            <a:srgbClr val="92D050"/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  <a:solidFill>
            <a:srgbClr val="92D050"/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rgbClr val="92D05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  <a:solidFill>
            <a:srgbClr val="92D050"/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rgbClr val="92D050"/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rgbClr val="92D050"/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  <a:solidFill>
            <a:srgbClr val="92D050"/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  <a:solidFill>
            <a:srgbClr val="92D050"/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rgbClr val="92D050"/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243656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2622</Words>
  <Application>Microsoft Office PowerPoint</Application>
  <PresentationFormat>Widescreen</PresentationFormat>
  <Paragraphs>280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Adobe Fan Heiti Std B</vt:lpstr>
      <vt:lpstr>-apple-system</vt:lpstr>
      <vt:lpstr>Arial</vt:lpstr>
      <vt:lpstr>Bahnschrift Condensed</vt:lpstr>
      <vt:lpstr>Bahnschrift Light SemiCondensed</vt:lpstr>
      <vt:lpstr>Carlito</vt:lpstr>
      <vt:lpstr>Trebuchet MS</vt:lpstr>
      <vt:lpstr>Wingdings 3</vt:lpstr>
      <vt:lpstr>Facet</vt:lpstr>
      <vt:lpstr>PowerPoint Presentation</vt:lpstr>
      <vt:lpstr>Outline </vt:lpstr>
      <vt:lpstr>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Admin</cp:lastModifiedBy>
  <cp:revision>3</cp:revision>
  <dcterms:created xsi:type="dcterms:W3CDTF">2021-08-26T16:53:12Z</dcterms:created>
  <dcterms:modified xsi:type="dcterms:W3CDTF">2023-02-01T09:26:53Z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