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0" r:id="rId4"/>
    <p:sldId id="261" r:id="rId5"/>
    <p:sldId id="259" r:id="rId6"/>
    <p:sldId id="262" r:id="rId7"/>
    <p:sldId id="257" r:id="rId8"/>
    <p:sldId id="263" r:id="rId9"/>
    <p:sldId id="264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55E85-B93C-4CBC-8576-46111C40835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9B760-D409-4951-B60D-C7CACCC365A4}">
      <dgm:prSet phldrT="[Text]"/>
      <dgm:spPr/>
      <dgm:t>
        <a:bodyPr/>
        <a:lstStyle/>
        <a:p>
          <a:r>
            <a:rPr lang="en-US" dirty="0" smtClean="0"/>
            <a:t>Churn Rate (Years)</a:t>
          </a:r>
          <a:endParaRPr lang="en-US" dirty="0"/>
        </a:p>
      </dgm:t>
    </dgm:pt>
    <dgm:pt modelId="{2BCB819B-A93F-4FAF-8E5F-0CC506B41586}" type="parTrans" cxnId="{437EF711-D1D4-4105-80CB-3FA3F36B603E}">
      <dgm:prSet/>
      <dgm:spPr/>
      <dgm:t>
        <a:bodyPr/>
        <a:lstStyle/>
        <a:p>
          <a:endParaRPr lang="en-US"/>
        </a:p>
      </dgm:t>
    </dgm:pt>
    <dgm:pt modelId="{7DB549AA-C307-44A5-AB8F-AE4368868649}" type="sibTrans" cxnId="{437EF711-D1D4-4105-80CB-3FA3F36B603E}">
      <dgm:prSet/>
      <dgm:spPr/>
      <dgm:t>
        <a:bodyPr/>
        <a:lstStyle/>
        <a:p>
          <a:endParaRPr lang="en-US"/>
        </a:p>
      </dgm:t>
    </dgm:pt>
    <dgm:pt modelId="{616CF075-EC5E-4557-8F34-30F76FCD23C0}">
      <dgm:prSet phldrT="[Text]"/>
      <dgm:spPr/>
      <dgm:t>
        <a:bodyPr/>
        <a:lstStyle/>
        <a:p>
          <a:r>
            <a:rPr lang="en-US" dirty="0" smtClean="0"/>
            <a:t>9.5%</a:t>
          </a:r>
          <a:endParaRPr lang="en-US" dirty="0"/>
        </a:p>
      </dgm:t>
    </dgm:pt>
    <dgm:pt modelId="{A9318CB8-1ED2-4517-AF9B-90D38BF7652C}" type="parTrans" cxnId="{48AD670D-D34F-4F27-8D06-FC0997CBF7E0}">
      <dgm:prSet/>
      <dgm:spPr/>
      <dgm:t>
        <a:bodyPr/>
        <a:lstStyle/>
        <a:p>
          <a:endParaRPr lang="en-US"/>
        </a:p>
      </dgm:t>
    </dgm:pt>
    <dgm:pt modelId="{957E67BD-EA4E-4289-B999-C573377F4F64}" type="sibTrans" cxnId="{48AD670D-D34F-4F27-8D06-FC0997CBF7E0}">
      <dgm:prSet/>
      <dgm:spPr/>
      <dgm:t>
        <a:bodyPr/>
        <a:lstStyle/>
        <a:p>
          <a:endParaRPr lang="en-US"/>
        </a:p>
      </dgm:t>
    </dgm:pt>
    <dgm:pt modelId="{9355AEE5-C397-43EF-B11B-DD9E0154BD10}">
      <dgm:prSet phldrT="[Text]"/>
      <dgm:spPr/>
      <dgm:t>
        <a:bodyPr/>
        <a:lstStyle/>
        <a:p>
          <a:r>
            <a:rPr lang="en-US" dirty="0" smtClean="0"/>
            <a:t>Lifetime (Years)</a:t>
          </a:r>
        </a:p>
      </dgm:t>
    </dgm:pt>
    <dgm:pt modelId="{FDAEB010-5779-4275-9876-CF69A74DB95D}" type="parTrans" cxnId="{9CD0BC2A-146B-4BB2-A1EE-DE6FF018E112}">
      <dgm:prSet/>
      <dgm:spPr/>
      <dgm:t>
        <a:bodyPr/>
        <a:lstStyle/>
        <a:p>
          <a:endParaRPr lang="en-US"/>
        </a:p>
      </dgm:t>
    </dgm:pt>
    <dgm:pt modelId="{A55DE6B2-7669-4373-B104-D97B9650C203}" type="sibTrans" cxnId="{9CD0BC2A-146B-4BB2-A1EE-DE6FF018E112}">
      <dgm:prSet/>
      <dgm:spPr/>
      <dgm:t>
        <a:bodyPr/>
        <a:lstStyle/>
        <a:p>
          <a:endParaRPr lang="en-US"/>
        </a:p>
      </dgm:t>
    </dgm:pt>
    <dgm:pt modelId="{637E80D4-DF89-4900-A147-D53DAABFF3D7}">
      <dgm:prSet phldrT="[Text]"/>
      <dgm:spPr/>
      <dgm:t>
        <a:bodyPr/>
        <a:lstStyle/>
        <a:p>
          <a:r>
            <a:rPr lang="en-US" dirty="0" smtClean="0"/>
            <a:t>CLTV</a:t>
          </a:r>
          <a:endParaRPr lang="en-US" dirty="0"/>
        </a:p>
      </dgm:t>
    </dgm:pt>
    <dgm:pt modelId="{19EA0250-E724-4400-8952-BD9E9AB21B84}" type="parTrans" cxnId="{B3B49498-46E0-468A-B832-683F061B11D8}">
      <dgm:prSet/>
      <dgm:spPr/>
      <dgm:t>
        <a:bodyPr/>
        <a:lstStyle/>
        <a:p>
          <a:endParaRPr lang="en-US"/>
        </a:p>
      </dgm:t>
    </dgm:pt>
    <dgm:pt modelId="{7C7CD3EE-237B-4CB0-92B0-7A07062F9E9D}" type="sibTrans" cxnId="{B3B49498-46E0-468A-B832-683F061B11D8}">
      <dgm:prSet/>
      <dgm:spPr/>
      <dgm:t>
        <a:bodyPr/>
        <a:lstStyle/>
        <a:p>
          <a:endParaRPr lang="en-US"/>
        </a:p>
      </dgm:t>
    </dgm:pt>
    <dgm:pt modelId="{7C79402D-679D-499D-9CC0-5C05F7FE9412}">
      <dgm:prSet phldrT="[Text]"/>
      <dgm:spPr/>
      <dgm:t>
        <a:bodyPr/>
        <a:lstStyle/>
        <a:p>
          <a:r>
            <a:rPr lang="en-US" dirty="0" smtClean="0"/>
            <a:t>£1962</a:t>
          </a:r>
          <a:endParaRPr lang="en-US" dirty="0"/>
        </a:p>
      </dgm:t>
    </dgm:pt>
    <dgm:pt modelId="{C5384959-8CE7-42A7-9928-5D14B54BDD7D}" type="parTrans" cxnId="{BEE3AED8-F491-433B-A2EE-B5733A1D9B1D}">
      <dgm:prSet/>
      <dgm:spPr/>
      <dgm:t>
        <a:bodyPr/>
        <a:lstStyle/>
        <a:p>
          <a:endParaRPr lang="en-US"/>
        </a:p>
      </dgm:t>
    </dgm:pt>
    <dgm:pt modelId="{7289DB7B-A119-49E0-8715-E8B5A6792D31}" type="sibTrans" cxnId="{BEE3AED8-F491-433B-A2EE-B5733A1D9B1D}">
      <dgm:prSet/>
      <dgm:spPr/>
      <dgm:t>
        <a:bodyPr/>
        <a:lstStyle/>
        <a:p>
          <a:endParaRPr lang="en-US"/>
        </a:p>
      </dgm:t>
    </dgm:pt>
    <dgm:pt modelId="{DE9F3F55-0A24-4113-9C8E-2B458CB8556F}">
      <dgm:prSet phldrT="[Text]"/>
      <dgm:spPr/>
      <dgm:t>
        <a:bodyPr/>
        <a:lstStyle/>
        <a:p>
          <a:r>
            <a:rPr lang="en-US" dirty="0" smtClean="0"/>
            <a:t>10.5 </a:t>
          </a:r>
        </a:p>
      </dgm:t>
    </dgm:pt>
    <dgm:pt modelId="{B5C54056-586C-46AA-AF6C-AC887B72A7B8}" type="parTrans" cxnId="{748CD29E-B1EA-4086-B3E5-BF8B2482D8E5}">
      <dgm:prSet/>
      <dgm:spPr/>
      <dgm:t>
        <a:bodyPr/>
        <a:lstStyle/>
        <a:p>
          <a:endParaRPr lang="en-US"/>
        </a:p>
      </dgm:t>
    </dgm:pt>
    <dgm:pt modelId="{8FC7A960-DC48-4AA1-810A-206F402697FF}" type="sibTrans" cxnId="{748CD29E-B1EA-4086-B3E5-BF8B2482D8E5}">
      <dgm:prSet/>
      <dgm:spPr/>
      <dgm:t>
        <a:bodyPr/>
        <a:lstStyle/>
        <a:p>
          <a:endParaRPr lang="en-US"/>
        </a:p>
      </dgm:t>
    </dgm:pt>
    <dgm:pt modelId="{05EC84F7-775F-4DE5-AAFB-071EB9A32CAB}">
      <dgm:prSet phldrT="[Text]"/>
      <dgm:spPr/>
      <dgm:t>
        <a:bodyPr/>
        <a:lstStyle/>
        <a:p>
          <a:r>
            <a:rPr lang="en-US" dirty="0" smtClean="0"/>
            <a:t>Gross Premium Lost</a:t>
          </a:r>
        </a:p>
      </dgm:t>
    </dgm:pt>
    <dgm:pt modelId="{9FCAFB51-F929-4D85-9819-950E5FD8C4B5}" type="parTrans" cxnId="{956D5D80-4080-43AB-B2C8-23EC8C32AF81}">
      <dgm:prSet/>
      <dgm:spPr/>
      <dgm:t>
        <a:bodyPr/>
        <a:lstStyle/>
        <a:p>
          <a:endParaRPr lang="en-US"/>
        </a:p>
      </dgm:t>
    </dgm:pt>
    <dgm:pt modelId="{EC1F7D05-E67D-421C-A429-2C4375CD2FB3}" type="sibTrans" cxnId="{956D5D80-4080-43AB-B2C8-23EC8C32AF81}">
      <dgm:prSet/>
      <dgm:spPr/>
      <dgm:t>
        <a:bodyPr/>
        <a:lstStyle/>
        <a:p>
          <a:endParaRPr lang="en-US"/>
        </a:p>
      </dgm:t>
    </dgm:pt>
    <dgm:pt modelId="{C9723E39-AEFE-48B8-9EC2-C28D0C3CE594}">
      <dgm:prSet phldrT="[Text]"/>
      <dgm:spPr/>
      <dgm:t>
        <a:bodyPr/>
        <a:lstStyle/>
        <a:p>
          <a:r>
            <a:rPr lang="en-US" dirty="0" smtClean="0"/>
            <a:t>+£1.9 Mil</a:t>
          </a:r>
        </a:p>
      </dgm:t>
    </dgm:pt>
    <dgm:pt modelId="{D6BB47ED-BCDA-44D3-A30B-BF2A00539243}" type="parTrans" cxnId="{29F2678C-C472-4A3C-AB7B-E549BF8AEBEA}">
      <dgm:prSet/>
      <dgm:spPr/>
      <dgm:t>
        <a:bodyPr/>
        <a:lstStyle/>
        <a:p>
          <a:endParaRPr lang="en-US"/>
        </a:p>
      </dgm:t>
    </dgm:pt>
    <dgm:pt modelId="{A77E5E90-42CE-4088-BC18-9923ED91B28A}" type="sibTrans" cxnId="{29F2678C-C472-4A3C-AB7B-E549BF8AEBEA}">
      <dgm:prSet/>
      <dgm:spPr/>
      <dgm:t>
        <a:bodyPr/>
        <a:lstStyle/>
        <a:p>
          <a:endParaRPr lang="en-US"/>
        </a:p>
      </dgm:t>
    </dgm:pt>
    <dgm:pt modelId="{2164940C-32FD-424D-8B54-DDAABE96C4A8}" type="pres">
      <dgm:prSet presAssocID="{4AA55E85-B93C-4CBC-8576-46111C40835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4E7EF9-F93B-4C61-8566-CFEB465BE154}" type="pres">
      <dgm:prSet presAssocID="{AAE9B760-D409-4951-B60D-C7CACCC365A4}" presName="composite" presStyleCnt="0"/>
      <dgm:spPr/>
    </dgm:pt>
    <dgm:pt modelId="{B95C2123-3ADD-4D89-975E-87632E14A0A2}" type="pres">
      <dgm:prSet presAssocID="{AAE9B760-D409-4951-B60D-C7CACCC365A4}" presName="bentUpArrow1" presStyleLbl="alignImgPlace1" presStyleIdx="0" presStyleCnt="3"/>
      <dgm:spPr/>
    </dgm:pt>
    <dgm:pt modelId="{F2564952-B9C7-4351-B2B4-5A585533A974}" type="pres">
      <dgm:prSet presAssocID="{AAE9B760-D409-4951-B60D-C7CACCC365A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72AFF-6677-4687-A62E-449ABE4B8D13}" type="pres">
      <dgm:prSet presAssocID="{AAE9B760-D409-4951-B60D-C7CACCC365A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6B9BB-0DBD-42B2-9B3E-9FA2FDEE3035}" type="pres">
      <dgm:prSet presAssocID="{7DB549AA-C307-44A5-AB8F-AE4368868649}" presName="sibTrans" presStyleCnt="0"/>
      <dgm:spPr/>
    </dgm:pt>
    <dgm:pt modelId="{7E99315C-20BF-431E-BE8A-AB16DA21485F}" type="pres">
      <dgm:prSet presAssocID="{9355AEE5-C397-43EF-B11B-DD9E0154BD10}" presName="composite" presStyleCnt="0"/>
      <dgm:spPr/>
    </dgm:pt>
    <dgm:pt modelId="{6F885D1A-B1B9-405A-A528-02D05209DA89}" type="pres">
      <dgm:prSet presAssocID="{9355AEE5-C397-43EF-B11B-DD9E0154BD10}" presName="bentUpArrow1" presStyleLbl="alignImgPlace1" presStyleIdx="1" presStyleCnt="3"/>
      <dgm:spPr/>
    </dgm:pt>
    <dgm:pt modelId="{BE70ACC1-DB0D-4CCB-BCCB-5AC7019C0022}" type="pres">
      <dgm:prSet presAssocID="{9355AEE5-C397-43EF-B11B-DD9E0154BD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A3C9A-F5CE-4237-A08F-A6D8C3730516}" type="pres">
      <dgm:prSet presAssocID="{9355AEE5-C397-43EF-B11B-DD9E0154BD1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C9513-57FC-42EB-A7B4-E045DBA74716}" type="pres">
      <dgm:prSet presAssocID="{A55DE6B2-7669-4373-B104-D97B9650C203}" presName="sibTrans" presStyleCnt="0"/>
      <dgm:spPr/>
    </dgm:pt>
    <dgm:pt modelId="{151AA624-DA7B-4684-9AC5-444EE86D68ED}" type="pres">
      <dgm:prSet presAssocID="{637E80D4-DF89-4900-A147-D53DAABFF3D7}" presName="composite" presStyleCnt="0"/>
      <dgm:spPr/>
    </dgm:pt>
    <dgm:pt modelId="{9D1344EA-AAD1-4914-A3D3-24E041D55BDF}" type="pres">
      <dgm:prSet presAssocID="{637E80D4-DF89-4900-A147-D53DAABFF3D7}" presName="bentUpArrow1" presStyleLbl="alignImgPlace1" presStyleIdx="2" presStyleCnt="3"/>
      <dgm:spPr/>
    </dgm:pt>
    <dgm:pt modelId="{A8846C76-A8BA-464F-B1CF-F80CB4572056}" type="pres">
      <dgm:prSet presAssocID="{637E80D4-DF89-4900-A147-D53DAABFF3D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42C0E-2F35-40C0-9B0C-89C05598CA87}" type="pres">
      <dgm:prSet presAssocID="{637E80D4-DF89-4900-A147-D53DAABFF3D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492B6-8976-417B-B7C5-252AF876F4C3}" type="pres">
      <dgm:prSet presAssocID="{7C7CD3EE-237B-4CB0-92B0-7A07062F9E9D}" presName="sibTrans" presStyleCnt="0"/>
      <dgm:spPr/>
    </dgm:pt>
    <dgm:pt modelId="{4CAFA53E-C16F-40DD-94CE-77E8125737D8}" type="pres">
      <dgm:prSet presAssocID="{05EC84F7-775F-4DE5-AAFB-071EB9A32CAB}" presName="composite" presStyleCnt="0"/>
      <dgm:spPr/>
    </dgm:pt>
    <dgm:pt modelId="{98F0D5D6-4DF2-4FD8-B91F-D437A2B34CB5}" type="pres">
      <dgm:prSet presAssocID="{05EC84F7-775F-4DE5-AAFB-071EB9A32CA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7647E-5EF9-4453-B7CC-D7B253C927BC}" type="pres">
      <dgm:prSet presAssocID="{05EC84F7-775F-4DE5-AAFB-071EB9A32CAB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099C3-E15C-42AD-B623-46DD04A1CCAB}" type="presOf" srcId="{4AA55E85-B93C-4CBC-8576-46111C408358}" destId="{2164940C-32FD-424D-8B54-DDAABE96C4A8}" srcOrd="0" destOrd="0" presId="urn:microsoft.com/office/officeart/2005/8/layout/StepDownProcess"/>
    <dgm:cxn modelId="{9CD0BC2A-146B-4BB2-A1EE-DE6FF018E112}" srcId="{4AA55E85-B93C-4CBC-8576-46111C408358}" destId="{9355AEE5-C397-43EF-B11B-DD9E0154BD10}" srcOrd="1" destOrd="0" parTransId="{FDAEB010-5779-4275-9876-CF69A74DB95D}" sibTransId="{A55DE6B2-7669-4373-B104-D97B9650C203}"/>
    <dgm:cxn modelId="{EC827512-51F9-4838-8F13-13D76DAB7E41}" type="presOf" srcId="{DE9F3F55-0A24-4113-9C8E-2B458CB8556F}" destId="{787A3C9A-F5CE-4237-A08F-A6D8C3730516}" srcOrd="0" destOrd="0" presId="urn:microsoft.com/office/officeart/2005/8/layout/StepDownProcess"/>
    <dgm:cxn modelId="{BEE3AED8-F491-433B-A2EE-B5733A1D9B1D}" srcId="{637E80D4-DF89-4900-A147-D53DAABFF3D7}" destId="{7C79402D-679D-499D-9CC0-5C05F7FE9412}" srcOrd="0" destOrd="0" parTransId="{C5384959-8CE7-42A7-9928-5D14B54BDD7D}" sibTransId="{7289DB7B-A119-49E0-8715-E8B5A6792D31}"/>
    <dgm:cxn modelId="{29F2678C-C472-4A3C-AB7B-E549BF8AEBEA}" srcId="{05EC84F7-775F-4DE5-AAFB-071EB9A32CAB}" destId="{C9723E39-AEFE-48B8-9EC2-C28D0C3CE594}" srcOrd="0" destOrd="0" parTransId="{D6BB47ED-BCDA-44D3-A30B-BF2A00539243}" sibTransId="{A77E5E90-42CE-4088-BC18-9923ED91B28A}"/>
    <dgm:cxn modelId="{59BB503B-C1E5-4FBB-9151-8097D7A17965}" type="presOf" srcId="{616CF075-EC5E-4557-8F34-30F76FCD23C0}" destId="{B6A72AFF-6677-4687-A62E-449ABE4B8D13}" srcOrd="0" destOrd="0" presId="urn:microsoft.com/office/officeart/2005/8/layout/StepDownProcess"/>
    <dgm:cxn modelId="{1AA6392F-625F-4140-A84E-BA1329A7049A}" type="presOf" srcId="{7C79402D-679D-499D-9CC0-5C05F7FE9412}" destId="{7FC42C0E-2F35-40C0-9B0C-89C05598CA87}" srcOrd="0" destOrd="0" presId="urn:microsoft.com/office/officeart/2005/8/layout/StepDownProcess"/>
    <dgm:cxn modelId="{437EF711-D1D4-4105-80CB-3FA3F36B603E}" srcId="{4AA55E85-B93C-4CBC-8576-46111C408358}" destId="{AAE9B760-D409-4951-B60D-C7CACCC365A4}" srcOrd="0" destOrd="0" parTransId="{2BCB819B-A93F-4FAF-8E5F-0CC506B41586}" sibTransId="{7DB549AA-C307-44A5-AB8F-AE4368868649}"/>
    <dgm:cxn modelId="{5F993F9C-4A57-4CBD-8953-418F97FD7DF2}" type="presOf" srcId="{05EC84F7-775F-4DE5-AAFB-071EB9A32CAB}" destId="{98F0D5D6-4DF2-4FD8-B91F-D437A2B34CB5}" srcOrd="0" destOrd="0" presId="urn:microsoft.com/office/officeart/2005/8/layout/StepDownProcess"/>
    <dgm:cxn modelId="{9D3F6065-1ECC-4366-AA6C-3A5133AB650B}" type="presOf" srcId="{AAE9B760-D409-4951-B60D-C7CACCC365A4}" destId="{F2564952-B9C7-4351-B2B4-5A585533A974}" srcOrd="0" destOrd="0" presId="urn:microsoft.com/office/officeart/2005/8/layout/StepDownProcess"/>
    <dgm:cxn modelId="{C416B020-509F-4500-BA78-0F34DAC991CE}" type="presOf" srcId="{9355AEE5-C397-43EF-B11B-DD9E0154BD10}" destId="{BE70ACC1-DB0D-4CCB-BCCB-5AC7019C0022}" srcOrd="0" destOrd="0" presId="urn:microsoft.com/office/officeart/2005/8/layout/StepDownProcess"/>
    <dgm:cxn modelId="{C433CAFA-5059-477F-BD0E-0D99BAF66A69}" type="presOf" srcId="{637E80D4-DF89-4900-A147-D53DAABFF3D7}" destId="{A8846C76-A8BA-464F-B1CF-F80CB4572056}" srcOrd="0" destOrd="0" presId="urn:microsoft.com/office/officeart/2005/8/layout/StepDownProcess"/>
    <dgm:cxn modelId="{B3B49498-46E0-468A-B832-683F061B11D8}" srcId="{4AA55E85-B93C-4CBC-8576-46111C408358}" destId="{637E80D4-DF89-4900-A147-D53DAABFF3D7}" srcOrd="2" destOrd="0" parTransId="{19EA0250-E724-4400-8952-BD9E9AB21B84}" sibTransId="{7C7CD3EE-237B-4CB0-92B0-7A07062F9E9D}"/>
    <dgm:cxn modelId="{748CD29E-B1EA-4086-B3E5-BF8B2482D8E5}" srcId="{9355AEE5-C397-43EF-B11B-DD9E0154BD10}" destId="{DE9F3F55-0A24-4113-9C8E-2B458CB8556F}" srcOrd="0" destOrd="0" parTransId="{B5C54056-586C-46AA-AF6C-AC887B72A7B8}" sibTransId="{8FC7A960-DC48-4AA1-810A-206F402697FF}"/>
    <dgm:cxn modelId="{956D5D80-4080-43AB-B2C8-23EC8C32AF81}" srcId="{4AA55E85-B93C-4CBC-8576-46111C408358}" destId="{05EC84F7-775F-4DE5-AAFB-071EB9A32CAB}" srcOrd="3" destOrd="0" parTransId="{9FCAFB51-F929-4D85-9819-950E5FD8C4B5}" sibTransId="{EC1F7D05-E67D-421C-A429-2C4375CD2FB3}"/>
    <dgm:cxn modelId="{48AD670D-D34F-4F27-8D06-FC0997CBF7E0}" srcId="{AAE9B760-D409-4951-B60D-C7CACCC365A4}" destId="{616CF075-EC5E-4557-8F34-30F76FCD23C0}" srcOrd="0" destOrd="0" parTransId="{A9318CB8-1ED2-4517-AF9B-90D38BF7652C}" sibTransId="{957E67BD-EA4E-4289-B999-C573377F4F64}"/>
    <dgm:cxn modelId="{2A0A5F15-15C5-4894-AE48-175288E45042}" type="presOf" srcId="{C9723E39-AEFE-48B8-9EC2-C28D0C3CE594}" destId="{1BA7647E-5EF9-4453-B7CC-D7B253C927BC}" srcOrd="0" destOrd="0" presId="urn:microsoft.com/office/officeart/2005/8/layout/StepDownProcess"/>
    <dgm:cxn modelId="{B8FD65A1-67C1-424E-B833-143BBA74B801}" type="presParOf" srcId="{2164940C-32FD-424D-8B54-DDAABE96C4A8}" destId="{BC4E7EF9-F93B-4C61-8566-CFEB465BE154}" srcOrd="0" destOrd="0" presId="urn:microsoft.com/office/officeart/2005/8/layout/StepDownProcess"/>
    <dgm:cxn modelId="{3D2A987D-6DA9-45FA-81C4-70FA542B5345}" type="presParOf" srcId="{BC4E7EF9-F93B-4C61-8566-CFEB465BE154}" destId="{B95C2123-3ADD-4D89-975E-87632E14A0A2}" srcOrd="0" destOrd="0" presId="urn:microsoft.com/office/officeart/2005/8/layout/StepDownProcess"/>
    <dgm:cxn modelId="{BCE52F09-5CE8-4DF0-9199-00908D4FC907}" type="presParOf" srcId="{BC4E7EF9-F93B-4C61-8566-CFEB465BE154}" destId="{F2564952-B9C7-4351-B2B4-5A585533A974}" srcOrd="1" destOrd="0" presId="urn:microsoft.com/office/officeart/2005/8/layout/StepDownProcess"/>
    <dgm:cxn modelId="{8CB59727-035A-4DCE-9087-97A7E1430A95}" type="presParOf" srcId="{BC4E7EF9-F93B-4C61-8566-CFEB465BE154}" destId="{B6A72AFF-6677-4687-A62E-449ABE4B8D13}" srcOrd="2" destOrd="0" presId="urn:microsoft.com/office/officeart/2005/8/layout/StepDownProcess"/>
    <dgm:cxn modelId="{91FFEB8F-E7FA-47EF-B296-3C63D71E8A08}" type="presParOf" srcId="{2164940C-32FD-424D-8B54-DDAABE96C4A8}" destId="{0516B9BB-0DBD-42B2-9B3E-9FA2FDEE3035}" srcOrd="1" destOrd="0" presId="urn:microsoft.com/office/officeart/2005/8/layout/StepDownProcess"/>
    <dgm:cxn modelId="{34DC9589-5059-4789-A091-5110A36279F9}" type="presParOf" srcId="{2164940C-32FD-424D-8B54-DDAABE96C4A8}" destId="{7E99315C-20BF-431E-BE8A-AB16DA21485F}" srcOrd="2" destOrd="0" presId="urn:microsoft.com/office/officeart/2005/8/layout/StepDownProcess"/>
    <dgm:cxn modelId="{E6C212E4-9E8C-41FD-818E-F71D8BC89BCA}" type="presParOf" srcId="{7E99315C-20BF-431E-BE8A-AB16DA21485F}" destId="{6F885D1A-B1B9-405A-A528-02D05209DA89}" srcOrd="0" destOrd="0" presId="urn:microsoft.com/office/officeart/2005/8/layout/StepDownProcess"/>
    <dgm:cxn modelId="{9C7AAB21-0C21-4A2D-904B-6A4900B75ACF}" type="presParOf" srcId="{7E99315C-20BF-431E-BE8A-AB16DA21485F}" destId="{BE70ACC1-DB0D-4CCB-BCCB-5AC7019C0022}" srcOrd="1" destOrd="0" presId="urn:microsoft.com/office/officeart/2005/8/layout/StepDownProcess"/>
    <dgm:cxn modelId="{02D583A2-49DF-40DC-8182-0C944A2C6265}" type="presParOf" srcId="{7E99315C-20BF-431E-BE8A-AB16DA21485F}" destId="{787A3C9A-F5CE-4237-A08F-A6D8C3730516}" srcOrd="2" destOrd="0" presId="urn:microsoft.com/office/officeart/2005/8/layout/StepDownProcess"/>
    <dgm:cxn modelId="{0684CEEF-22DD-4669-A040-D82B50C80718}" type="presParOf" srcId="{2164940C-32FD-424D-8B54-DDAABE96C4A8}" destId="{70FC9513-57FC-42EB-A7B4-E045DBA74716}" srcOrd="3" destOrd="0" presId="urn:microsoft.com/office/officeart/2005/8/layout/StepDownProcess"/>
    <dgm:cxn modelId="{45A54BA2-5E0C-47E8-B836-E9FA7E6F8B44}" type="presParOf" srcId="{2164940C-32FD-424D-8B54-DDAABE96C4A8}" destId="{151AA624-DA7B-4684-9AC5-444EE86D68ED}" srcOrd="4" destOrd="0" presId="urn:microsoft.com/office/officeart/2005/8/layout/StepDownProcess"/>
    <dgm:cxn modelId="{9176AB43-8FFF-443B-81A6-19AD2D43D48E}" type="presParOf" srcId="{151AA624-DA7B-4684-9AC5-444EE86D68ED}" destId="{9D1344EA-AAD1-4914-A3D3-24E041D55BDF}" srcOrd="0" destOrd="0" presId="urn:microsoft.com/office/officeart/2005/8/layout/StepDownProcess"/>
    <dgm:cxn modelId="{E81D699C-AD71-404C-BEA4-56F79AAAF9B3}" type="presParOf" srcId="{151AA624-DA7B-4684-9AC5-444EE86D68ED}" destId="{A8846C76-A8BA-464F-B1CF-F80CB4572056}" srcOrd="1" destOrd="0" presId="urn:microsoft.com/office/officeart/2005/8/layout/StepDownProcess"/>
    <dgm:cxn modelId="{87E73AA7-DD68-4FB5-ACB1-B1A9F6C8F0ED}" type="presParOf" srcId="{151AA624-DA7B-4684-9AC5-444EE86D68ED}" destId="{7FC42C0E-2F35-40C0-9B0C-89C05598CA87}" srcOrd="2" destOrd="0" presId="urn:microsoft.com/office/officeart/2005/8/layout/StepDownProcess"/>
    <dgm:cxn modelId="{97896107-06B7-4F0E-9DAD-85C19C736FD6}" type="presParOf" srcId="{2164940C-32FD-424D-8B54-DDAABE96C4A8}" destId="{53F492B6-8976-417B-B7C5-252AF876F4C3}" srcOrd="5" destOrd="0" presId="urn:microsoft.com/office/officeart/2005/8/layout/StepDownProcess"/>
    <dgm:cxn modelId="{5C5F2432-3520-407F-A616-906001B5A4B6}" type="presParOf" srcId="{2164940C-32FD-424D-8B54-DDAABE96C4A8}" destId="{4CAFA53E-C16F-40DD-94CE-77E8125737D8}" srcOrd="6" destOrd="0" presId="urn:microsoft.com/office/officeart/2005/8/layout/StepDownProcess"/>
    <dgm:cxn modelId="{DF836E79-8A3F-48DC-9617-883F6BCA7558}" type="presParOf" srcId="{4CAFA53E-C16F-40DD-94CE-77E8125737D8}" destId="{98F0D5D6-4DF2-4FD8-B91F-D437A2B34CB5}" srcOrd="0" destOrd="0" presId="urn:microsoft.com/office/officeart/2005/8/layout/StepDownProcess"/>
    <dgm:cxn modelId="{0C208389-D36B-4DF7-B568-6E75A9BDD776}" type="presParOf" srcId="{4CAFA53E-C16F-40DD-94CE-77E8125737D8}" destId="{1BA7647E-5EF9-4453-B7CC-D7B253C927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C2123-3ADD-4D89-975E-87632E14A0A2}">
      <dsp:nvSpPr>
        <dsp:cNvPr id="0" name=""/>
        <dsp:cNvSpPr/>
      </dsp:nvSpPr>
      <dsp:spPr>
        <a:xfrm rot="5400000">
          <a:off x="214333" y="1050340"/>
          <a:ext cx="807156" cy="9189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64952-B9C7-4351-B2B4-5A585533A974}">
      <dsp:nvSpPr>
        <dsp:cNvPr id="0" name=""/>
        <dsp:cNvSpPr/>
      </dsp:nvSpPr>
      <dsp:spPr>
        <a:xfrm>
          <a:off x="486" y="155591"/>
          <a:ext cx="1358775" cy="9510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Churn Rate (Years)</a:t>
          </a:r>
          <a:endParaRPr lang="en-US" sz="1700" kern="1200" dirty="0"/>
        </a:p>
      </dsp:txBody>
      <dsp:txXfrm>
        <a:off x="46923" y="202028"/>
        <a:ext cx="1265901" cy="858225"/>
      </dsp:txXfrm>
    </dsp:sp>
    <dsp:sp modelId="{B6A72AFF-6677-4687-A62E-449ABE4B8D13}">
      <dsp:nvSpPr>
        <dsp:cNvPr id="0" name=""/>
        <dsp:cNvSpPr/>
      </dsp:nvSpPr>
      <dsp:spPr>
        <a:xfrm>
          <a:off x="1359262" y="246300"/>
          <a:ext cx="988244" cy="76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9.5%</a:t>
          </a:r>
          <a:endParaRPr lang="en-US" sz="1300" kern="1200" dirty="0"/>
        </a:p>
      </dsp:txBody>
      <dsp:txXfrm>
        <a:off x="1359262" y="246300"/>
        <a:ext cx="988244" cy="768720"/>
      </dsp:txXfrm>
    </dsp:sp>
    <dsp:sp modelId="{6F885D1A-B1B9-405A-A528-02D05209DA89}">
      <dsp:nvSpPr>
        <dsp:cNvPr id="0" name=""/>
        <dsp:cNvSpPr/>
      </dsp:nvSpPr>
      <dsp:spPr>
        <a:xfrm rot="5400000">
          <a:off x="1340903" y="2118738"/>
          <a:ext cx="807156" cy="9189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0ACC1-DB0D-4CCB-BCCB-5AC7019C0022}">
      <dsp:nvSpPr>
        <dsp:cNvPr id="0" name=""/>
        <dsp:cNvSpPr/>
      </dsp:nvSpPr>
      <dsp:spPr>
        <a:xfrm>
          <a:off x="1127055" y="1223989"/>
          <a:ext cx="1358775" cy="951099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Lifetime (Years)</a:t>
          </a:r>
        </a:p>
      </dsp:txBody>
      <dsp:txXfrm>
        <a:off x="1173492" y="1270426"/>
        <a:ext cx="1265901" cy="858225"/>
      </dsp:txXfrm>
    </dsp:sp>
    <dsp:sp modelId="{787A3C9A-F5CE-4237-A08F-A6D8C3730516}">
      <dsp:nvSpPr>
        <dsp:cNvPr id="0" name=""/>
        <dsp:cNvSpPr/>
      </dsp:nvSpPr>
      <dsp:spPr>
        <a:xfrm>
          <a:off x="2485831" y="1314698"/>
          <a:ext cx="988244" cy="76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10.5 </a:t>
          </a:r>
        </a:p>
      </dsp:txBody>
      <dsp:txXfrm>
        <a:off x="2485831" y="1314698"/>
        <a:ext cx="988244" cy="768720"/>
      </dsp:txXfrm>
    </dsp:sp>
    <dsp:sp modelId="{9D1344EA-AAD1-4914-A3D3-24E041D55BDF}">
      <dsp:nvSpPr>
        <dsp:cNvPr id="0" name=""/>
        <dsp:cNvSpPr/>
      </dsp:nvSpPr>
      <dsp:spPr>
        <a:xfrm rot="5400000">
          <a:off x="2467472" y="3187136"/>
          <a:ext cx="807156" cy="9189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6C76-A8BA-464F-B1CF-F80CB4572056}">
      <dsp:nvSpPr>
        <dsp:cNvPr id="0" name=""/>
        <dsp:cNvSpPr/>
      </dsp:nvSpPr>
      <dsp:spPr>
        <a:xfrm>
          <a:off x="2253625" y="2292388"/>
          <a:ext cx="1358775" cy="951099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CLTV</a:t>
          </a:r>
          <a:endParaRPr lang="en-US" sz="1700" kern="1200" dirty="0"/>
        </a:p>
      </dsp:txBody>
      <dsp:txXfrm>
        <a:off x="2300062" y="2338825"/>
        <a:ext cx="1265901" cy="858225"/>
      </dsp:txXfrm>
    </dsp:sp>
    <dsp:sp modelId="{7FC42C0E-2F35-40C0-9B0C-89C05598CA87}">
      <dsp:nvSpPr>
        <dsp:cNvPr id="0" name=""/>
        <dsp:cNvSpPr/>
      </dsp:nvSpPr>
      <dsp:spPr>
        <a:xfrm>
          <a:off x="3612401" y="2383096"/>
          <a:ext cx="988244" cy="76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£1962</a:t>
          </a:r>
          <a:endParaRPr lang="en-US" sz="1300" kern="1200" dirty="0"/>
        </a:p>
      </dsp:txBody>
      <dsp:txXfrm>
        <a:off x="3612401" y="2383096"/>
        <a:ext cx="988244" cy="768720"/>
      </dsp:txXfrm>
    </dsp:sp>
    <dsp:sp modelId="{98F0D5D6-4DF2-4FD8-B91F-D437A2B34CB5}">
      <dsp:nvSpPr>
        <dsp:cNvPr id="0" name=""/>
        <dsp:cNvSpPr/>
      </dsp:nvSpPr>
      <dsp:spPr>
        <a:xfrm>
          <a:off x="3380194" y="3360786"/>
          <a:ext cx="1358775" cy="951099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Gross Premium Lost</a:t>
          </a:r>
        </a:p>
      </dsp:txBody>
      <dsp:txXfrm>
        <a:off x="3426631" y="3407223"/>
        <a:ext cx="1265901" cy="858225"/>
      </dsp:txXfrm>
    </dsp:sp>
    <dsp:sp modelId="{1BA7647E-5EF9-4453-B7CC-D7B253C927BC}">
      <dsp:nvSpPr>
        <dsp:cNvPr id="0" name=""/>
        <dsp:cNvSpPr/>
      </dsp:nvSpPr>
      <dsp:spPr>
        <a:xfrm>
          <a:off x="4738970" y="3451495"/>
          <a:ext cx="988244" cy="76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+£1.9 Mil</a:t>
          </a:r>
        </a:p>
      </dsp:txBody>
      <dsp:txXfrm>
        <a:off x="4738970" y="3451495"/>
        <a:ext cx="988244" cy="76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4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0B97-D51E-42FD-956C-164B7292E89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5D44-1A35-49F3-A984-EE8CCBEFC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canario/home-insura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156996"/>
            <a:ext cx="10515600" cy="4544009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Home </a:t>
            </a:r>
            <a:r>
              <a:rPr lang="en-GB" sz="3000" b="1" dirty="0" smtClean="0"/>
              <a:t>insurance </a:t>
            </a:r>
            <a:r>
              <a:rPr lang="en-GB" sz="3000" b="1" dirty="0" smtClean="0"/>
              <a:t>analysis</a:t>
            </a:r>
            <a:br>
              <a:rPr lang="en-GB" sz="3000" b="1" dirty="0" smtClean="0"/>
            </a:br>
            <a:r>
              <a:rPr lang="en-GB" sz="3000" b="1" dirty="0"/>
              <a:t/>
            </a:r>
            <a:br>
              <a:rPr lang="en-GB" sz="3000" b="1" dirty="0"/>
            </a:br>
            <a:r>
              <a:rPr lang="en-GB" sz="3000" b="1" dirty="0" err="1" smtClean="0"/>
              <a:t>datasource</a:t>
            </a:r>
            <a:r>
              <a:rPr lang="en-GB" sz="3000" b="1" dirty="0" smtClean="0"/>
              <a:t>: </a:t>
            </a:r>
            <a:r>
              <a:rPr lang="en-GB" sz="3000" b="1" dirty="0" smtClean="0">
                <a:hlinkClick r:id="rId2"/>
              </a:rPr>
              <a:t>https</a:t>
            </a:r>
            <a:r>
              <a:rPr lang="en-GB" sz="3000" b="1" dirty="0">
                <a:hlinkClick r:id="rId2"/>
              </a:rPr>
              <a:t>://</a:t>
            </a:r>
            <a:r>
              <a:rPr lang="en-GB" sz="3000" b="1" dirty="0" smtClean="0">
                <a:hlinkClick r:id="rId2"/>
              </a:rPr>
              <a:t>www.kaggle.com/ycanario/home-insurance</a:t>
            </a:r>
            <a:r>
              <a:rPr lang="en-GB" sz="3000" b="1" dirty="0" smtClean="0"/>
              <a:t/>
            </a:r>
            <a:br>
              <a:rPr lang="en-GB" sz="3000" b="1" dirty="0" smtClean="0"/>
            </a:br>
            <a:r>
              <a:rPr lang="en-GB" sz="3000" b="1" dirty="0" smtClean="0"/>
              <a:t/>
            </a:r>
            <a:br>
              <a:rPr lang="en-GB" sz="3000" b="1" dirty="0" smtClean="0"/>
            </a:br>
            <a:r>
              <a:rPr lang="en-GB" sz="3000" b="1" dirty="0" smtClean="0"/>
              <a:t>Daniel Balseanu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40795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596" y="1674760"/>
            <a:ext cx="895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modular, documentation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models and reports are saved, results can be reproduced.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Plug in new data.csv and run main.py it will produce a new up to date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XGBoost model hyper parameter tuning done with cross validation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about the unit tests?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Feature selection can be improved, difficult to optimize due to few continuous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Predictions thresholds at 0.5, however can be altered to potentially increase Recall at the cost of Precision (PR Curve more useful than ROC for </a:t>
            </a:r>
            <a:r>
              <a:rPr lang="en-GB" smtClean="0"/>
              <a:t>this analysis).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91198" y="0"/>
            <a:ext cx="3409604" cy="72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/>
              <a:t>Other Notes</a:t>
            </a:r>
            <a:endParaRPr lang="en-GB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12" y="4124402"/>
            <a:ext cx="3709176" cy="26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522" y="0"/>
            <a:ext cx="2594957" cy="906722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Data Analysis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2200" dirty="0" smtClean="0"/>
              <a:t>Policy Status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91" y="4978867"/>
            <a:ext cx="9586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Total of 184,571 Policies analysed after data cleansing, 28.4% total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Premium would be an obvious culprit: distribution shows skewed number of active customers with a small premium.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significant statistical correlations between Policy Status and other features.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260000"/>
            <a:ext cx="5485714" cy="36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125999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7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522" y="0"/>
            <a:ext cx="2594957" cy="906722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Data Analysis </a:t>
            </a:r>
            <a:r>
              <a:rPr lang="en-GB" sz="2200" dirty="0" smtClean="0"/>
              <a:t>Gender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91" y="5236609"/>
            <a:ext cx="958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Is gender relevant? E.g. Risk related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proportionally greater part of the males are churned when compared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relation to premium, tendency for active policy female customers to pay less premium.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260000"/>
            <a:ext cx="5485714" cy="36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12600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1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522" y="0"/>
            <a:ext cx="2594957" cy="906722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Data Analysis </a:t>
            </a:r>
            <a:r>
              <a:rPr lang="en-GB" sz="2200" dirty="0" smtClean="0"/>
              <a:t>Payment Method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91" y="5375108"/>
            <a:ext cx="958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Recursive payment methods generally reduce friction and potential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Greater proportion of non direct debit customers are no longer active.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13440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935" y="0"/>
            <a:ext cx="3140130" cy="906722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 smtClean="0"/>
              <a:t>Model Architecture</a:t>
            </a:r>
            <a:endParaRPr lang="en-GB" sz="3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244549" y="1330036"/>
            <a:ext cx="1197953" cy="1197953"/>
            <a:chOff x="99764" y="17526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" name="Oval 8"/>
            <p:cNvSpPr/>
            <p:nvPr/>
          </p:nvSpPr>
          <p:spPr>
            <a:xfrm>
              <a:off x="99764" y="17526"/>
              <a:ext cx="1197953" cy="1197953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 txBox="1"/>
            <p:nvPr/>
          </p:nvSpPr>
          <p:spPr>
            <a:xfrm>
              <a:off x="275200" y="192962"/>
              <a:ext cx="847081" cy="84708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Gradient Boosted Trees</a:t>
              </a:r>
              <a:endParaRPr lang="en-US" sz="14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3494" y="2276418"/>
            <a:ext cx="1197953" cy="1197953"/>
            <a:chOff x="99764" y="2089113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2" name="Oval 11"/>
            <p:cNvSpPr/>
            <p:nvPr/>
          </p:nvSpPr>
          <p:spPr>
            <a:xfrm>
              <a:off x="99764" y="2089113"/>
              <a:ext cx="1197953" cy="1197953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275200" y="2264549"/>
              <a:ext cx="847081" cy="84708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Neural</a:t>
              </a:r>
              <a:r>
                <a:rPr lang="en-US" sz="1400" kern="1200" dirty="0" smtClean="0"/>
                <a:t> </a:t>
              </a:r>
              <a:r>
                <a:rPr lang="en-US" sz="1400" b="1" kern="1200" dirty="0" smtClean="0"/>
                <a:t>Network</a:t>
              </a:r>
              <a:endParaRPr lang="en-US" sz="14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44549" y="3222801"/>
            <a:ext cx="1197953" cy="1197953"/>
            <a:chOff x="99764" y="2089113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/>
          </p:nvSpPr>
          <p:spPr>
            <a:xfrm>
              <a:off x="99764" y="2089113"/>
              <a:ext cx="1197953" cy="1197953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 txBox="1"/>
            <p:nvPr/>
          </p:nvSpPr>
          <p:spPr>
            <a:xfrm>
              <a:off x="275200" y="2264549"/>
              <a:ext cx="847081" cy="84708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Random Forest</a:t>
              </a:r>
              <a:endParaRPr lang="en-US" sz="1400" b="1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5592" y="2527989"/>
            <a:ext cx="694812" cy="694812"/>
            <a:chOff x="349106" y="1321067"/>
            <a:chExt cx="694812" cy="694812"/>
          </a:xfrm>
          <a:solidFill>
            <a:schemeClr val="tx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" name="Plus 17"/>
            <p:cNvSpPr/>
            <p:nvPr/>
          </p:nvSpPr>
          <p:spPr>
            <a:xfrm>
              <a:off x="349106" y="1321067"/>
              <a:ext cx="694812" cy="694812"/>
            </a:xfrm>
            <a:prstGeom prst="mathPlus">
              <a:avLst/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lus 4"/>
            <p:cNvSpPr txBox="1"/>
            <p:nvPr/>
          </p:nvSpPr>
          <p:spPr>
            <a:xfrm>
              <a:off x="441203" y="1586763"/>
              <a:ext cx="510618" cy="163420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20192" y="1684379"/>
            <a:ext cx="698411" cy="445638"/>
            <a:chOff x="1834495" y="1424934"/>
            <a:chExt cx="698411" cy="445638"/>
          </a:xfrm>
          <a:solidFill>
            <a:schemeClr val="tx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1" name="Right Arrow 20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96293" y="1330036"/>
            <a:ext cx="1393413" cy="1197953"/>
            <a:chOff x="99764" y="2089113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4" name="Round Single Corner Rectangle 23"/>
            <p:cNvSpPr/>
            <p:nvPr/>
          </p:nvSpPr>
          <p:spPr>
            <a:xfrm>
              <a:off x="99764" y="2089113"/>
              <a:ext cx="1197953" cy="1197953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 txBox="1"/>
            <p:nvPr/>
          </p:nvSpPr>
          <p:spPr>
            <a:xfrm>
              <a:off x="275200" y="2264549"/>
              <a:ext cx="847081" cy="847081"/>
            </a:xfrm>
            <a:prstGeom prst="round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spcBef>
                  <a:spcPct val="0"/>
                </a:spcBef>
              </a:pPr>
              <a:r>
                <a:rPr lang="en-US" sz="1200" b="1" kern="1200" dirty="0" smtClean="0"/>
                <a:t>Churn Probability</a:t>
              </a:r>
            </a:p>
            <a:p>
              <a:pPr lvl="0" algn="ctr" defTabSz="622300">
                <a:spcBef>
                  <a:spcPct val="0"/>
                </a:spcBef>
              </a:pPr>
              <a:r>
                <a:rPr lang="en-US" sz="1200" b="1" kern="1200" dirty="0" smtClean="0"/>
                <a:t>+</a:t>
              </a:r>
            </a:p>
            <a:p>
              <a:pPr lvl="0" algn="ctr" defTabSz="622300">
                <a:spcBef>
                  <a:spcPct val="0"/>
                </a:spcBef>
              </a:pPr>
              <a:r>
                <a:rPr lang="en-US" sz="1200" b="1" dirty="0" smtClean="0"/>
                <a:t>Active Probability</a:t>
              </a:r>
              <a:endParaRPr lang="en-US" sz="1200" b="1" kern="1200" dirty="0" smtClean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20923" y="3598958"/>
            <a:ext cx="698411" cy="445638"/>
            <a:chOff x="1834495" y="1424934"/>
            <a:chExt cx="698411" cy="445638"/>
          </a:xfrm>
          <a:solidFill>
            <a:schemeClr val="tx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1" name="Right Arrow 30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96292" y="3222801"/>
            <a:ext cx="1393413" cy="1197953"/>
            <a:chOff x="99764" y="2089113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4" name="Round Single Corner Rectangle 23"/>
            <p:cNvSpPr/>
            <p:nvPr/>
          </p:nvSpPr>
          <p:spPr>
            <a:xfrm>
              <a:off x="99764" y="2089113"/>
              <a:ext cx="1197953" cy="1197953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 txBox="1"/>
            <p:nvPr/>
          </p:nvSpPr>
          <p:spPr>
            <a:xfrm>
              <a:off x="275200" y="2264549"/>
              <a:ext cx="847081" cy="847081"/>
            </a:xfrm>
            <a:prstGeom prst="round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spcBef>
                  <a:spcPct val="0"/>
                </a:spcBef>
              </a:pPr>
              <a:r>
                <a:rPr lang="en-US" sz="1200" b="1" kern="1200" dirty="0" smtClean="0"/>
                <a:t>Churn Probability</a:t>
              </a:r>
            </a:p>
            <a:p>
              <a:pPr lvl="0" algn="ctr" defTabSz="622300">
                <a:spcBef>
                  <a:spcPct val="0"/>
                </a:spcBef>
              </a:pPr>
              <a:r>
                <a:rPr lang="en-US" sz="1200" b="1" kern="1200" dirty="0" smtClean="0"/>
                <a:t>+</a:t>
              </a:r>
            </a:p>
            <a:p>
              <a:pPr lvl="0" algn="ctr" defTabSz="622300">
                <a:spcBef>
                  <a:spcPct val="0"/>
                </a:spcBef>
              </a:pPr>
              <a:r>
                <a:rPr lang="en-US" sz="1200" b="1" dirty="0" smtClean="0"/>
                <a:t>Active Probability</a:t>
              </a:r>
              <a:endParaRPr lang="en-US" sz="1200" b="1" kern="1200" dirty="0" smtClean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89703" y="2652576"/>
            <a:ext cx="698411" cy="445638"/>
            <a:chOff x="1834495" y="1424934"/>
            <a:chExt cx="698411" cy="445638"/>
          </a:xfrm>
          <a:solidFill>
            <a:schemeClr val="tx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7" name="Right Arrow 36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96096" y="2653724"/>
            <a:ext cx="698411" cy="445638"/>
            <a:chOff x="1834495" y="1424934"/>
            <a:chExt cx="698411" cy="445638"/>
          </a:xfrm>
          <a:solidFill>
            <a:schemeClr val="tx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40" name="Right Arrow 39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749156" y="2349416"/>
            <a:ext cx="1393413" cy="1197953"/>
            <a:chOff x="99764" y="2089113"/>
            <a:chExt cx="1197953" cy="1197953"/>
          </a:xfr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43" name="Round Single Corner Rectangle 23"/>
            <p:cNvSpPr/>
            <p:nvPr/>
          </p:nvSpPr>
          <p:spPr>
            <a:xfrm>
              <a:off x="99764" y="2089113"/>
              <a:ext cx="1197953" cy="1197953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 txBox="1"/>
            <p:nvPr/>
          </p:nvSpPr>
          <p:spPr>
            <a:xfrm>
              <a:off x="275200" y="2264549"/>
              <a:ext cx="847081" cy="847081"/>
            </a:xfrm>
            <a:prstGeom prst="round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spcBef>
                  <a:spcPct val="0"/>
                </a:spcBef>
              </a:pPr>
              <a:r>
                <a:rPr lang="en-US" sz="1400" b="1" kern="1200" dirty="0" smtClean="0"/>
                <a:t>Final</a:t>
              </a:r>
              <a:r>
                <a:rPr lang="en-US" sz="1400" kern="1200" dirty="0" smtClean="0"/>
                <a:t> </a:t>
              </a:r>
              <a:r>
                <a:rPr lang="en-US" sz="1400" b="1" kern="1200" dirty="0" smtClean="0"/>
                <a:t>Churn</a:t>
              </a:r>
              <a:r>
                <a:rPr lang="en-US" sz="1400" kern="1200" dirty="0" smtClean="0"/>
                <a:t> </a:t>
              </a:r>
              <a:r>
                <a:rPr lang="en-US" sz="1400" b="1" kern="1200" dirty="0" smtClean="0"/>
                <a:t>Prediction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54347" y="4873159"/>
            <a:ext cx="9586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Predictive Layer: XGBoost and Random Forest models provide initial class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Predictive Layer: Stacked Neural Network aggregates initial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split into multiple parts: train (75%), validation (12.5%), test (12.5%).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preparation: mean encoding categorical variables, binary encoding variables with 2 levels, minimal outlier removal and missing data imputation for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409737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522" y="0"/>
            <a:ext cx="2594957" cy="906722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Model Results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2200" dirty="0" smtClean="0"/>
              <a:t>Test data</a:t>
            </a:r>
            <a:endParaRPr lang="en-GB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70099"/>
              </p:ext>
            </p:extLst>
          </p:nvPr>
        </p:nvGraphicFramePr>
        <p:xfrm>
          <a:off x="6535500" y="1600429"/>
          <a:ext cx="5147424" cy="17526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86856">
                  <a:extLst>
                    <a:ext uri="{9D8B030D-6E8A-4147-A177-3AD203B41FA5}">
                      <a16:colId xmlns:a16="http://schemas.microsoft.com/office/drawing/2014/main" val="2197461663"/>
                    </a:ext>
                  </a:extLst>
                </a:gridCol>
                <a:gridCol w="1286856">
                  <a:extLst>
                    <a:ext uri="{9D8B030D-6E8A-4147-A177-3AD203B41FA5}">
                      <a16:colId xmlns:a16="http://schemas.microsoft.com/office/drawing/2014/main" val="2934932488"/>
                    </a:ext>
                  </a:extLst>
                </a:gridCol>
                <a:gridCol w="1286856">
                  <a:extLst>
                    <a:ext uri="{9D8B030D-6E8A-4147-A177-3AD203B41FA5}">
                      <a16:colId xmlns:a16="http://schemas.microsoft.com/office/drawing/2014/main" val="3465162950"/>
                    </a:ext>
                  </a:extLst>
                </a:gridCol>
                <a:gridCol w="1286856">
                  <a:extLst>
                    <a:ext uri="{9D8B030D-6E8A-4147-A177-3AD203B41FA5}">
                      <a16:colId xmlns:a16="http://schemas.microsoft.com/office/drawing/2014/main" val="247994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XGBoost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Neural Network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8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24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F1 Score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0.28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18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5500" y="4046736"/>
            <a:ext cx="5147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Recall: How many actually churned customers did we predict?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Precision: From the customers that we predicted will churn, how many actually churned?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F1 Score: Blends Recall and Precision in a general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 the test set models perform only slightly worse, F1 score on the training set being 0.30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" y="160042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198" y="0"/>
            <a:ext cx="3409604" cy="723842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/>
              <a:t>Cost Benefit Analysis</a:t>
            </a:r>
            <a:endParaRPr lang="en-GB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67054" y="1305340"/>
            <a:ext cx="5303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Given the total Live vs Lapsed customers, the estimated Churn rate is 9.5% with a life time of 10.5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Based on the test set predicted churns, gross premium value lost is £1.9 mil.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Potential estimated net value 10%: £190,243 or £153 per customer retained.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Further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Recursive challenge: if we decrease churn rate, then the LTV calculations are under estimated while also having fewer lapsed policies to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Is there a cost to customers that are incorrectly predicted as churned?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50986467"/>
              </p:ext>
            </p:extLst>
          </p:nvPr>
        </p:nvGraphicFramePr>
        <p:xfrm>
          <a:off x="440343" y="1195261"/>
          <a:ext cx="5727701" cy="4467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758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1" y="0"/>
            <a:ext cx="1904999" cy="615777"/>
          </a:xfrm>
        </p:spPr>
        <p:txBody>
          <a:bodyPr>
            <a:normAutofit/>
          </a:bodyPr>
          <a:lstStyle/>
          <a:p>
            <a:r>
              <a:rPr lang="en-GB" sz="3000" b="1" dirty="0" smtClean="0"/>
              <a:t>Conclusion</a:t>
            </a:r>
            <a:endParaRPr lang="en-GB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5" y="1087215"/>
            <a:ext cx="8058265" cy="4683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7313" y="2274838"/>
            <a:ext cx="3450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 the models created on an inherently biased premise?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data provided is collected post customer lapse – does it actually have predictive power?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Need to establish causation – what happened prior to churn?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335" y="5586120"/>
            <a:ext cx="84510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(© stock.adobe.com)</a:t>
            </a:r>
          </a:p>
        </p:txBody>
      </p:sp>
    </p:spTree>
    <p:extLst>
      <p:ext uri="{BB962C8B-B14F-4D97-AF65-F5344CB8AC3E}">
        <p14:creationId xmlns:p14="http://schemas.microsoft.com/office/powerpoint/2010/main" val="156469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198" y="0"/>
            <a:ext cx="3409604" cy="723842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/>
              <a:t>Different Perspective</a:t>
            </a:r>
            <a:endParaRPr lang="en-GB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158009" y="1629035"/>
            <a:ext cx="2952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Customer State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No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Good Financial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Policy year 1</a:t>
            </a:r>
            <a:endParaRPr lang="en-GB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967507" y="1629035"/>
            <a:ext cx="2952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Customer State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Divorced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Claims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Mediocre Financial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smtClean="0"/>
              <a:t>Policy year 2</a:t>
            </a:r>
            <a:endParaRPr lang="en-GB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15" y="1706205"/>
            <a:ext cx="533232" cy="659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41" y="1706990"/>
            <a:ext cx="579442" cy="658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87110" y="2054216"/>
            <a:ext cx="698411" cy="445638"/>
            <a:chOff x="1834495" y="1424934"/>
            <a:chExt cx="698411" cy="445638"/>
          </a:xfrm>
          <a:scene3d>
            <a:camera prst="orthographicFront"/>
            <a:lightRig rig="flat" dir="t"/>
          </a:scene3d>
        </p:grpSpPr>
        <p:sp>
          <p:nvSpPr>
            <p:cNvPr id="8" name="Right Arrow 7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10052" y="2054216"/>
            <a:ext cx="698411" cy="445638"/>
            <a:chOff x="1834495" y="1424934"/>
            <a:chExt cx="698411" cy="445638"/>
          </a:xfrm>
          <a:scene3d>
            <a:camera prst="orthographicFront"/>
            <a:lightRig rig="flat" dir="t"/>
          </a:scene3d>
        </p:grpSpPr>
        <p:sp>
          <p:nvSpPr>
            <p:cNvPr id="11" name="Right Arrow 10"/>
            <p:cNvSpPr/>
            <p:nvPr/>
          </p:nvSpPr>
          <p:spPr>
            <a:xfrm rot="21588694">
              <a:off x="1834495" y="1424934"/>
              <a:ext cx="698411" cy="445638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21588694">
              <a:off x="1834495" y="1514282"/>
              <a:ext cx="564720" cy="26738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9677" y="1917035"/>
            <a:ext cx="1584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Customer Lapsed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38696" y="3603045"/>
            <a:ext cx="7914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Customers have a specific timeline leading to churn. Modelling data this way allows potential for different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Generative Bayesian Multi Armed Bandit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Other potential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Interactions with the insurance provider: complaints, emails, phone calls, claims, website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Socio-economic dimensions: income, family size, moving home</a:t>
            </a:r>
          </a:p>
        </p:txBody>
      </p:sp>
    </p:spTree>
    <p:extLst>
      <p:ext uri="{BB962C8B-B14F-4D97-AF65-F5344CB8AC3E}">
        <p14:creationId xmlns:p14="http://schemas.microsoft.com/office/powerpoint/2010/main" val="343918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649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 insurance analysis  datasource: https://www.kaggle.com/ycanario/home-insurance  Daniel Balseanu</vt:lpstr>
      <vt:lpstr>Data Analysis Policy Status</vt:lpstr>
      <vt:lpstr>Data Analysis Gender</vt:lpstr>
      <vt:lpstr>Data Analysis Payment Method</vt:lpstr>
      <vt:lpstr>Model Architecture</vt:lpstr>
      <vt:lpstr>Model Results Test data</vt:lpstr>
      <vt:lpstr>Cost Benefit Analysis</vt:lpstr>
      <vt:lpstr>Conclusion</vt:lpstr>
      <vt:lpstr>Different Perspective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Bals</dc:creator>
  <cp:lastModifiedBy>Daniel Bals</cp:lastModifiedBy>
  <cp:revision>101</cp:revision>
  <dcterms:created xsi:type="dcterms:W3CDTF">2020-09-04T12:05:41Z</dcterms:created>
  <dcterms:modified xsi:type="dcterms:W3CDTF">2020-10-30T14:25:38Z</dcterms:modified>
</cp:coreProperties>
</file>