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85" r:id="rId15"/>
    <p:sldId id="287" r:id="rId16"/>
    <p:sldId id="268" r:id="rId17"/>
    <p:sldId id="270" r:id="rId18"/>
    <p:sldId id="289" r:id="rId19"/>
    <p:sldId id="293" r:id="rId20"/>
    <p:sldId id="275" r:id="rId21"/>
    <p:sldId id="274" r:id="rId22"/>
    <p:sldId id="277" r:id="rId23"/>
    <p:sldId id="281" r:id="rId24"/>
    <p:sldId id="282" r:id="rId25"/>
    <p:sldId id="283" r:id="rId26"/>
    <p:sldId id="278" r:id="rId27"/>
    <p:sldId id="279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B6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7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320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59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95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1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488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5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94080"/>
          </a:xfrm>
        </p:spPr>
        <p:txBody>
          <a:bodyPr>
            <a:normAutofit/>
          </a:bodyPr>
          <a:lstStyle>
            <a:lvl1pPr algn="l">
              <a:defRPr sz="4800" cap="none" baseline="0">
                <a:latin typeface="Adobe Garamond Pro Bold" panose="02020702060506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56080"/>
            <a:ext cx="10353762" cy="4135120"/>
          </a:xfrm>
        </p:spPr>
        <p:txBody>
          <a:bodyPr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defRPr>
            </a:lvl1pPr>
            <a:lvl2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defRPr>
            </a:lvl2pPr>
            <a:lvl3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defRPr>
            </a:lvl3pPr>
            <a:lvl4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defRPr>
            </a:lvl4pPr>
            <a:lvl5pPr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2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2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8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8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58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4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9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0A42-DD75-4EB0-B1BE-E26250317CFC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93B3-B421-43B4-9376-80603DCB2B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37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919797"/>
          </a:xfrm>
        </p:spPr>
        <p:txBody>
          <a:bodyPr/>
          <a:lstStyle/>
          <a:p>
            <a:r>
              <a:rPr lang="en-GB" cap="small" dirty="0" smtClean="0">
                <a:latin typeface="Adobe Garamond Pro Bold" panose="02020702060506020403" pitchFamily="18" charset="0"/>
              </a:rPr>
              <a:t>Single Image Super Resolution</a:t>
            </a:r>
            <a:endParaRPr lang="en-GB" cap="small" dirty="0">
              <a:latin typeface="Adobe Garamond Pro Bold" panose="020207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845583"/>
            <a:ext cx="9001462" cy="134693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Daniel Bonanno</a:t>
            </a:r>
          </a:p>
          <a:p>
            <a:r>
              <a:rPr lang="en-GB" dirty="0"/>
              <a:t>Department of Communications and Computer Engineering</a:t>
            </a:r>
          </a:p>
          <a:p>
            <a:r>
              <a:rPr lang="en-GB" dirty="0"/>
              <a:t>University of Malta</a:t>
            </a:r>
          </a:p>
        </p:txBody>
      </p:sp>
      <p:pic>
        <p:nvPicPr>
          <p:cNvPr id="4" name="Picture 3" descr="http://www.um.edu.mt/events/vcip2014/images/uom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1" r="29855" b="28839"/>
          <a:stretch/>
        </p:blipFill>
        <p:spPr bwMode="auto">
          <a:xfrm>
            <a:off x="5143887" y="2253731"/>
            <a:ext cx="1904225" cy="23802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280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76" t="5270" r="12776" b="10111"/>
          <a:stretch/>
        </p:blipFill>
        <p:spPr>
          <a:xfrm>
            <a:off x="1115743" y="883759"/>
            <a:ext cx="2507583" cy="252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5742" y="883759"/>
            <a:ext cx="385398" cy="385398"/>
          </a:xfrm>
          <a:prstGeom prst="rect">
            <a:avLst/>
          </a:prstGeom>
          <a:noFill/>
          <a:ln w="28575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268142" y="1036159"/>
            <a:ext cx="385398" cy="385398"/>
          </a:xfrm>
          <a:prstGeom prst="rect">
            <a:avLst/>
          </a:prstGeom>
          <a:noFill/>
          <a:ln w="28575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420542" y="1188559"/>
            <a:ext cx="385398" cy="385398"/>
          </a:xfrm>
          <a:prstGeom prst="rect">
            <a:avLst/>
          </a:prstGeom>
          <a:noFill/>
          <a:ln w="28575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572942" y="1340959"/>
            <a:ext cx="385398" cy="385398"/>
          </a:xfrm>
          <a:prstGeom prst="rect">
            <a:avLst/>
          </a:prstGeom>
          <a:noFill/>
          <a:ln w="28575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725342" y="1493359"/>
            <a:ext cx="385398" cy="385398"/>
          </a:xfrm>
          <a:prstGeom prst="rect">
            <a:avLst/>
          </a:prstGeom>
          <a:noFill/>
          <a:ln w="28575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877742" y="1645759"/>
            <a:ext cx="385398" cy="385398"/>
          </a:xfrm>
          <a:prstGeom prst="rect">
            <a:avLst/>
          </a:prstGeom>
          <a:noFill/>
          <a:ln w="28575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660036" y="1900938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6984396" y="1753618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7512716" y="1210058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8056276" y="2591818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7131716" y="2739138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8203596" y="1728218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9061512" y="2302258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*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056276" y="2195578"/>
            <a:ext cx="92456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498236" y="2591818"/>
            <a:ext cx="482600" cy="14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569054" y="1900938"/>
            <a:ext cx="492458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785345" y="1693720"/>
                <a:ext cx="327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345" y="1693720"/>
                <a:ext cx="32726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259" r="-7407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311395" y="2241159"/>
                <a:ext cx="321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95" y="2241159"/>
                <a:ext cx="321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660494" y="2722559"/>
                <a:ext cx="327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94" y="2722559"/>
                <a:ext cx="32726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274258" y="157521"/>
            <a:ext cx="17062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LR Space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/>
          <a:srcRect l="12667" t="4981" r="12933" b="10111"/>
          <a:stretch/>
        </p:blipFill>
        <p:spPr>
          <a:xfrm>
            <a:off x="1125887" y="3627279"/>
            <a:ext cx="2497439" cy="2520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572942" y="157521"/>
            <a:ext cx="17062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LR Image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87918" y="4594516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802757" y="4335437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7422517" y="3624237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8260717" y="5267617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7041517" y="5512727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8428357" y="4282097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7512716" y="6098500"/>
            <a:ext cx="17062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H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R Space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235317" y="4924679"/>
            <a:ext cx="1179166" cy="25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931883" y="5354115"/>
            <a:ext cx="482600" cy="14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02701" y="4663235"/>
            <a:ext cx="492458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218992" y="4456017"/>
                <a:ext cx="3272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992" y="4456017"/>
                <a:ext cx="32726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259" r="-7407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745042" y="5003456"/>
                <a:ext cx="3219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42" y="5003456"/>
                <a:ext cx="32194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615" r="-769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094141" y="5484856"/>
                <a:ext cx="3272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41" y="5484856"/>
                <a:ext cx="32726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259" r="-555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9571661" y="4998653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1572942" y="6118758"/>
            <a:ext cx="17062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H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R Image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27839" y="3628108"/>
            <a:ext cx="385398" cy="3853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1280239" y="3780508"/>
            <a:ext cx="385398" cy="3853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1432639" y="3932908"/>
            <a:ext cx="385398" cy="3853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585039" y="4085308"/>
            <a:ext cx="385398" cy="3853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737439" y="4237708"/>
            <a:ext cx="385398" cy="3853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1889839" y="4390108"/>
            <a:ext cx="385398" cy="3853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917663" y="166799"/>
            <a:ext cx="502879" cy="5028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6" name="Oval 55"/>
          <p:cNvSpPr/>
          <p:nvPr/>
        </p:nvSpPr>
        <p:spPr>
          <a:xfrm>
            <a:off x="6732956" y="210780"/>
            <a:ext cx="502879" cy="5028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57" name="Oval 56"/>
          <p:cNvSpPr/>
          <p:nvPr/>
        </p:nvSpPr>
        <p:spPr>
          <a:xfrm>
            <a:off x="6732956" y="6152677"/>
            <a:ext cx="502879" cy="5028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58" name="Oval 57"/>
          <p:cNvSpPr/>
          <p:nvPr/>
        </p:nvSpPr>
        <p:spPr>
          <a:xfrm>
            <a:off x="917662" y="6165958"/>
            <a:ext cx="502879" cy="5028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59" name="Right Arrow 58"/>
          <p:cNvSpPr/>
          <p:nvPr/>
        </p:nvSpPr>
        <p:spPr>
          <a:xfrm>
            <a:off x="4356532" y="1754636"/>
            <a:ext cx="1828800" cy="789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ight Arrow 59"/>
          <p:cNvSpPr/>
          <p:nvPr/>
        </p:nvSpPr>
        <p:spPr>
          <a:xfrm rot="10800000">
            <a:off x="4272765" y="4603683"/>
            <a:ext cx="1828800" cy="789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own Arrow 60"/>
          <p:cNvSpPr/>
          <p:nvPr/>
        </p:nvSpPr>
        <p:spPr>
          <a:xfrm>
            <a:off x="10169848" y="2563852"/>
            <a:ext cx="928397" cy="1864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Parameters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Patch sizes and Overlap</a:t>
                </a:r>
              </a:p>
              <a:p>
                <a:pPr lvl="1"/>
                <a:r>
                  <a:rPr lang="en-GB" dirty="0" smtClean="0"/>
                  <a:t>What is the optimal size of the patches to be taken?</a:t>
                </a:r>
              </a:p>
              <a:p>
                <a:pPr lvl="1"/>
                <a:r>
                  <a:rPr lang="en-GB" dirty="0" smtClean="0"/>
                  <a:t>Should there be any overlap?</a:t>
                </a:r>
              </a:p>
              <a:p>
                <a:r>
                  <a:rPr lang="en-GB" dirty="0" smtClean="0"/>
                  <a:t>Number of neighbours?</a:t>
                </a:r>
              </a:p>
              <a:p>
                <a:pPr lvl="1"/>
                <a:r>
                  <a:rPr lang="en-GB" dirty="0" smtClean="0"/>
                  <a:t>What should be the value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b="1" dirty="0" smtClean="0"/>
                  <a:t>?</a:t>
                </a:r>
              </a:p>
              <a:p>
                <a:pPr lvl="1"/>
                <a:r>
                  <a:rPr lang="en-GB" b="1" dirty="0" smtClean="0"/>
                  <a:t>The more the merrier?</a:t>
                </a: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9" t="-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2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Parameters – Patch Size and Overlap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56080"/>
            <a:ext cx="10353762" cy="4605824"/>
          </a:xfrm>
        </p:spPr>
        <p:txBody>
          <a:bodyPr>
            <a:normAutofit/>
          </a:bodyPr>
          <a:lstStyle/>
          <a:p>
            <a:r>
              <a:rPr lang="en-GB" dirty="0" smtClean="0"/>
              <a:t>It was noted that with no overlap, there are blocking artefacts present</a:t>
            </a:r>
          </a:p>
          <a:p>
            <a:pPr lvl="1"/>
            <a:r>
              <a:rPr lang="en-GB" dirty="0" smtClean="0"/>
              <a:t>Expected since this causes discontinuities</a:t>
            </a:r>
          </a:p>
          <a:p>
            <a:r>
              <a:rPr lang="en-GB" dirty="0" smtClean="0"/>
              <a:t>Overlap must be present, but how much?</a:t>
            </a:r>
          </a:p>
          <a:p>
            <a:pPr lvl="1"/>
            <a:r>
              <a:rPr lang="en-GB" dirty="0" smtClean="0"/>
              <a:t>Testing using 20 images and using the PSNR as a metric, it was observed that the optimal patch size is 4 with an overlap of 2</a:t>
            </a:r>
          </a:p>
          <a:p>
            <a:pPr lvl="1"/>
            <a:r>
              <a:rPr lang="en-GB" dirty="0" smtClean="0"/>
              <a:t>This was also verified visually</a:t>
            </a:r>
          </a:p>
        </p:txBody>
      </p:sp>
    </p:spTree>
    <p:extLst>
      <p:ext uri="{BB962C8B-B14F-4D97-AF65-F5344CB8AC3E}">
        <p14:creationId xmlns:p14="http://schemas.microsoft.com/office/powerpoint/2010/main" val="22034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378" y="455660"/>
            <a:ext cx="10353762" cy="2596157"/>
          </a:xfrm>
        </p:spPr>
        <p:txBody>
          <a:bodyPr/>
          <a:lstStyle/>
          <a:p>
            <a:r>
              <a:rPr lang="en-GB" dirty="0"/>
              <a:t>Note that the same overlap when taking the patches from the LR image must be present when taking the HR images</a:t>
            </a:r>
          </a:p>
          <a:p>
            <a:pPr lvl="1"/>
            <a:r>
              <a:rPr lang="en-GB" dirty="0"/>
              <a:t>This means that pixel intensities must be averaged where overlap between HR patches is present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0" y="2711247"/>
            <a:ext cx="7700682" cy="355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75" y="1198944"/>
            <a:ext cx="4680000" cy="46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38" y="1198943"/>
            <a:ext cx="4680000" cy="4680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68498" y="1334536"/>
            <a:ext cx="1386569" cy="1690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136975" y="589545"/>
            <a:ext cx="46800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Block Size 6, Overlap 5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0438" y="589545"/>
            <a:ext cx="46800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Block Size 4, Overlap 2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72" y="1198944"/>
            <a:ext cx="3066206" cy="46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35" y="1198943"/>
            <a:ext cx="3066206" cy="46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6975" y="589545"/>
            <a:ext cx="46800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Block Size 6, Overlap 5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0438" y="589545"/>
            <a:ext cx="468000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Block Size 4, Overlap 2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Parameters –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09" t="-14286" b="-37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03681"/>
            <a:ext cx="10353762" cy="4135120"/>
          </a:xfrm>
        </p:spPr>
        <p:txBody>
          <a:bodyPr/>
          <a:lstStyle/>
          <a:p>
            <a:r>
              <a:rPr lang="en-GB" dirty="0" smtClean="0"/>
              <a:t>It seems intuitive that the more neighbours we have, the better the reconstruction of the LR and HR patches.</a:t>
            </a:r>
          </a:p>
          <a:p>
            <a:r>
              <a:rPr lang="en-GB" dirty="0" smtClean="0"/>
              <a:t>This seems to be supported by testing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61" y="3461498"/>
            <a:ext cx="5766828" cy="31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8555" y="686957"/>
                <a:ext cx="10353762" cy="5393803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However, it was noted that, although the PSNR increases, the images appeared to be more blurry as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b="1" dirty="0" smtClean="0"/>
                  <a:t> increased.</a:t>
                </a:r>
              </a:p>
              <a:p>
                <a:r>
                  <a:rPr lang="en-GB" dirty="0"/>
                  <a:t>Why</a:t>
                </a:r>
                <a:r>
                  <a:rPr lang="en-GB" dirty="0" smtClean="0"/>
                  <a:t>?</a:t>
                </a:r>
              </a:p>
              <a:p>
                <a:pPr lvl="1"/>
                <a:r>
                  <a:rPr lang="en-GB" dirty="0" smtClean="0"/>
                  <a:t>According to [2], this is due to overfitting</a:t>
                </a:r>
              </a:p>
              <a:p>
                <a:pPr lvl="1"/>
                <a:r>
                  <a:rPr lang="en-GB" dirty="0" smtClean="0"/>
                  <a:t>It might be that the assumption of geometry preservation might not hold for larger values of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dirty="0" smtClean="0"/>
                  <a:t> (that is, a larger region of the manifold is considered)</a:t>
                </a:r>
                <a:endParaRPr lang="en-GB" dirty="0"/>
              </a:p>
              <a:p>
                <a:r>
                  <a:rPr lang="en-GB" b="1" dirty="0" smtClean="0"/>
                  <a:t>Therefore </a:t>
                </a:r>
                <a:r>
                  <a:rPr lang="en-GB" b="1" dirty="0"/>
                  <a:t>a value of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b="1" dirty="0"/>
                  <a:t> = 150 was </a:t>
                </a:r>
                <a:r>
                  <a:rPr lang="en-GB" b="1" dirty="0" smtClean="0"/>
                  <a:t>chosen</a:t>
                </a:r>
                <a:endParaRPr lang="en-GB" b="1" dirty="0"/>
              </a:p>
              <a:p>
                <a:pPr lvl="1"/>
                <a:endParaRPr lang="en-GB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555" y="686957"/>
                <a:ext cx="10353762" cy="5393803"/>
              </a:xfrm>
              <a:blipFill rotWithShape="0">
                <a:blip r:embed="rId2"/>
                <a:stretch>
                  <a:fillRect l="-1118" t="-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3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75" y="1198944"/>
            <a:ext cx="4680000" cy="46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38" y="1198943"/>
            <a:ext cx="4680000" cy="4680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265459" y="4150659"/>
            <a:ext cx="806823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36975" y="589545"/>
                <a:ext cx="4680000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2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dobe Garamond Pro Bold" panose="02020702060506020403" pitchFamily="18" charset="0"/>
                  </a:rPr>
                  <a:t> = 1000</a:t>
                </a:r>
                <a:endPara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Garamond Pro Bold" panose="02020702060506020403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975" y="589545"/>
                <a:ext cx="4680000" cy="609398"/>
              </a:xfrm>
              <a:prstGeom prst="rect">
                <a:avLst/>
              </a:prstGeom>
              <a:blipFill rotWithShape="0">
                <a:blip r:embed="rId4"/>
                <a:stretch>
                  <a:fillRect t="-1000" b="-29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30438" y="589545"/>
                <a:ext cx="4680000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2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dobe Garamond Pro Bold" panose="02020702060506020403" pitchFamily="18" charset="0"/>
                  </a:rPr>
                  <a:t> = 150</a:t>
                </a:r>
                <a:endPara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Garamond Pro Bold" panose="02020702060506020403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38" y="589545"/>
                <a:ext cx="4680000" cy="609398"/>
              </a:xfrm>
              <a:prstGeom prst="rect">
                <a:avLst/>
              </a:prstGeom>
              <a:blipFill rotWithShape="0">
                <a:blip r:embed="rId5"/>
                <a:stretch>
                  <a:fillRect t="-1000" b="-29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3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72" y="1321420"/>
            <a:ext cx="3066205" cy="4435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35" y="1321419"/>
            <a:ext cx="3066206" cy="4435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36975" y="589545"/>
                <a:ext cx="4680000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2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dobe Garamond Pro Bold" panose="02020702060506020403" pitchFamily="18" charset="0"/>
                  </a:rPr>
                  <a:t> = 1000</a:t>
                </a:r>
                <a:endPara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Garamond Pro Bold" panose="02020702060506020403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975" y="589545"/>
                <a:ext cx="4680000" cy="609398"/>
              </a:xfrm>
              <a:prstGeom prst="rect">
                <a:avLst/>
              </a:prstGeom>
              <a:blipFill rotWithShape="0">
                <a:blip r:embed="rId4"/>
                <a:stretch>
                  <a:fillRect t="-1000" b="-29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30438" y="589545"/>
                <a:ext cx="4680000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GB" sz="28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2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dobe Garamond Pro Bold" panose="02020702060506020403" pitchFamily="18" charset="0"/>
                  </a:rPr>
                  <a:t> = 150</a:t>
                </a:r>
                <a:endParaRPr lang="en-GB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Garamond Pro Bold" panose="02020702060506020403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38" y="589545"/>
                <a:ext cx="4680000" cy="609398"/>
              </a:xfrm>
              <a:prstGeom prst="rect">
                <a:avLst/>
              </a:prstGeom>
              <a:blipFill rotWithShape="0">
                <a:blip r:embed="rId5"/>
                <a:stretch>
                  <a:fillRect t="-1000" b="-29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83920"/>
          </a:xfrm>
        </p:spPr>
        <p:txBody>
          <a:bodyPr>
            <a:normAutofit/>
          </a:bodyPr>
          <a:lstStyle/>
          <a:p>
            <a:pPr algn="l"/>
            <a:r>
              <a:rPr lang="en-GB" u="sng" cap="none" dirty="0" smtClean="0">
                <a:latin typeface="Adobe Garamond Pro Bold" panose="02020702060506020403" pitchFamily="18" charset="0"/>
              </a:rPr>
              <a:t>What is Super Resolution?</a:t>
            </a:r>
            <a:endParaRPr lang="en-GB" u="sng" cap="none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74800"/>
            <a:ext cx="10353762" cy="4683760"/>
          </a:xfrm>
        </p:spPr>
        <p:txBody>
          <a:bodyPr>
            <a:normAutofit/>
          </a:bodyPr>
          <a:lstStyle/>
          <a:p>
            <a:r>
              <a:rPr lang="en-GB" dirty="0" smtClean="0"/>
              <a:t>Assume a low resolution input image</a:t>
            </a:r>
          </a:p>
          <a:p>
            <a:pPr lvl="1"/>
            <a:r>
              <a:rPr lang="en-GB" dirty="0" smtClean="0"/>
              <a:t>What do we mean by low resolution? – Image has low quality!</a:t>
            </a:r>
          </a:p>
          <a:p>
            <a:r>
              <a:rPr lang="en-GB" dirty="0" smtClean="0"/>
              <a:t>Objective: Obtain a higher resolution image.</a:t>
            </a:r>
          </a:p>
          <a:p>
            <a:r>
              <a:rPr lang="en-GB" dirty="0" smtClean="0"/>
              <a:t>Solution:</a:t>
            </a:r>
          </a:p>
          <a:p>
            <a:pPr lvl="1"/>
            <a:r>
              <a:rPr lang="en-GB" dirty="0" smtClean="0"/>
              <a:t>Interpolation techniques (ex: </a:t>
            </a:r>
            <a:r>
              <a:rPr lang="en-GB" dirty="0" err="1" smtClean="0"/>
              <a:t>bicubic</a:t>
            </a:r>
            <a:r>
              <a:rPr lang="en-GB" dirty="0" smtClean="0"/>
              <a:t> interpolation) ?</a:t>
            </a:r>
          </a:p>
          <a:p>
            <a:pPr lvl="1"/>
            <a:r>
              <a:rPr lang="en-GB" dirty="0" smtClean="0"/>
              <a:t>Super Resolution?</a:t>
            </a:r>
          </a:p>
          <a:p>
            <a:r>
              <a:rPr lang="en-GB" dirty="0" smtClean="0"/>
              <a:t>With super resolution, we note that we get more detail</a:t>
            </a:r>
          </a:p>
          <a:p>
            <a:r>
              <a:rPr lang="en-GB" dirty="0" smtClean="0"/>
              <a:t>Here, we tackle single image super resolution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2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6554" y="852668"/>
            <a:ext cx="3183644" cy="4911523"/>
          </a:xfrm>
        </p:spPr>
        <p:txBody>
          <a:bodyPr/>
          <a:lstStyle/>
          <a:p>
            <a:r>
              <a:rPr lang="en-GB" dirty="0" smtClean="0"/>
              <a:t>Original Image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424800"/>
            <a:ext cx="6120000" cy="6120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66554" y="317770"/>
            <a:ext cx="3035635" cy="1335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none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dobe Garamond Pro Bold" panose="02020702060506020403" pitchFamily="18" charset="0"/>
                <a:ea typeface="+mj-ea"/>
                <a:cs typeface="+mj-cs"/>
              </a:defRPr>
            </a:lvl1pPr>
          </a:lstStyle>
          <a:p>
            <a:r>
              <a:rPr lang="en-GB" smtClean="0"/>
              <a:t>Some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6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6554" y="852668"/>
            <a:ext cx="3183644" cy="4911523"/>
          </a:xfrm>
        </p:spPr>
        <p:txBody>
          <a:bodyPr/>
          <a:lstStyle/>
          <a:p>
            <a:r>
              <a:rPr lang="en-GB" dirty="0" err="1" smtClean="0"/>
              <a:t>Bicubic</a:t>
            </a:r>
            <a:r>
              <a:rPr lang="en-GB" dirty="0" smtClean="0"/>
              <a:t> </a:t>
            </a:r>
            <a:r>
              <a:rPr lang="en-GB" dirty="0" err="1" smtClean="0"/>
              <a:t>InerpolatedImage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PSNR:</a:t>
            </a:r>
            <a:br>
              <a:rPr lang="en-GB" dirty="0"/>
            </a:br>
            <a:r>
              <a:rPr lang="en-GB" dirty="0" smtClean="0"/>
              <a:t>23.4841 dB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424800"/>
            <a:ext cx="61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6554" y="852668"/>
            <a:ext cx="3183644" cy="4911523"/>
          </a:xfrm>
        </p:spPr>
        <p:txBody>
          <a:bodyPr/>
          <a:lstStyle/>
          <a:p>
            <a:r>
              <a:rPr lang="en-GB" dirty="0" smtClean="0"/>
              <a:t>Super</a:t>
            </a:r>
            <a:br>
              <a:rPr lang="en-GB" dirty="0" smtClean="0"/>
            </a:br>
            <a:r>
              <a:rPr lang="en-GB" dirty="0"/>
              <a:t>Resolution Image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PSNR:  </a:t>
            </a:r>
            <a:r>
              <a:rPr lang="en-GB" dirty="0" smtClean="0"/>
              <a:t>23.4386 dB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424800"/>
            <a:ext cx="61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6554" y="852668"/>
            <a:ext cx="3183644" cy="4911523"/>
          </a:xfrm>
        </p:spPr>
        <p:txBody>
          <a:bodyPr/>
          <a:lstStyle/>
          <a:p>
            <a:r>
              <a:rPr lang="en-GB" dirty="0" smtClean="0"/>
              <a:t>Original Image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424800"/>
            <a:ext cx="61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6554" y="852668"/>
            <a:ext cx="3183644" cy="4911523"/>
          </a:xfrm>
        </p:spPr>
        <p:txBody>
          <a:bodyPr/>
          <a:lstStyle/>
          <a:p>
            <a:r>
              <a:rPr lang="en-GB" dirty="0" err="1" smtClean="0"/>
              <a:t>Bicubic</a:t>
            </a:r>
            <a:r>
              <a:rPr lang="en-GB" dirty="0" smtClean="0"/>
              <a:t> </a:t>
            </a:r>
            <a:r>
              <a:rPr lang="en-GB" dirty="0" err="1" smtClean="0"/>
              <a:t>InerpolatedImage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PSNR:</a:t>
            </a:r>
            <a:br>
              <a:rPr lang="en-GB" dirty="0"/>
            </a:br>
            <a:r>
              <a:rPr lang="en-GB" dirty="0"/>
              <a:t>28.5956 </a:t>
            </a:r>
            <a:r>
              <a:rPr lang="en-GB" dirty="0" smtClean="0"/>
              <a:t>dB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424800"/>
            <a:ext cx="61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6554" y="852668"/>
            <a:ext cx="3183644" cy="4911523"/>
          </a:xfrm>
        </p:spPr>
        <p:txBody>
          <a:bodyPr/>
          <a:lstStyle/>
          <a:p>
            <a:r>
              <a:rPr lang="en-GB" dirty="0" smtClean="0"/>
              <a:t>Super</a:t>
            </a:r>
            <a:br>
              <a:rPr lang="en-GB" dirty="0" smtClean="0"/>
            </a:br>
            <a:r>
              <a:rPr lang="en-GB" dirty="0"/>
              <a:t>Resolution Image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PSNR:   29.2670 </a:t>
            </a:r>
            <a:r>
              <a:rPr lang="en-GB" dirty="0" smtClean="0"/>
              <a:t>dB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424800"/>
            <a:ext cx="6120000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Investigate other distance measures, not just Euclidean</a:t>
            </a:r>
          </a:p>
          <a:p>
            <a:r>
              <a:rPr lang="en-GB" dirty="0" smtClean="0"/>
              <a:t>Improve the dictionary</a:t>
            </a:r>
          </a:p>
          <a:p>
            <a:pPr lvl="1"/>
            <a:r>
              <a:rPr lang="en-GB" dirty="0" smtClean="0"/>
              <a:t>Not the quantity of patches but the difference between the patches</a:t>
            </a:r>
          </a:p>
          <a:p>
            <a:pPr lvl="1"/>
            <a:r>
              <a:rPr lang="en-GB" dirty="0" smtClean="0"/>
              <a:t>Having said that, quantity is still important</a:t>
            </a:r>
          </a:p>
          <a:p>
            <a:r>
              <a:rPr lang="en-GB" dirty="0" smtClean="0"/>
              <a:t>Different set of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656079"/>
            <a:ext cx="10678766" cy="47244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[1] Local Linear Embedding </a:t>
            </a:r>
            <a:r>
              <a:rPr lang="en-GB" dirty="0">
                <a:effectLst/>
              </a:rPr>
              <a:t>Available:  https://www.cs.nyu.edu/~roweis/lle/ [</a:t>
            </a:r>
            <a:r>
              <a:rPr lang="en-GB" dirty="0"/>
              <a:t>Accessed: 21/05/2017</a:t>
            </a:r>
            <a:r>
              <a:rPr lang="en-GB" dirty="0" smtClean="0"/>
              <a:t>]</a:t>
            </a:r>
            <a:endParaRPr lang="en-GB" dirty="0" smtClean="0">
              <a:effectLst/>
            </a:endParaRPr>
          </a:p>
          <a:p>
            <a:pPr marL="0" indent="0">
              <a:buNone/>
            </a:pPr>
            <a:r>
              <a:rPr lang="en-GB" dirty="0" smtClean="0">
                <a:effectLst/>
              </a:rPr>
              <a:t>[</a:t>
            </a:r>
            <a:r>
              <a:rPr lang="en-GB" dirty="0">
                <a:effectLst/>
              </a:rPr>
              <a:t>2</a:t>
            </a:r>
            <a:r>
              <a:rPr lang="en-GB" dirty="0" smtClean="0">
                <a:effectLst/>
              </a:rPr>
              <a:t>] </a:t>
            </a:r>
            <a:r>
              <a:rPr lang="en-GB" dirty="0" err="1" smtClean="0">
                <a:effectLst/>
              </a:rPr>
              <a:t>Jianchao</a:t>
            </a:r>
            <a:r>
              <a:rPr lang="en-GB" dirty="0" smtClean="0">
                <a:effectLst/>
              </a:rPr>
              <a:t> </a:t>
            </a:r>
            <a:r>
              <a:rPr lang="en-GB" dirty="0">
                <a:effectLst/>
              </a:rPr>
              <a:t>Yang, J. Wright, T. S. Huang, and Yi Ma, “Image Super-Resolution Via Sparse Representation,” </a:t>
            </a:r>
            <a:r>
              <a:rPr lang="en-GB" i="1" dirty="0">
                <a:effectLst/>
              </a:rPr>
              <a:t>IEEE Trans. Image Process.</a:t>
            </a:r>
            <a:r>
              <a:rPr lang="en-GB" dirty="0">
                <a:effectLst/>
              </a:rPr>
              <a:t>, vol. 19, no. 11, pp. 2861–2873, Nov. 2010</a:t>
            </a:r>
            <a:r>
              <a:rPr lang="en-GB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GB" dirty="0" smtClean="0">
                <a:effectLst/>
              </a:rPr>
              <a:t>[3] </a:t>
            </a:r>
            <a:r>
              <a:rPr lang="en-GB" dirty="0"/>
              <a:t>“</a:t>
            </a:r>
            <a:r>
              <a:rPr lang="en-GB" dirty="0" err="1"/>
              <a:t>BOSSbase</a:t>
            </a:r>
            <a:r>
              <a:rPr lang="en-GB" dirty="0"/>
              <a:t> Image Database” [Online]. Available: http://agents.fel.cvut.cz/stegodata/PGMs/. [Accessed: 7-May-2017]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effectLst/>
              </a:rPr>
              <a:t>Reference Paper: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Hong Chang, </a:t>
            </a:r>
            <a:r>
              <a:rPr lang="en-GB" dirty="0" err="1">
                <a:effectLst/>
              </a:rPr>
              <a:t>Dit</a:t>
            </a:r>
            <a:r>
              <a:rPr lang="en-GB" dirty="0">
                <a:effectLst/>
              </a:rPr>
              <a:t>-Yan Yeung, and </a:t>
            </a:r>
            <a:r>
              <a:rPr lang="en-GB" dirty="0" err="1">
                <a:effectLst/>
              </a:rPr>
              <a:t>Yimin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Xiong</a:t>
            </a:r>
            <a:r>
              <a:rPr lang="en-GB" dirty="0">
                <a:effectLst/>
              </a:rPr>
              <a:t>, “Super-resolution through </a:t>
            </a:r>
            <a:r>
              <a:rPr lang="en-GB" dirty="0" err="1">
                <a:effectLst/>
              </a:rPr>
              <a:t>neighbor</a:t>
            </a:r>
            <a:r>
              <a:rPr lang="en-GB" dirty="0">
                <a:effectLst/>
              </a:rPr>
              <a:t> embedding,” </a:t>
            </a:r>
            <a:r>
              <a:rPr lang="en-GB" i="1" dirty="0">
                <a:effectLst/>
              </a:rPr>
              <a:t>Proc. 2004 IEEE </a:t>
            </a:r>
            <a:r>
              <a:rPr lang="en-GB" i="1" dirty="0" err="1">
                <a:effectLst/>
              </a:rPr>
              <a:t>Comput</a:t>
            </a:r>
            <a:r>
              <a:rPr lang="en-GB" i="1" dirty="0">
                <a:effectLst/>
              </a:rPr>
              <a:t>. Soc. Conf. </a:t>
            </a:r>
            <a:r>
              <a:rPr lang="en-GB" i="1" dirty="0" err="1">
                <a:effectLst/>
              </a:rPr>
              <a:t>Comput</a:t>
            </a:r>
            <a:r>
              <a:rPr lang="en-GB" i="1" dirty="0">
                <a:effectLst/>
              </a:rPr>
              <a:t>. Vis. Pattern Recognition, 2004. CVPR 2004.</a:t>
            </a:r>
            <a:r>
              <a:rPr lang="en-GB" dirty="0">
                <a:effectLst/>
              </a:rPr>
              <a:t>, vol. 1, pp. 275–282, 2004.</a:t>
            </a:r>
            <a:endParaRPr lang="en-GB" dirty="0" smtClean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72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none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Adobe Garamond Pro Bold" panose="020207020605060204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GB" sz="8800" cap="small" dirty="0" smtClean="0"/>
              <a:t>Thank You!</a:t>
            </a:r>
            <a:endParaRPr lang="en-GB" sz="8800" cap="small" dirty="0"/>
          </a:p>
        </p:txBody>
      </p:sp>
    </p:spTree>
    <p:extLst>
      <p:ext uri="{BB962C8B-B14F-4D97-AF65-F5344CB8AC3E}">
        <p14:creationId xmlns:p14="http://schemas.microsoft.com/office/powerpoint/2010/main" val="31536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20" y="1280816"/>
            <a:ext cx="1116000" cy="11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20" y="3343593"/>
            <a:ext cx="2232000" cy="22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2240" y="1966807"/>
            <a:ext cx="2259900" cy="223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82200" y="5584410"/>
            <a:ext cx="10109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36870" y="5336650"/>
            <a:ext cx="1310640" cy="110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GB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TargetOutput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20" name="Arc 19"/>
          <p:cNvSpPr/>
          <p:nvPr/>
        </p:nvSpPr>
        <p:spPr>
          <a:xfrm rot="12717244">
            <a:off x="2369315" y="1643755"/>
            <a:ext cx="1858693" cy="2091282"/>
          </a:xfrm>
          <a:prstGeom prst="arc">
            <a:avLst>
              <a:gd name="adj1" fmla="val 16200000"/>
              <a:gd name="adj2" fmla="val 2829715"/>
            </a:avLst>
          </a:prstGeom>
          <a:ln w="47625">
            <a:solidFill>
              <a:srgbClr val="8A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85142" y="2002511"/>
            <a:ext cx="2198836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Can be obtained by </a:t>
            </a:r>
            <a:r>
              <a:rPr lang="en-GB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bicubic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 interpolation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801899" y="2499369"/>
            <a:ext cx="1402080" cy="822960"/>
          </a:xfrm>
          <a:prstGeom prst="rightArrow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1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Method – Local Linear Embedding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56080"/>
            <a:ext cx="10353762" cy="3952240"/>
          </a:xfrm>
        </p:spPr>
        <p:txBody>
          <a:bodyPr/>
          <a:lstStyle/>
          <a:p>
            <a:r>
              <a:rPr lang="en-GB" dirty="0" smtClean="0"/>
              <a:t>Assumes similarity between high resolution patch space and low resolution patch space – Assumes Geometry is conserved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2836" y="434848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717196" y="420116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245516" y="365760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789076" y="503936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2864516" y="518668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936396" y="417576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8137557" y="4084320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7279037" y="3870960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7898797" y="3159760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736997" y="4803140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7517797" y="5048250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8904637" y="3817620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2717196" y="5618682"/>
            <a:ext cx="17062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LR Space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8241" y="5618682"/>
            <a:ext cx="17062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H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R Space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29379"/>
            <a:ext cx="10353762" cy="218172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Assume an </a:t>
            </a:r>
            <a:r>
              <a:rPr lang="en-GB" dirty="0" smtClean="0">
                <a:solidFill>
                  <a:srgbClr val="FFFF00"/>
                </a:solidFill>
              </a:rPr>
              <a:t>input</a:t>
            </a:r>
            <a:r>
              <a:rPr lang="en-GB" dirty="0" smtClean="0"/>
              <a:t> LR patch and express it as a weighted sum of its k nearest neighbours.</a:t>
            </a:r>
          </a:p>
          <a:p>
            <a:r>
              <a:rPr lang="en-GB" dirty="0" smtClean="0"/>
              <a:t>Since only k neighbours will be used – solution is sparse, meaning that not all LR patches will have a weight!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3396" y="403352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87756" y="388620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16076" y="334264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59636" y="472440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535076" y="487172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06956" y="386080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748951" y="5562600"/>
            <a:ext cx="17062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LR Space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64872" y="4434840"/>
            <a:ext cx="294640" cy="294640"/>
          </a:xfrm>
          <a:prstGeom prst="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*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59636" y="4328160"/>
            <a:ext cx="92456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01596" y="4724400"/>
            <a:ext cx="482600" cy="14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72414" y="4033520"/>
            <a:ext cx="492458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88705" y="3826302"/>
                <a:ext cx="327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705" y="3826302"/>
                <a:ext cx="32726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259" r="-7407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14755" y="4373741"/>
                <a:ext cx="321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55" y="4373741"/>
                <a:ext cx="321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434" r="-7547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63854" y="4855141"/>
                <a:ext cx="327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854" y="4855141"/>
                <a:ext cx="3272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434" r="-7547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01650" y="3850969"/>
                <a:ext cx="2854960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𝐿𝑅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8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650" y="3850969"/>
                <a:ext cx="2854960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7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60400"/>
            <a:ext cx="10353762" cy="5130800"/>
          </a:xfrm>
        </p:spPr>
        <p:txBody>
          <a:bodyPr/>
          <a:lstStyle/>
          <a:p>
            <a:r>
              <a:rPr lang="en-GB" dirty="0" smtClean="0"/>
              <a:t>Recall the initial assumption: Geometry is conserved!</a:t>
            </a:r>
          </a:p>
          <a:p>
            <a:pPr lvl="1"/>
            <a:r>
              <a:rPr lang="en-GB" dirty="0" smtClean="0"/>
              <a:t>This implies that we can transfer the weights and the neighbours from the LR space to the HR space to reconstruct the </a:t>
            </a:r>
            <a:r>
              <a:rPr lang="en-GB" dirty="0" smtClean="0">
                <a:solidFill>
                  <a:srgbClr val="FFFF00"/>
                </a:solidFill>
              </a:rPr>
              <a:t>target</a:t>
            </a:r>
            <a:r>
              <a:rPr lang="en-GB" dirty="0" smtClean="0"/>
              <a:t> HR patch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654608" y="3502936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778157" y="3312160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397917" y="2600960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36117" y="4244340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016917" y="4489450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403757" y="3258820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488116" y="5075223"/>
            <a:ext cx="17062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H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R Space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10717" y="3901402"/>
            <a:ext cx="1179166" cy="25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07283" y="4330838"/>
            <a:ext cx="482600" cy="14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78101" y="3639958"/>
            <a:ext cx="492458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94392" y="3432740"/>
                <a:ext cx="3272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92" y="3432740"/>
                <a:ext cx="32726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259" r="-7407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20442" y="3980179"/>
                <a:ext cx="3219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442" y="3980179"/>
                <a:ext cx="321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69541" y="4461579"/>
                <a:ext cx="3272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41" y="4461579"/>
                <a:ext cx="3272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5547061" y="3975376"/>
            <a:ext cx="477520" cy="477520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55957" y="3586756"/>
                <a:ext cx="2854960" cy="10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𝐻𝑅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𝐻𝑅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8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3586756"/>
                <a:ext cx="2854960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4" y="1503681"/>
                <a:ext cx="10719406" cy="4968239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First it was decided to tackle the problem by scaling the image via </a:t>
                </a:r>
                <a:r>
                  <a:rPr lang="en-GB" dirty="0" err="1" smtClean="0"/>
                  <a:t>bicubic</a:t>
                </a:r>
                <a:r>
                  <a:rPr lang="en-GB" dirty="0" smtClean="0"/>
                  <a:t> interpolation and then use Super Resolution to enhance details</a:t>
                </a:r>
              </a:p>
              <a:p>
                <a:r>
                  <a:rPr lang="en-GB" dirty="0" smtClean="0"/>
                  <a:t>Next, a training dictionary must be defined.</a:t>
                </a:r>
              </a:p>
              <a:p>
                <a:pPr lvl="1"/>
                <a:r>
                  <a:rPr lang="en-GB" dirty="0" smtClean="0"/>
                  <a:t>A specified amount of training patches are taken randomly from each HR image – the dictionary must be over complete</a:t>
                </a:r>
              </a:p>
              <a:p>
                <a:pPr lvl="1"/>
                <a:r>
                  <a:rPr lang="en-GB" dirty="0" smtClean="0"/>
                  <a:t>These are then downscaled and </a:t>
                </a:r>
                <a:r>
                  <a:rPr lang="en-GB" dirty="0" err="1" smtClean="0"/>
                  <a:t>upscaled</a:t>
                </a:r>
                <a:r>
                  <a:rPr lang="en-GB" dirty="0" smtClean="0"/>
                  <a:t> again to the size of the HR patches to obtain the LR patches</a:t>
                </a:r>
              </a:p>
              <a:p>
                <a:pPr lvl="1"/>
                <a:r>
                  <a:rPr lang="en-GB" dirty="0"/>
                  <a:t>Thus, we end up with a dictionary of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b="1" dirty="0"/>
                  <a:t> HR patches and their corresponding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b="1" dirty="0"/>
                  <a:t> LR </a:t>
                </a:r>
                <a:r>
                  <a:rPr lang="en-GB" b="1" dirty="0" smtClean="0"/>
                  <a:t>patches</a:t>
                </a:r>
                <a:endParaRPr lang="en-GB" b="1" dirty="0"/>
              </a:p>
              <a:p>
                <a:pPr lvl="1"/>
                <a:endParaRPr lang="en-GB" dirty="0" smtClean="0"/>
              </a:p>
              <a:p>
                <a:pPr lvl="1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503681"/>
                <a:ext cx="10719406" cy="4968239"/>
              </a:xfrm>
              <a:blipFill rotWithShape="0">
                <a:blip r:embed="rId2"/>
                <a:stretch>
                  <a:fillRect l="-1081" t="-123" r="-1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5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863600"/>
                <a:ext cx="10353762" cy="4927600"/>
              </a:xfrm>
            </p:spPr>
            <p:txBody>
              <a:bodyPr/>
              <a:lstStyle/>
              <a:p>
                <a:r>
                  <a:rPr lang="en-GB" b="1" dirty="0" smtClean="0"/>
                  <a:t>Now, an LR image is input and spit into patches</a:t>
                </a:r>
              </a:p>
              <a:p>
                <a:pPr lvl="1"/>
                <a:r>
                  <a:rPr lang="en-GB" b="1" dirty="0" smtClean="0"/>
                  <a:t>For every patch,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b="1" i="1" dirty="0" smtClean="0"/>
                  <a:t> </a:t>
                </a:r>
                <a:r>
                  <a:rPr lang="en-GB" b="1" dirty="0" smtClean="0"/>
                  <a:t>nearest neighbours are found using the Euclidean distance metric</a:t>
                </a:r>
              </a:p>
              <a:p>
                <a:pPr lvl="1"/>
                <a:r>
                  <a:rPr lang="en-GB" b="1" dirty="0" smtClean="0"/>
                  <a:t>The optimal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b="1" dirty="0" smtClean="0"/>
                  <a:t> for every patch is found which minimized the error between the actual LR patch and the reconstructed LR patch</a:t>
                </a:r>
              </a:p>
              <a:p>
                <a:pPr lvl="1"/>
                <a:r>
                  <a:rPr lang="en-GB" b="1" dirty="0" smtClean="0"/>
                  <a:t>How do we find the optimal weight for every patch?</a:t>
                </a:r>
              </a:p>
              <a:p>
                <a:r>
                  <a:rPr lang="en-GB" b="1" i="1" dirty="0" smtClean="0"/>
                  <a:t>Important Note: Ensure that any features used (in this case, the pixel intensities) are normalized. This helps when finding the optimal weights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863600"/>
                <a:ext cx="10353762" cy="4927600"/>
              </a:xfrm>
              <a:blipFill rotWithShape="0">
                <a:blip r:embed="rId2"/>
                <a:stretch>
                  <a:fillRect l="-1119" t="-124" r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6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026160"/>
                <a:ext cx="10353762" cy="4765040"/>
              </a:xfrm>
            </p:spPr>
            <p:txBody>
              <a:bodyPr/>
              <a:lstStyle/>
              <a:p>
                <a:r>
                  <a:rPr lang="en-GB" dirty="0" smtClean="0"/>
                  <a:t>Once the optimal weights for 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dirty="0" smtClean="0"/>
                  <a:t> LR neighbours are found, the target HR patch is reconstructed from the neighbour’s HR counterpart using the same weights</a:t>
                </a:r>
              </a:p>
              <a:p>
                <a:r>
                  <a:rPr lang="en-GB" dirty="0" smtClean="0"/>
                  <a:t>After obtaining all the HR patches, the HR image can be reconstructed using these patches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026160"/>
                <a:ext cx="10353762" cy="4765040"/>
              </a:xfrm>
              <a:blipFill rotWithShape="0">
                <a:blip r:embed="rId2"/>
                <a:stretch>
                  <a:fillRect l="-1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7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669</TotalTime>
  <Words>886</Words>
  <Application>Microsoft Office PowerPoint</Application>
  <PresentationFormat>Widescreen</PresentationFormat>
  <Paragraphs>152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Adobe Garamond Pro Bold</vt:lpstr>
      <vt:lpstr>Arial</vt:lpstr>
      <vt:lpstr>Bookman Old Style</vt:lpstr>
      <vt:lpstr>Cambria Math</vt:lpstr>
      <vt:lpstr>Rockwell</vt:lpstr>
      <vt:lpstr>Damask</vt:lpstr>
      <vt:lpstr>Single Image Super Resolution</vt:lpstr>
      <vt:lpstr>What is Super Resolution?</vt:lpstr>
      <vt:lpstr>PowerPoint Presentation</vt:lpstr>
      <vt:lpstr>Method – Local Linear Embedding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Parameters</vt:lpstr>
      <vt:lpstr>Parameters – Patch Size and Overlap</vt:lpstr>
      <vt:lpstr>PowerPoint Presentation</vt:lpstr>
      <vt:lpstr>PowerPoint Presentation</vt:lpstr>
      <vt:lpstr>PowerPoint Presentation</vt:lpstr>
      <vt:lpstr>Parameters – k</vt:lpstr>
      <vt:lpstr>PowerPoint Presentation</vt:lpstr>
      <vt:lpstr>PowerPoint Presentation</vt:lpstr>
      <vt:lpstr>PowerPoint Presentation</vt:lpstr>
      <vt:lpstr>Original Image</vt:lpstr>
      <vt:lpstr>Bicubic InerpolatedImage  PSNR: 23.4841 dB</vt:lpstr>
      <vt:lpstr>Super Resolution Image  PSNR:  23.4386 dB</vt:lpstr>
      <vt:lpstr>Original Image</vt:lpstr>
      <vt:lpstr>Bicubic InerpolatedImage  PSNR: 28.5956 dB</vt:lpstr>
      <vt:lpstr>Super Resolution Image  PSNR:   29.2670 dB</vt:lpstr>
      <vt:lpstr>Possible Improvements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Image Super Resolution</dc:title>
  <dc:creator>Daniel Bonanno</dc:creator>
  <cp:lastModifiedBy>Daniel Bonanno</cp:lastModifiedBy>
  <cp:revision>56</cp:revision>
  <dcterms:created xsi:type="dcterms:W3CDTF">2017-05-21T11:47:38Z</dcterms:created>
  <dcterms:modified xsi:type="dcterms:W3CDTF">2017-05-24T15:54:58Z</dcterms:modified>
</cp:coreProperties>
</file>