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721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1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740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16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31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503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79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84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6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95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984506-A38C-461B-BA6F-1C2AD07BF101}" type="datetimeFigureOut">
              <a:rPr lang="es-CO" smtClean="0"/>
              <a:t>17/03/2024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C76F34-1160-4952-B47A-F4D032C7664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5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7F32-E533-7150-E7BC-A21F255B7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del mercado de videojuegos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AF418-2630-FCEB-5E52-AF17FBCC3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Proyecto Integrador M5</a:t>
            </a:r>
          </a:p>
          <a:p>
            <a:r>
              <a:rPr lang="es-CO" dirty="0"/>
              <a:t>Daniel Andrés Bossio Pérez</a:t>
            </a:r>
          </a:p>
        </p:txBody>
      </p:sp>
    </p:spTree>
    <p:extLst>
      <p:ext uri="{BB962C8B-B14F-4D97-AF65-F5344CB8AC3E}">
        <p14:creationId xmlns:p14="http://schemas.microsoft.com/office/powerpoint/2010/main" val="10450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470274"/>
            <a:ext cx="11633200" cy="777875"/>
          </a:xfrm>
        </p:spPr>
        <p:txBody>
          <a:bodyPr>
            <a:noAutofit/>
          </a:bodyPr>
          <a:lstStyle/>
          <a:p>
            <a:r>
              <a:rPr lang="es-CO" sz="3200" dirty="0"/>
              <a:t>Limpieza y análisis preliminar: Tabla Ventas Consolas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679056" y="2395220"/>
            <a:ext cx="652272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Se renombró Ventas anual a Ventas Consolas. Se creó una columna de índice. No fueron necesarias mayores correcciones.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78D1B7-290F-AB7A-9DD2-65A4A752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37"/>
          <a:stretch/>
        </p:blipFill>
        <p:spPr>
          <a:xfrm>
            <a:off x="8706706" y="2375483"/>
            <a:ext cx="2806238" cy="9166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CBA6AD-CAA4-762B-E092-AFC6A8E2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6" y="3292174"/>
            <a:ext cx="767822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833888" cy="777875"/>
          </a:xfrm>
        </p:spPr>
        <p:txBody>
          <a:bodyPr>
            <a:normAutofit/>
          </a:bodyPr>
          <a:lstStyle/>
          <a:p>
            <a:r>
              <a:rPr lang="es-CO" sz="3600" dirty="0"/>
              <a:t>Limpieza y análisis preliminar: Tabla Juegos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1211580"/>
            <a:ext cx="10180320" cy="310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Se cambió el nombre de 3 Juegos en steam a Juegos.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Algunas columnas se convirtieron en tablas, dado que los valores que tomaban eran en la mayoría de casos listas de valores. Estas tablas son: platforms, categories, genres, steampsy_tags (ver diapositiva siguiente). Estas tablas se importaron como scripts de Python desde el csv original.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En otras columnas suceden casos similares, pero con mucha menor frecuencia, por lo que no sería necesario.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Además, se formateó la columna owners, para facilitar operaciones de agrupación.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81F55E-15F2-5B19-BCCC-46EFE667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962" y="887307"/>
            <a:ext cx="3667126" cy="7778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A5328B8-EECC-A006-63F5-8E2B11BD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60" y="4115865"/>
            <a:ext cx="2480419" cy="23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833888" cy="777875"/>
          </a:xfrm>
        </p:spPr>
        <p:txBody>
          <a:bodyPr>
            <a:normAutofit/>
          </a:bodyPr>
          <a:lstStyle/>
          <a:p>
            <a:r>
              <a:rPr lang="es-CO" sz="3600" dirty="0"/>
              <a:t>Limpieza y análisis preliminar: Tabla Juegos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3E935EF-114F-9FE4-FBF1-311894E1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2" y="960120"/>
            <a:ext cx="5400828" cy="1695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22CE91-78EC-FA2B-B00A-AA7A248D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13" y="3465392"/>
            <a:ext cx="5400828" cy="14232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088F32-1928-048B-5B06-06EF3EDF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17" y="1762037"/>
            <a:ext cx="1044457" cy="3659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D218FB-B177-CD6B-211A-BF59C5E6A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813" y="1807963"/>
            <a:ext cx="1181201" cy="36135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9622BA-A409-E65F-BFA0-A7152ECE4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6857" y="3209865"/>
            <a:ext cx="943107" cy="8097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F4B9CF-FB2A-AD01-15A0-769AC273D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453" y="1877932"/>
            <a:ext cx="101096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833888" cy="777875"/>
          </a:xfrm>
        </p:spPr>
        <p:txBody>
          <a:bodyPr>
            <a:noAutofit/>
          </a:bodyPr>
          <a:lstStyle/>
          <a:p>
            <a:r>
              <a:rPr lang="es-CO" sz="3200" dirty="0"/>
              <a:t>Limpieza y análisis preliminar: Tabla Ventas Juegos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1211579"/>
            <a:ext cx="10180320" cy="187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Se cambió el nombre de 4 Video Games Sales a Ventas Juegos.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Se cambiaron los valores expresados como NA a null, y los puntos por comas en las columnas numéricas. Luego se convirtieron a numero entero o decimal, según el caso.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E0E2C9-A6A7-5A08-6D46-EA4874B3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45" y="822960"/>
            <a:ext cx="3531555" cy="777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6D4058-2E05-1DF2-9282-B9937FE3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25" y="2489945"/>
            <a:ext cx="5507420" cy="1667173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FA0FDEC-66C3-D646-1B7A-AA44B9BD90AE}"/>
              </a:ext>
            </a:extLst>
          </p:cNvPr>
          <p:cNvSpPr txBox="1">
            <a:spLocks/>
          </p:cNvSpPr>
          <p:nvPr/>
        </p:nvSpPr>
        <p:spPr>
          <a:xfrm>
            <a:off x="838200" y="4158913"/>
            <a:ext cx="10180320" cy="187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Se eliminaron los registros donde el nombre del videojuego es nulo.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Finalmente, para todas las tablas (excepto las generadas para plataformas, categorías, géneros y etiquetas de juegos) se tradujeron los nombres de columnas al español.</a:t>
            </a:r>
          </a:p>
        </p:txBody>
      </p:sp>
    </p:spTree>
    <p:extLst>
      <p:ext uri="{BB962C8B-B14F-4D97-AF65-F5344CB8AC3E}">
        <p14:creationId xmlns:p14="http://schemas.microsoft.com/office/powerpoint/2010/main" val="56438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128-0109-D7DC-F9C8-C85BDED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Exploratory Data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EFBDA-14F2-DC32-CD58-B83EE40D1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368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BF38-EA89-6217-E9BD-CADAC7CA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29AF8-8498-C08D-C85D-15B030C9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En el documento Excel anexo está la información relevante acerca de las tablas de datos con las que se trabajará. A continuación se listan de forma breve:</a:t>
            </a:r>
          </a:p>
          <a:p>
            <a:r>
              <a:rPr lang="es-CO" dirty="0"/>
              <a:t>Indicadores: 232 registros, 21 columnas.</a:t>
            </a:r>
          </a:p>
          <a:p>
            <a:r>
              <a:rPr lang="es-CO" dirty="0"/>
              <a:t>Ventas Consolas: 84 registros, 6 columnas.</a:t>
            </a:r>
          </a:p>
          <a:p>
            <a:r>
              <a:rPr lang="es-CO" dirty="0"/>
              <a:t>Juegos: 27.075 registros, 41 columnas.</a:t>
            </a:r>
          </a:p>
          <a:p>
            <a:pPr lvl="1"/>
            <a:r>
              <a:rPr lang="es-CO" dirty="0"/>
              <a:t>Fue necesario dividir las columnas con varios valores (Categorías, Géneros, Etiquetas SteamSpy, Plataformas).</a:t>
            </a:r>
          </a:p>
          <a:p>
            <a:r>
              <a:rPr lang="es-CO" dirty="0"/>
              <a:t>Ventas Juegos: 16.717 registros, 17 columnas.</a:t>
            </a:r>
          </a:p>
          <a:p>
            <a:r>
              <a:rPr lang="es-CO" dirty="0"/>
              <a:t>Tabla Calendario: Sólo contiene los valores Fecha y Año.</a:t>
            </a:r>
          </a:p>
          <a:p>
            <a:r>
              <a:rPr lang="es-CO" dirty="0"/>
              <a:t>Tablas generadas a partir de Juegos: Plataformas (3 valores), Géneros (29 valores), Categorías (29 valores), SteamSpyTags (339 valores).</a:t>
            </a:r>
          </a:p>
        </p:txBody>
      </p:sp>
    </p:spTree>
    <p:extLst>
      <p:ext uri="{BB962C8B-B14F-4D97-AF65-F5344CB8AC3E}">
        <p14:creationId xmlns:p14="http://schemas.microsoft.com/office/powerpoint/2010/main" val="235208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77E9-B838-8398-BEE9-588236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57"/>
            <a:ext cx="10515600" cy="992620"/>
          </a:xfrm>
        </p:spPr>
        <p:txBody>
          <a:bodyPr/>
          <a:lstStyle/>
          <a:p>
            <a:r>
              <a:rPr lang="es-CO" dirty="0"/>
              <a:t>Juegos en Steam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15B70-73A0-64B8-B2A3-074401FE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77" y="1078977"/>
            <a:ext cx="9670114" cy="54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9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4B76D-C91F-EB56-83C8-4DCFF113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s-CO" dirty="0"/>
              <a:t>Juegos en Steam – Detalle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75142C-7290-8194-CD8C-92676842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63" y="1149928"/>
            <a:ext cx="9505473" cy="5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799F5-333B-6083-EEBA-0F141FDD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s-CO" dirty="0"/>
              <a:t>Ventas de juegos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C77CDB-3F67-A5DB-31E8-B91D62BA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16" y="1219200"/>
            <a:ext cx="9457967" cy="53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8C1F7-1C49-D3BD-3E21-7A6061E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s-CO" dirty="0"/>
              <a:t>Indicadores vs Ventas de juegos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020AE4-9260-5060-77ED-78267793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2" y="1246910"/>
            <a:ext cx="9262596" cy="52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9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ABBD4-976B-DBE4-9522-D80481B2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68777"/>
            <a:ext cx="5157787" cy="411957"/>
          </a:xfrm>
        </p:spPr>
        <p:txBody>
          <a:bodyPr>
            <a:normAutofit/>
          </a:bodyPr>
          <a:lstStyle/>
          <a:p>
            <a:r>
              <a:rPr lang="es-CO" dirty="0"/>
              <a:t>Pasos a seguir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DE437-427D-0204-CE3B-28703CF5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7419"/>
            <a:ext cx="5157787" cy="397224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Descargar los archivos con los datos.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Importar los datos en la herramienta a utilizar.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Realizar una limpieza y validación preliminar, identificando y tratando valores faltantes, erróneos o atípicos.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Realizar un EDA, utilizando los conceptos aprendidos sobre dataviz y estadística para describir las variables y sus relaciones.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Responder a las preguntas planteadas.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Elaborar las conclusiones de los resultados de los análisis.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27C293-032F-7663-B3EB-0603B7A4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68779"/>
            <a:ext cx="5183188" cy="411956"/>
          </a:xfrm>
        </p:spPr>
        <p:txBody>
          <a:bodyPr>
            <a:normAutofit/>
          </a:bodyPr>
          <a:lstStyle/>
          <a:p>
            <a:r>
              <a:rPr lang="es-CO" dirty="0"/>
              <a:t>Preguntas a resolver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E4142B-B2AF-BBEA-DC3F-B6BA6F9E6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7419"/>
            <a:ext cx="5183188" cy="3972243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¿Qué análisis puede hacerse del mercado actual?</a:t>
            </a:r>
          </a:p>
          <a:p>
            <a:r>
              <a:rPr lang="es-CO" dirty="0"/>
              <a:t>¿Qué lineamientos generales deberá tener en cuenta el grupo inversor a la hora  de determinar el primer juego de la empresa, para lograr aprovechar al máximo las tendencias del mercado, y así lograr el objetivo planteado?</a:t>
            </a:r>
          </a:p>
          <a:p>
            <a:r>
              <a:rPr lang="es-CO" dirty="0"/>
              <a:t>¿Qué diferencias hay entre las distintas plataformas?</a:t>
            </a:r>
          </a:p>
          <a:p>
            <a:r>
              <a:rPr lang="es-CO" dirty="0"/>
              <a:t>¿Qué relación se puede considerar en cuanto a la población e ingresos per cápita de los países?</a:t>
            </a:r>
          </a:p>
          <a:p>
            <a:r>
              <a:rPr lang="es-CO" dirty="0"/>
              <a:t>¿En qué regiones conviene enfocarse?</a:t>
            </a:r>
          </a:p>
          <a:p>
            <a:r>
              <a:rPr lang="es-CO" dirty="0"/>
              <a:t>¿Es posible determinar algo con respecto a los rangos etarios u otras características demográficas?</a:t>
            </a:r>
          </a:p>
          <a:p>
            <a:r>
              <a:rPr lang="es-CO" dirty="0"/>
              <a:t>¿Es posible estimar las ventas de los juegos actuales, al menos de una categoría?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02CE3BBC-CC48-5902-3BCE-2B43C1DD43E5}"/>
              </a:ext>
            </a:extLst>
          </p:cNvPr>
          <p:cNvSpPr txBox="1">
            <a:spLocks/>
          </p:cNvSpPr>
          <p:nvPr/>
        </p:nvSpPr>
        <p:spPr>
          <a:xfrm>
            <a:off x="836612" y="668339"/>
            <a:ext cx="10442576" cy="1000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Analizar el mercado de videojuegos, con el objetivo de identificar posibles nichos, en donde se puedan desarrollar nuevos productos. Encontrar y presentar los insights frente a un grupo inversor dispuesto a invertir en el desarrollo de nuevos productos.</a:t>
            </a:r>
          </a:p>
        </p:txBody>
      </p:sp>
    </p:spTree>
    <p:extLst>
      <p:ext uri="{BB962C8B-B14F-4D97-AF65-F5344CB8AC3E}">
        <p14:creationId xmlns:p14="http://schemas.microsoft.com/office/powerpoint/2010/main" val="387286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AB26-63FB-10F1-0BF5-951BB1F1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s-CO" dirty="0"/>
              <a:t>Ventas de consolas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FB65D3-C670-F5A0-56AD-8FA4575F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52" y="1260764"/>
            <a:ext cx="9157495" cy="5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3E0BB79-666D-91A2-D7C6-B45F9472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s-CO" dirty="0"/>
              <a:t>Archivos utilizados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3758EE-4C19-855A-6A07-FD3CD39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59"/>
            <a:ext cx="10980420" cy="2118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Indicadores_del_desarrollo_humano_mundial Banco Mundial</a:t>
            </a:r>
          </a:p>
          <a:p>
            <a:pPr marL="0" indent="0">
              <a:buNone/>
            </a:pPr>
            <a:r>
              <a:rPr lang="es-ES" dirty="0"/>
              <a:t>Indicadores de desarrollo humano. Contiene dos tablas:</a:t>
            </a:r>
          </a:p>
          <a:p>
            <a:r>
              <a:rPr lang="es-CO" b="1" dirty="0"/>
              <a:t>Data</a:t>
            </a:r>
            <a:r>
              <a:rPr lang="es-CO" dirty="0"/>
              <a:t>: Contiene los datos de los indicadores para cuatro regiones (Estados Unidos, Unión Europea, Japón, Mundo) entre 2000 y 2018.</a:t>
            </a:r>
          </a:p>
          <a:p>
            <a:r>
              <a:rPr lang="es-CO" b="1" dirty="0"/>
              <a:t>Series – Metadata</a:t>
            </a:r>
            <a:r>
              <a:rPr lang="es-CO" dirty="0"/>
              <a:t>: Contiene una descripción de los indicadores utilizados, su origen, definición, concepto, posibles limitaciones, etc.</a:t>
            </a:r>
            <a:endParaRPr lang="es-CO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BAD5A9-B76D-7DC0-1752-ED143701D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73"/>
          <a:stretch/>
        </p:blipFill>
        <p:spPr>
          <a:xfrm>
            <a:off x="7352625" y="0"/>
            <a:ext cx="4839375" cy="869314"/>
          </a:xfrm>
          <a:prstGeom prst="rect">
            <a:avLst/>
          </a:prstGeom>
        </p:spPr>
      </p:pic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786332D2-A46C-94A5-32CC-3F2B34E1651A}"/>
              </a:ext>
            </a:extLst>
          </p:cNvPr>
          <p:cNvSpPr txBox="1">
            <a:spLocks/>
          </p:cNvSpPr>
          <p:nvPr/>
        </p:nvSpPr>
        <p:spPr>
          <a:xfrm>
            <a:off x="838200" y="3695597"/>
            <a:ext cx="6134100" cy="21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/>
              <a:t>Console_sales</a:t>
            </a:r>
          </a:p>
          <a:p>
            <a:r>
              <a:rPr lang="es-CO" sz="2400" dirty="0"/>
              <a:t>Reporte de ventas anuales de consolas por marca y modelo. Incluye también las pérdidas por desuso (out of use).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8156FE9-9B9C-9F67-95A6-56E268D3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156" y="3673372"/>
            <a:ext cx="223868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3E0BB79-666D-91A2-D7C6-B45F9472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8006"/>
          </a:xfrm>
        </p:spPr>
        <p:txBody>
          <a:bodyPr/>
          <a:lstStyle/>
          <a:p>
            <a:r>
              <a:rPr lang="es-CO" dirty="0"/>
              <a:t>Archivos utilizados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3758EE-4C19-855A-6A07-FD3CD39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006"/>
            <a:ext cx="4465320" cy="224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Juegos en steam</a:t>
            </a:r>
          </a:p>
          <a:p>
            <a:pPr marL="0" indent="0">
              <a:buNone/>
            </a:pPr>
            <a:r>
              <a:rPr lang="es-CO" dirty="0"/>
              <a:t>Reporte con estadísticas de uso de juegos en Steam, incluyendo recomendaciones, tiempo de uso, categorías, géneros, plataformas, ratings positivos y negativos, etc.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BAD5A9-B76D-7DC0-1752-ED143701D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3"/>
          <a:stretch/>
        </p:blipFill>
        <p:spPr>
          <a:xfrm>
            <a:off x="7352625" y="0"/>
            <a:ext cx="4839375" cy="968006"/>
          </a:xfrm>
          <a:prstGeom prst="rect">
            <a:avLst/>
          </a:prstGeom>
        </p:spPr>
      </p:pic>
      <p:sp>
        <p:nvSpPr>
          <p:cNvPr id="2" name="Marcador de contenido 7">
            <a:extLst>
              <a:ext uri="{FF2B5EF4-FFF2-40B4-BE49-F238E27FC236}">
                <a16:creationId xmlns:a16="http://schemas.microsoft.com/office/drawing/2014/main" id="{86BE3E8B-1884-B5C8-B95D-407D79E4311A}"/>
              </a:ext>
            </a:extLst>
          </p:cNvPr>
          <p:cNvSpPr txBox="1">
            <a:spLocks/>
          </p:cNvSpPr>
          <p:nvPr/>
        </p:nvSpPr>
        <p:spPr>
          <a:xfrm>
            <a:off x="838200" y="3211461"/>
            <a:ext cx="4191000" cy="2243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/>
              <a:t>Video Games Sales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Reporte de ventas por videojuego y plataforma, incluyendo género, ranking, apertura por mercado (NA, EU, Japón, Global), críticas, etc.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FD8222-E9D3-A3F1-63EC-ABBD76E3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67" y="968006"/>
            <a:ext cx="2748116" cy="56731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8BBA18-93F4-4945-2A14-8A438197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692" y="1742129"/>
            <a:ext cx="221010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1214100" cy="777875"/>
          </a:xfrm>
        </p:spPr>
        <p:txBody>
          <a:bodyPr>
            <a:normAutofit/>
          </a:bodyPr>
          <a:lstStyle/>
          <a:p>
            <a:r>
              <a:rPr lang="es-CO" sz="3600" dirty="0"/>
              <a:t>Limpieza y análisis preliminar: Tabla Indicadores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584C4-0E31-D537-8A7B-8E980292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990"/>
            <a:ext cx="10515600" cy="10979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sz="2400" dirty="0"/>
              <a:t>Se eliminó las columnas Series Code y Country Code, por contener información redundante con Series Name y Country Name respectivamente. Además, se renombraron al español para más comodidad.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97985C-9DD2-F948-7C6B-9946494C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9905"/>
            <a:ext cx="6241360" cy="14171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80B651-6873-1E1D-FA29-D5CC59A4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82" y="3049905"/>
            <a:ext cx="4107179" cy="1504977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39DB6D5-E216-58F1-BD0D-0E60B37208F1}"/>
              </a:ext>
            </a:extLst>
          </p:cNvPr>
          <p:cNvSpPr txBox="1">
            <a:spLocks/>
          </p:cNvSpPr>
          <p:nvPr/>
        </p:nvSpPr>
        <p:spPr>
          <a:xfrm>
            <a:off x="838200" y="1250632"/>
            <a:ext cx="7254240" cy="701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Se cambió el nombre de la tabla Data a Indicadores.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EDB1F6B-A082-ED1C-5E7D-A16572E0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2305"/>
            <a:ext cx="6241360" cy="1417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F9CD88-2DE7-B565-5BD3-8C0EE1D5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82" y="3202305"/>
            <a:ext cx="4107179" cy="15049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8948AB-8054-E8C5-D8C7-AC3B329D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69" y="5232290"/>
            <a:ext cx="8335538" cy="88594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F8B04D6-1FC8-D2ED-64C3-BBAC81C4BB1A}"/>
              </a:ext>
            </a:extLst>
          </p:cNvPr>
          <p:cNvSpPr txBox="1">
            <a:spLocks/>
          </p:cNvSpPr>
          <p:nvPr/>
        </p:nvSpPr>
        <p:spPr>
          <a:xfrm>
            <a:off x="838200" y="4759338"/>
            <a:ext cx="10226040" cy="472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Se eliminaron las filas sin datos, utilizando la opción Quitar filas en blanco.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73C7867-B2B2-FCD8-A126-7823A9647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638" y="1245497"/>
            <a:ext cx="226726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>
            <a:noAutofit/>
          </a:bodyPr>
          <a:lstStyle/>
          <a:p>
            <a:r>
              <a:rPr lang="es-CO" sz="3600" dirty="0"/>
              <a:t>Limpieza y análisis preliminar: Tabla Indicadores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584C4-0E31-D537-8A7B-8E980292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61"/>
            <a:ext cx="10515600" cy="109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Con la opción Calidad de columnas en Power BI, se encontraron algunas filas de metadatos, que no son de utilidad en el análisis. Se eliminaron estas filas.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73FC8D-5964-F1BE-CB90-095DE12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1" y="1914121"/>
            <a:ext cx="7697274" cy="8287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DFE3D3-2DF0-50B6-0440-5C2DD863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01" y="2814552"/>
            <a:ext cx="8545118" cy="122889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A8A454D-D741-CEC9-4278-BF84CDB7D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4288966"/>
            <a:ext cx="1571844" cy="2029108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4288966"/>
            <a:ext cx="3665220" cy="202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Las columnas de valor tienen los datos nulos como (..). Antes de convertir el tipo de columna a decimal, se reemplazó este valor por null.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ADC7E8E-78E4-C8EC-8D53-8BBD0D0A5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10" y="5913649"/>
            <a:ext cx="763059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>
            <a:noAutofit/>
          </a:bodyPr>
          <a:lstStyle/>
          <a:p>
            <a:r>
              <a:rPr lang="es-CO" sz="3600" dirty="0"/>
              <a:t>Limpieza y análisis preliminar: Tabla Indicadores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A8A454D-D741-CEC9-4278-BF84CDB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36" y="907944"/>
            <a:ext cx="1571844" cy="2029108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960120"/>
            <a:ext cx="7002780" cy="202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Las columnas de valor tienen los datos nulos como (..). Antes de convertir el tipo de columna a decimal, se reemplazó este valor por null. A continuación, se muestra el conteo de nulos para los años después de realizar la corrección.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ADC7E8E-78E4-C8EC-8D53-8BBD0D0A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46" y="2666894"/>
            <a:ext cx="7630590" cy="7621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BDE9B7-6CCB-E9F3-0557-E5E07C3F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046" y="3530670"/>
            <a:ext cx="7630590" cy="8002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7BF9E4-0FDF-1B9D-6FCF-7E9393BF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046" y="4364141"/>
            <a:ext cx="7640116" cy="7716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5F7F1D-447F-78EC-3DF4-1120E8384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046" y="5140572"/>
            <a:ext cx="764011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>
            <a:noAutofit/>
          </a:bodyPr>
          <a:lstStyle/>
          <a:p>
            <a:r>
              <a:rPr lang="es-CO" sz="3600" dirty="0"/>
              <a:t>Limpieza y análisis preliminar: Tabla Indicadores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960120"/>
            <a:ext cx="107061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Dado que el 87% de valores de la columna 2019 son nulos, se eliminó esta columna. Luego, se cambió el tipo de columna a Decimal.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E8CC1B-68D8-B215-8188-C835F892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88" y="1737995"/>
            <a:ext cx="7983064" cy="181952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8505CE-7F39-CA1C-4D7E-82EAC0957872}"/>
              </a:ext>
            </a:extLst>
          </p:cNvPr>
          <p:cNvSpPr txBox="1">
            <a:spLocks/>
          </p:cNvSpPr>
          <p:nvPr/>
        </p:nvSpPr>
        <p:spPr>
          <a:xfrm>
            <a:off x="838200" y="3557524"/>
            <a:ext cx="10111740" cy="277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No se hizo una imputación de valores faltantes debido a que no es posible determinar una fórmula apropiada para las imputaciones, y el valor 0 es en sí un registro ya presente en los datos (de no haber sido el caso, podría haberse hecho con este valor).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Finalmente, la tabla Series – Metadata, que contiene los metadatos de los indicadores, no se utilizó, pues no contenía información relevante.</a:t>
            </a:r>
          </a:p>
        </p:txBody>
      </p:sp>
    </p:spTree>
    <p:extLst>
      <p:ext uri="{BB962C8B-B14F-4D97-AF65-F5344CB8AC3E}">
        <p14:creationId xmlns:p14="http://schemas.microsoft.com/office/powerpoint/2010/main" val="265053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3B7-B0A6-D422-68DC-A95D93BC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77875"/>
          </a:xfrm>
        </p:spPr>
        <p:txBody>
          <a:bodyPr>
            <a:noAutofit/>
          </a:bodyPr>
          <a:lstStyle/>
          <a:p>
            <a:r>
              <a:rPr lang="es-CO" sz="3600" dirty="0"/>
              <a:t>Limpieza y análisis preliminar: Tabla Indicadores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9DD0C45-F021-45E5-12ED-31CE89A2DF37}"/>
              </a:ext>
            </a:extLst>
          </p:cNvPr>
          <p:cNvSpPr txBox="1">
            <a:spLocks/>
          </p:cNvSpPr>
          <p:nvPr/>
        </p:nvSpPr>
        <p:spPr>
          <a:xfrm>
            <a:off x="838200" y="960120"/>
            <a:ext cx="107061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Dado que el 87% de valores de la columna 2019 son nulos, se eliminó esta columna. Luego, se cambió el tipo de columna a Decimal.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E8CC1B-68D8-B215-8188-C835F892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88" y="1737995"/>
            <a:ext cx="7983064" cy="181952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8505CE-7F39-CA1C-4D7E-82EAC0957872}"/>
              </a:ext>
            </a:extLst>
          </p:cNvPr>
          <p:cNvSpPr txBox="1">
            <a:spLocks/>
          </p:cNvSpPr>
          <p:nvPr/>
        </p:nvSpPr>
        <p:spPr>
          <a:xfrm>
            <a:off x="838200" y="3557524"/>
            <a:ext cx="10111740" cy="277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No se hizo una imputación de valores faltantes debido a que no es posible determinar una formula apropiada para las imputaciones, y el valor 0 es en sí un registro ya presente en los datos (de no haber sido el caso, podría haberse hecho con este valor).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Finalmente, la tabla Series – Metadata, que contiene los metadatos de los indicadores, no se utilizó, pues no contenía información relevante.</a:t>
            </a:r>
          </a:p>
        </p:txBody>
      </p:sp>
    </p:spTree>
    <p:extLst>
      <p:ext uri="{BB962C8B-B14F-4D97-AF65-F5344CB8AC3E}">
        <p14:creationId xmlns:p14="http://schemas.microsoft.com/office/powerpoint/2010/main" val="234082046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519</TotalTime>
  <Words>1202</Words>
  <Application>Microsoft Office PowerPoint</Application>
  <PresentationFormat>Panorámica</PresentationFormat>
  <Paragraphs>76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Vista</vt:lpstr>
      <vt:lpstr>Análisis del mercado de videojuegos</vt:lpstr>
      <vt:lpstr>Presentación de PowerPoint</vt:lpstr>
      <vt:lpstr>Archivos utilizados</vt:lpstr>
      <vt:lpstr>Archivos utilizados</vt:lpstr>
      <vt:lpstr>Limpieza y análisis preliminar: Tabla Indicadores</vt:lpstr>
      <vt:lpstr>Limpieza y análisis preliminar: Tabla Indicadores</vt:lpstr>
      <vt:lpstr>Limpieza y análisis preliminar: Tabla Indicadores</vt:lpstr>
      <vt:lpstr>Limpieza y análisis preliminar: Tabla Indicadores</vt:lpstr>
      <vt:lpstr>Limpieza y análisis preliminar: Tabla Indicadores</vt:lpstr>
      <vt:lpstr>Limpieza y análisis preliminar: Tabla Ventas Consolas</vt:lpstr>
      <vt:lpstr>Limpieza y análisis preliminar: Tabla Juegos</vt:lpstr>
      <vt:lpstr>Limpieza y análisis preliminar: Tabla Juegos</vt:lpstr>
      <vt:lpstr>Limpieza y análisis preliminar: Tabla Ventas Juegos</vt:lpstr>
      <vt:lpstr>Exploratory Data Analysis</vt:lpstr>
      <vt:lpstr>EDA</vt:lpstr>
      <vt:lpstr>Juegos en Steam</vt:lpstr>
      <vt:lpstr>Juegos en Steam – Detalle </vt:lpstr>
      <vt:lpstr>Ventas de juegos</vt:lpstr>
      <vt:lpstr>Indicadores vs Ventas de juegos</vt:lpstr>
      <vt:lpstr>Ventas de consolas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de videojuegos</dc:title>
  <dc:creator>Daniel Bossio Pérez</dc:creator>
  <cp:lastModifiedBy>Daniel Bossio Pérez</cp:lastModifiedBy>
  <cp:revision>5</cp:revision>
  <dcterms:created xsi:type="dcterms:W3CDTF">2024-03-11T01:19:00Z</dcterms:created>
  <dcterms:modified xsi:type="dcterms:W3CDTF">2024-03-18T02:53:17Z</dcterms:modified>
</cp:coreProperties>
</file>