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71" r:id="rId6"/>
    <p:sldId id="260" r:id="rId7"/>
    <p:sldId id="272" r:id="rId8"/>
    <p:sldId id="261" r:id="rId9"/>
    <p:sldId id="266" r:id="rId10"/>
    <p:sldId id="268" r:id="rId11"/>
    <p:sldId id="269" r:id="rId12"/>
    <p:sldId id="262" r:id="rId13"/>
    <p:sldId id="264" r:id="rId14"/>
    <p:sldId id="265" r:id="rId15"/>
    <p:sldId id="270" r:id="rId1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83" d="100"/>
          <a:sy n="83" d="100"/>
        </p:scale>
        <p:origin x="475"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PE"/>
              <a:t>D</a:t>
            </a: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EC8875-AFD0-46FA-85DA-FC4636ECA931}" type="datetimeFigureOut">
              <a:rPr lang="es-PE" smtClean="0"/>
              <a:t>28/01/2025</a:t>
            </a:fld>
            <a:endParaRPr lang="es-PE"/>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E6CF91-D365-4940-B350-6393FCEE2E71}" type="slidenum">
              <a:rPr lang="es-PE" smtClean="0"/>
              <a:t>‹Nº›</a:t>
            </a:fld>
            <a:endParaRPr lang="es-PE"/>
          </a:p>
        </p:txBody>
      </p:sp>
    </p:spTree>
    <p:extLst>
      <p:ext uri="{BB962C8B-B14F-4D97-AF65-F5344CB8AC3E}">
        <p14:creationId xmlns:p14="http://schemas.microsoft.com/office/powerpoint/2010/main" val="187037001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PE"/>
              <a:t>D</a:t>
            </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AB847-4EDA-449A-9D93-CB78A956EAB7}" type="datetimeFigureOut">
              <a:rPr lang="es-PE" smtClean="0"/>
              <a:t>28/01/2025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F392C-F4D9-4C2D-8F0A-1D3396EA5DB4}" type="slidenum">
              <a:rPr lang="es-PE" smtClean="0"/>
              <a:t>‹Nº›</a:t>
            </a:fld>
            <a:endParaRPr lang="es-PE"/>
          </a:p>
        </p:txBody>
      </p:sp>
    </p:spTree>
    <p:extLst>
      <p:ext uri="{BB962C8B-B14F-4D97-AF65-F5344CB8AC3E}">
        <p14:creationId xmlns:p14="http://schemas.microsoft.com/office/powerpoint/2010/main" val="400756429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DD1AFF0A-DAED-4614-97DF-213B6AD9C1B2}" type="datetime1">
              <a:rPr lang="es-PE" smtClean="0"/>
              <a:t>28/01/2025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76956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594792E5-6446-4F0E-8F6C-B4D1492579FF}" type="datetime1">
              <a:rPr lang="es-PE" smtClean="0"/>
              <a:t>28/01/2025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63938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38B964DA-46B5-47F4-9B04-4A407421A475}" type="datetime1">
              <a:rPr lang="es-PE" smtClean="0"/>
              <a:t>28/01/2025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4252226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F4327408-CE50-4AFA-B253-0B4AD7B8EF38}"/>
              </a:ext>
            </a:extLst>
          </p:cNvPr>
          <p:cNvSpPr/>
          <p:nvPr userDrawn="1"/>
        </p:nvSpPr>
        <p:spPr>
          <a:xfrm>
            <a:off x="0" y="0"/>
            <a:ext cx="12192000" cy="6858000"/>
          </a:xfrm>
          <a:prstGeom prst="rect">
            <a:avLst/>
          </a:prstGeom>
          <a:solidFill>
            <a:srgbClr val="00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a:extLst>
              <a:ext uri="{FF2B5EF4-FFF2-40B4-BE49-F238E27FC236}">
                <a16:creationId xmlns:a16="http://schemas.microsoft.com/office/drawing/2014/main" id="{C5D72DE8-D858-4B5C-B8B0-D879F78C21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80667" y="1455161"/>
            <a:ext cx="5030666" cy="4126789"/>
          </a:xfrm>
          <a:prstGeom prst="rect">
            <a:avLst/>
          </a:prstGeom>
        </p:spPr>
      </p:pic>
    </p:spTree>
    <p:extLst>
      <p:ext uri="{BB962C8B-B14F-4D97-AF65-F5344CB8AC3E}">
        <p14:creationId xmlns:p14="http://schemas.microsoft.com/office/powerpoint/2010/main" val="20925039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BA2DEB8-8FE2-452D-9FD7-71432749A208}" type="datetime1">
              <a:rPr lang="es-PE" smtClean="0"/>
              <a:t>28/01/2025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1533071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1E3919C-7274-4D8A-A10D-6E4243317318}" type="datetime1">
              <a:rPr lang="es-PE" smtClean="0"/>
              <a:t>28/01/2025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1984256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3B9B71E2-F502-442A-844A-402D24BDD3A0}" type="datetime1">
              <a:rPr lang="es-PE" smtClean="0"/>
              <a:t>28/01/2025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1443892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D7AD833B-399B-4E7F-A992-AE10487E2546}" type="datetime1">
              <a:rPr lang="es-PE" smtClean="0"/>
              <a:t>28/01/2025</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146976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3FD508FD-CB36-4CBD-90B1-C8508DFE7006}" type="datetime1">
              <a:rPr lang="es-PE" smtClean="0"/>
              <a:t>28/01/2025</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4177415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3F55B39-7A09-4989-85C9-C2B84529FB1F}" type="datetime1">
              <a:rPr lang="es-PE" smtClean="0"/>
              <a:t>28/01/2025</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4058940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833F664-A1D6-43B9-89D2-7E4A0F8815A2}" type="datetime1">
              <a:rPr lang="es-PE" smtClean="0"/>
              <a:t>28/01/2025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23323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DEDD6B6-B0DA-499B-8F67-251BA407F993}" type="datetime1">
              <a:rPr lang="es-PE" smtClean="0"/>
              <a:t>28/01/2025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816103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267C9-445C-4B4C-948F-C13CC4375D34}" type="datetime1">
              <a:rPr lang="es-PE" smtClean="0"/>
              <a:t>28/01/2025</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73803-1520-444D-B7E1-D7F2BF4BE33B}" type="slidenum">
              <a:rPr lang="es-PE" smtClean="0"/>
              <a:t>‹Nº›</a:t>
            </a:fld>
            <a:endParaRPr lang="es-PE"/>
          </a:p>
        </p:txBody>
      </p:sp>
    </p:spTree>
    <p:extLst>
      <p:ext uri="{BB962C8B-B14F-4D97-AF65-F5344CB8AC3E}">
        <p14:creationId xmlns:p14="http://schemas.microsoft.com/office/powerpoint/2010/main" val="3209172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347"/>
          <p:cNvSpPr/>
          <p:nvPr/>
        </p:nvSpPr>
        <p:spPr>
          <a:xfrm>
            <a:off x="0" y="3824605"/>
            <a:ext cx="12192000" cy="838835"/>
          </a:xfrm>
          <a:custGeom>
            <a:avLst/>
            <a:gdLst/>
            <a:ahLst/>
            <a:cxnLst/>
            <a:rect l="0" t="0" r="0" b="0"/>
            <a:pathLst>
              <a:path w="7555185" h="839465">
                <a:moveTo>
                  <a:pt x="0" y="0"/>
                </a:moveTo>
                <a:lnTo>
                  <a:pt x="7555185" y="0"/>
                </a:lnTo>
                <a:lnTo>
                  <a:pt x="7555185" y="839465"/>
                </a:lnTo>
                <a:lnTo>
                  <a:pt x="0" y="839465"/>
                </a:lnTo>
                <a:lnTo>
                  <a:pt x="0" y="0"/>
                </a:lnTo>
              </a:path>
            </a:pathLst>
          </a:custGeom>
          <a:ln w="0" cap="flat">
            <a:miter lim="127000"/>
          </a:ln>
        </p:spPr>
        <p:style>
          <a:lnRef idx="0">
            <a:srgbClr val="000000">
              <a:alpha val="0"/>
            </a:srgbClr>
          </a:lnRef>
          <a:fillRef idx="1">
            <a:srgbClr val="0A38E4"/>
          </a:fillRef>
          <a:effectRef idx="0">
            <a:scrgbClr r="0" g="0" b="0"/>
          </a:effectRef>
          <a:fontRef idx="none"/>
        </p:style>
        <p:txBody>
          <a:bodyPr/>
          <a:lstStyle/>
          <a:p>
            <a:endParaRPr lang="es-PE"/>
          </a:p>
        </p:txBody>
      </p:sp>
      <p:sp>
        <p:nvSpPr>
          <p:cNvPr id="3" name="Subtítulo 2"/>
          <p:cNvSpPr>
            <a:spLocks noGrp="1"/>
          </p:cNvSpPr>
          <p:nvPr>
            <p:ph type="subTitle" idx="1"/>
          </p:nvPr>
        </p:nvSpPr>
        <p:spPr>
          <a:xfrm>
            <a:off x="1524000" y="4852955"/>
            <a:ext cx="9144000" cy="1655762"/>
          </a:xfrm>
        </p:spPr>
        <p:txBody>
          <a:bodyPr>
            <a:normAutofit fontScale="92500" lnSpcReduction="10000"/>
          </a:bodyPr>
          <a:lstStyle/>
          <a:p>
            <a:r>
              <a:rPr lang="es-ES" dirty="0">
                <a:latin typeface="Arial Black" panose="020B0A04020102020204" pitchFamily="34" charset="0"/>
              </a:rPr>
              <a:t>CONTROL DE ALMACEN Y VENTAS PARA LA AVÍCOLA SAN MATIAS S.A.C. – 2024</a:t>
            </a:r>
          </a:p>
          <a:p>
            <a:r>
              <a:rPr lang="es-ES" dirty="0">
                <a:latin typeface="Arial Black" panose="020B0A04020102020204" pitchFamily="34" charset="0"/>
              </a:rPr>
              <a:t/>
            </a:r>
            <a:br>
              <a:rPr lang="es-ES" dirty="0">
                <a:latin typeface="Arial Black" panose="020B0A04020102020204" pitchFamily="34" charset="0"/>
              </a:rPr>
            </a:br>
            <a:r>
              <a:rPr lang="es-ES" sz="1800" dirty="0">
                <a:latin typeface="Arial Black" panose="020B0A04020102020204" pitchFamily="34" charset="0"/>
              </a:rPr>
              <a:t>PROYECTO DE INNOVACIÓN Y MEJORA</a:t>
            </a:r>
          </a:p>
          <a:p>
            <a:r>
              <a:rPr lang="es-ES" sz="1800">
                <a:latin typeface="Arial Black" panose="020B0A04020102020204" pitchFamily="34" charset="0"/>
              </a:rPr>
              <a:t>“</a:t>
            </a:r>
            <a:r>
              <a:rPr lang="es-ES" sz="1800" smtClean="0">
                <a:latin typeface="Arial Black" panose="020B0A04020102020204" pitchFamily="34" charset="0"/>
              </a:rPr>
              <a:t>SM-PRO CONTROL”</a:t>
            </a:r>
            <a:endParaRPr lang="es-ES" sz="1800" dirty="0">
              <a:latin typeface="Arial Black" panose="020B0A04020102020204" pitchFamily="34" charset="0"/>
            </a:endParaRPr>
          </a:p>
        </p:txBody>
      </p:sp>
      <p:pic>
        <p:nvPicPr>
          <p:cNvPr id="4" name="Picture 321"/>
          <p:cNvPicPr/>
          <p:nvPr/>
        </p:nvPicPr>
        <p:blipFill>
          <a:blip r:embed="rId2"/>
          <a:stretch>
            <a:fillRect/>
          </a:stretch>
        </p:blipFill>
        <p:spPr>
          <a:xfrm>
            <a:off x="0" y="0"/>
            <a:ext cx="12192000" cy="4443984"/>
          </a:xfrm>
          <a:prstGeom prst="rect">
            <a:avLst/>
          </a:prstGeom>
        </p:spPr>
      </p:pic>
      <p:pic>
        <p:nvPicPr>
          <p:cNvPr id="5" name="Picture 47"/>
          <p:cNvPicPr/>
          <p:nvPr/>
        </p:nvPicPr>
        <p:blipFill>
          <a:blip r:embed="rId3"/>
          <a:stretch>
            <a:fillRect/>
          </a:stretch>
        </p:blipFill>
        <p:spPr>
          <a:xfrm>
            <a:off x="1208722" y="219456"/>
            <a:ext cx="2714054" cy="3246120"/>
          </a:xfrm>
          <a:prstGeom prst="rect">
            <a:avLst/>
          </a:prstGeom>
        </p:spPr>
      </p:pic>
      <p:pic>
        <p:nvPicPr>
          <p:cNvPr id="6" name="Picture 14"/>
          <p:cNvPicPr/>
          <p:nvPr/>
        </p:nvPicPr>
        <p:blipFill>
          <a:blip r:embed="rId4"/>
          <a:stretch>
            <a:fillRect/>
          </a:stretch>
        </p:blipFill>
        <p:spPr>
          <a:xfrm rot="16200001">
            <a:off x="-121412" y="1480249"/>
            <a:ext cx="2472501" cy="730059"/>
          </a:xfrm>
          <a:prstGeom prst="rect">
            <a:avLst/>
          </a:prstGeom>
        </p:spPr>
      </p:pic>
    </p:spTree>
    <p:extLst>
      <p:ext uri="{BB962C8B-B14F-4D97-AF65-F5344CB8AC3E}">
        <p14:creationId xmlns:p14="http://schemas.microsoft.com/office/powerpoint/2010/main" val="3852329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256614" y="1203634"/>
            <a:ext cx="2973507"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PROPUESTA TÉCNICA</a:t>
            </a:r>
            <a:endParaRPr lang="es-PE" dirty="0">
              <a:solidFill>
                <a:srgbClr val="FF0000"/>
              </a:solidFill>
              <a:latin typeface="Arial Black" panose="020B0A04020102020204" pitchFamily="34" charset="0"/>
            </a:endParaRPr>
          </a:p>
        </p:txBody>
      </p:sp>
      <p:pic>
        <p:nvPicPr>
          <p:cNvPr id="11" name="Marcador de contenido 10">
            <a:extLst>
              <a:ext uri="{FF2B5EF4-FFF2-40B4-BE49-F238E27FC236}">
                <a16:creationId xmlns:a16="http://schemas.microsoft.com/office/drawing/2014/main" id="{28F0674B-3728-4CEF-92F6-D293FFED94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6695" y="1500902"/>
            <a:ext cx="5398610" cy="5121341"/>
          </a:xfrm>
        </p:spPr>
      </p:pic>
      <p:sp>
        <p:nvSpPr>
          <p:cNvPr id="12" name="CuadroTexto 11">
            <a:extLst>
              <a:ext uri="{FF2B5EF4-FFF2-40B4-BE49-F238E27FC236}">
                <a16:creationId xmlns:a16="http://schemas.microsoft.com/office/drawing/2014/main" id="{74297074-D6AE-47E5-AB05-8F6BFB9C9EED}"/>
              </a:ext>
            </a:extLst>
          </p:cNvPr>
          <p:cNvSpPr txBox="1"/>
          <p:nvPr/>
        </p:nvSpPr>
        <p:spPr>
          <a:xfrm>
            <a:off x="537211" y="2171700"/>
            <a:ext cx="2263140" cy="369332"/>
          </a:xfrm>
          <a:prstGeom prst="rect">
            <a:avLst/>
          </a:prstGeom>
          <a:noFill/>
        </p:spPr>
        <p:txBody>
          <a:bodyPr wrap="square" rtlCol="0">
            <a:spAutoFit/>
          </a:bodyPr>
          <a:lstStyle/>
          <a:p>
            <a:r>
              <a:rPr lang="es-ES" b="1" dirty="0">
                <a:latin typeface="+mj-lt"/>
              </a:rPr>
              <a:t>Proceso de Ventas:</a:t>
            </a:r>
            <a:endParaRPr lang="es-PE" b="1" dirty="0">
              <a:latin typeface="+mj-lt"/>
            </a:endParaRPr>
          </a:p>
        </p:txBody>
      </p:sp>
    </p:spTree>
    <p:extLst>
      <p:ext uri="{BB962C8B-B14F-4D97-AF65-F5344CB8AC3E}">
        <p14:creationId xmlns:p14="http://schemas.microsoft.com/office/powerpoint/2010/main" val="342650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214459" y="1203634"/>
            <a:ext cx="3057825"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Desarrollo del Sistema</a:t>
            </a:r>
            <a:endParaRPr lang="es-PE" dirty="0">
              <a:solidFill>
                <a:srgbClr val="FF0000"/>
              </a:solidFill>
              <a:latin typeface="Arial Black" panose="020B0A04020102020204" pitchFamily="34" charset="0"/>
            </a:endParaRPr>
          </a:p>
        </p:txBody>
      </p:sp>
      <p:graphicFrame>
        <p:nvGraphicFramePr>
          <p:cNvPr id="2" name="Tabla 1">
            <a:extLst>
              <a:ext uri="{FF2B5EF4-FFF2-40B4-BE49-F238E27FC236}">
                <a16:creationId xmlns:a16="http://schemas.microsoft.com/office/drawing/2014/main" id="{E092E5E9-1BD3-4499-A0BA-5D83DE8115DC}"/>
              </a:ext>
            </a:extLst>
          </p:cNvPr>
          <p:cNvGraphicFramePr>
            <a:graphicFrameLocks noGrp="1"/>
          </p:cNvGraphicFramePr>
          <p:nvPr>
            <p:extLst>
              <p:ext uri="{D42A27DB-BD31-4B8C-83A1-F6EECF244321}">
                <p14:modId xmlns:p14="http://schemas.microsoft.com/office/powerpoint/2010/main" val="2534543781"/>
              </p:ext>
            </p:extLst>
          </p:nvPr>
        </p:nvGraphicFramePr>
        <p:xfrm>
          <a:off x="309246" y="1572965"/>
          <a:ext cx="11425552" cy="4736430"/>
        </p:xfrm>
        <a:graphic>
          <a:graphicData uri="http://schemas.openxmlformats.org/drawingml/2006/table">
            <a:tbl>
              <a:tblPr>
                <a:tableStyleId>{5C22544A-7EE6-4342-B048-85BDC9FD1C3A}</a:tableStyleId>
              </a:tblPr>
              <a:tblGrid>
                <a:gridCol w="5806432">
                  <a:extLst>
                    <a:ext uri="{9D8B030D-6E8A-4147-A177-3AD203B41FA5}">
                      <a16:colId xmlns:a16="http://schemas.microsoft.com/office/drawing/2014/main" val="2695420066"/>
                    </a:ext>
                  </a:extLst>
                </a:gridCol>
                <a:gridCol w="1123824">
                  <a:extLst>
                    <a:ext uri="{9D8B030D-6E8A-4147-A177-3AD203B41FA5}">
                      <a16:colId xmlns:a16="http://schemas.microsoft.com/office/drawing/2014/main" val="307756632"/>
                    </a:ext>
                  </a:extLst>
                </a:gridCol>
                <a:gridCol w="1123824">
                  <a:extLst>
                    <a:ext uri="{9D8B030D-6E8A-4147-A177-3AD203B41FA5}">
                      <a16:colId xmlns:a16="http://schemas.microsoft.com/office/drawing/2014/main" val="250134139"/>
                    </a:ext>
                  </a:extLst>
                </a:gridCol>
                <a:gridCol w="1123824">
                  <a:extLst>
                    <a:ext uri="{9D8B030D-6E8A-4147-A177-3AD203B41FA5}">
                      <a16:colId xmlns:a16="http://schemas.microsoft.com/office/drawing/2014/main" val="1076396461"/>
                    </a:ext>
                  </a:extLst>
                </a:gridCol>
                <a:gridCol w="1123824">
                  <a:extLst>
                    <a:ext uri="{9D8B030D-6E8A-4147-A177-3AD203B41FA5}">
                      <a16:colId xmlns:a16="http://schemas.microsoft.com/office/drawing/2014/main" val="2070370851"/>
                    </a:ext>
                  </a:extLst>
                </a:gridCol>
                <a:gridCol w="1123824">
                  <a:extLst>
                    <a:ext uri="{9D8B030D-6E8A-4147-A177-3AD203B41FA5}">
                      <a16:colId xmlns:a16="http://schemas.microsoft.com/office/drawing/2014/main" val="1988852685"/>
                    </a:ext>
                  </a:extLst>
                </a:gridCol>
              </a:tblGrid>
              <a:tr h="263135">
                <a:tc>
                  <a:txBody>
                    <a:bodyPr/>
                    <a:lstStyle/>
                    <a:p>
                      <a:pPr algn="ctr" fontAlgn="b"/>
                      <a:r>
                        <a:rPr lang="es-PE" sz="1100" u="none" strike="noStrike">
                          <a:effectLst/>
                        </a:rPr>
                        <a:t>Tarea</a:t>
                      </a:r>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PE" sz="1100" u="none" strike="noStrike">
                          <a:effectLst/>
                        </a:rPr>
                        <a:t>Jul</a:t>
                      </a:r>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PE" sz="1100" u="none" strike="noStrike">
                          <a:effectLst/>
                        </a:rPr>
                        <a:t>Ago</a:t>
                      </a:r>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PE" sz="1100" u="none" strike="noStrike">
                          <a:effectLst/>
                        </a:rPr>
                        <a:t>Sep</a:t>
                      </a:r>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PE" sz="1100" u="none" strike="noStrike">
                          <a:effectLst/>
                        </a:rPr>
                        <a:t>Oct</a:t>
                      </a:r>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PE" sz="1100" u="none" strike="noStrike">
                          <a:effectLst/>
                        </a:rPr>
                        <a:t>Nov</a:t>
                      </a:r>
                      <a:endParaRPr lang="es-P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635739"/>
                  </a:ext>
                </a:extLst>
              </a:tr>
              <a:tr h="263135">
                <a:tc>
                  <a:txBody>
                    <a:bodyPr/>
                    <a:lstStyle/>
                    <a:p>
                      <a:pPr algn="l" fontAlgn="b"/>
                      <a:r>
                        <a:rPr lang="es-ES" sz="1100" b="1" i="0" u="none" strike="noStrike" dirty="0">
                          <a:solidFill>
                            <a:srgbClr val="000000"/>
                          </a:solidFill>
                          <a:effectLst/>
                          <a:latin typeface="Calibri" panose="020F0502020204030204" pitchFamily="34" charset="0"/>
                        </a:rPr>
                        <a:t>Inicio del Proyecto</a:t>
                      </a: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1590687"/>
                  </a:ext>
                </a:extLst>
              </a:tr>
              <a:tr h="263135">
                <a:tc>
                  <a:txBody>
                    <a:bodyPr/>
                    <a:lstStyle/>
                    <a:p>
                      <a:pPr algn="l" fontAlgn="b"/>
                      <a:r>
                        <a:rPr lang="es-ES" sz="1100" u="none" strike="noStrike" dirty="0">
                          <a:effectLst/>
                        </a:rPr>
                        <a:t>Reunión con coordinador. (ver problemática de la empresa)</a:t>
                      </a:r>
                      <a:endParaRPr lang="es-E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5812733"/>
                  </a:ext>
                </a:extLst>
              </a:tr>
              <a:tr h="263135">
                <a:tc>
                  <a:txBody>
                    <a:bodyPr/>
                    <a:lstStyle/>
                    <a:p>
                      <a:pPr algn="l" fontAlgn="b"/>
                      <a:r>
                        <a:rPr lang="es-ES" sz="1100" u="none" strike="noStrike" dirty="0">
                          <a:effectLst/>
                        </a:rPr>
                        <a:t>Mockup del sistema web con las áreas requeridas</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915916"/>
                  </a:ext>
                </a:extLst>
              </a:tr>
              <a:tr h="263135">
                <a:tc>
                  <a:txBody>
                    <a:bodyPr/>
                    <a:lstStyle/>
                    <a:p>
                      <a:pPr algn="l" fontAlgn="b"/>
                      <a:r>
                        <a:rPr lang="es-ES" sz="1100" u="none" strike="noStrike" dirty="0">
                          <a:effectLst/>
                        </a:rPr>
                        <a:t>Realizar Diagrama de Flujo y Actividades.</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0904389"/>
                  </a:ext>
                </a:extLst>
              </a:tr>
              <a:tr h="263135">
                <a:tc>
                  <a:txBody>
                    <a:bodyPr/>
                    <a:lstStyle/>
                    <a:p>
                      <a:pPr algn="l" fontAlgn="b"/>
                      <a:r>
                        <a:rPr lang="es-ES" sz="1100" u="none" strike="noStrike" dirty="0">
                          <a:effectLst/>
                        </a:rPr>
                        <a:t>Selección de Herramientas de Desarrollo (Software, DB)</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0101215"/>
                  </a:ext>
                </a:extLst>
              </a:tr>
              <a:tr h="263135">
                <a:tc>
                  <a:txBody>
                    <a:bodyPr/>
                    <a:lstStyle/>
                    <a:p>
                      <a:pPr algn="l" fontAlgn="b"/>
                      <a:r>
                        <a:rPr lang="es-ES" sz="1100" u="none" strike="noStrike">
                          <a:effectLst/>
                        </a:rPr>
                        <a:t>Realizar Modelo Relacion de la DB</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439029"/>
                  </a:ext>
                </a:extLst>
              </a:tr>
              <a:tr h="263135">
                <a:tc>
                  <a:txBody>
                    <a:bodyPr/>
                    <a:lstStyle/>
                    <a:p>
                      <a:pPr algn="l" fontAlgn="b"/>
                      <a:r>
                        <a:rPr lang="es-ES" sz="1100" u="none" strike="noStrike">
                          <a:effectLst/>
                        </a:rPr>
                        <a:t>Planificación de la Base de Datos (Estructura de DB)</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1361842"/>
                  </a:ext>
                </a:extLst>
              </a:tr>
              <a:tr h="263135">
                <a:tc>
                  <a:txBody>
                    <a:bodyPr/>
                    <a:lstStyle/>
                    <a:p>
                      <a:pPr algn="l" fontAlgn="b"/>
                      <a:r>
                        <a:rPr lang="es-PE" sz="1100" b="1" u="none" strike="noStrike" dirty="0">
                          <a:effectLst/>
                        </a:rPr>
                        <a:t>Fase de Desarrollo</a:t>
                      </a:r>
                      <a:endParaRPr lang="es-PE"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7802387"/>
                  </a:ext>
                </a:extLst>
              </a:tr>
              <a:tr h="263135">
                <a:tc>
                  <a:txBody>
                    <a:bodyPr/>
                    <a:lstStyle/>
                    <a:p>
                      <a:pPr algn="l" fontAlgn="b"/>
                      <a:r>
                        <a:rPr lang="es-ES" sz="1100" u="none" strike="noStrike" dirty="0">
                          <a:effectLst/>
                        </a:rPr>
                        <a:t>Desarrollo del Módulo de Control de Inventario</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1252671"/>
                  </a:ext>
                </a:extLst>
              </a:tr>
              <a:tr h="263135">
                <a:tc>
                  <a:txBody>
                    <a:bodyPr/>
                    <a:lstStyle/>
                    <a:p>
                      <a:pPr algn="l" fontAlgn="b"/>
                      <a:r>
                        <a:rPr lang="es-ES" sz="1100" u="none" strike="noStrike">
                          <a:effectLst/>
                        </a:rPr>
                        <a:t>Desarrollo del Módulo de Categorías de Huevos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7896618"/>
                  </a:ext>
                </a:extLst>
              </a:tr>
              <a:tr h="263135">
                <a:tc>
                  <a:txBody>
                    <a:bodyPr/>
                    <a:lstStyle/>
                    <a:p>
                      <a:pPr algn="l" fontAlgn="b"/>
                      <a:r>
                        <a:rPr lang="es-ES" sz="1100" u="none" strike="noStrike">
                          <a:effectLst/>
                        </a:rPr>
                        <a:t>Desarrollo del Módulo de Ventas (Paquetes y Unidades)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1545264"/>
                  </a:ext>
                </a:extLst>
              </a:tr>
              <a:tr h="263135">
                <a:tc>
                  <a:txBody>
                    <a:bodyPr/>
                    <a:lstStyle/>
                    <a:p>
                      <a:pPr algn="l" fontAlgn="b"/>
                      <a:r>
                        <a:rPr lang="es-ES" sz="1100" u="none" strike="noStrike" dirty="0">
                          <a:effectLst/>
                        </a:rPr>
                        <a:t>Integración de Funcionalidades y Bases de Datos</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9962369"/>
                  </a:ext>
                </a:extLst>
              </a:tr>
              <a:tr h="263135">
                <a:tc>
                  <a:txBody>
                    <a:bodyPr/>
                    <a:lstStyle/>
                    <a:p>
                      <a:pPr algn="l" fontAlgn="b"/>
                      <a:r>
                        <a:rPr lang="es-PE" sz="1100" b="1" u="none" strike="noStrike" dirty="0">
                          <a:effectLst/>
                        </a:rPr>
                        <a:t>Fase de Pruebas</a:t>
                      </a:r>
                      <a:endParaRPr lang="es-PE"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0028449"/>
                  </a:ext>
                </a:extLst>
              </a:tr>
              <a:tr h="263135">
                <a:tc>
                  <a:txBody>
                    <a:bodyPr/>
                    <a:lstStyle/>
                    <a:p>
                      <a:pPr algn="l" fontAlgn="b"/>
                      <a:r>
                        <a:rPr lang="es-PE" sz="1100" u="none" strike="noStrike">
                          <a:effectLst/>
                        </a:rPr>
                        <a:t>Pruebas de Funcionamiento (Inventario)</a:t>
                      </a:r>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910623"/>
                  </a:ext>
                </a:extLst>
              </a:tr>
              <a:tr h="263135">
                <a:tc>
                  <a:txBody>
                    <a:bodyPr/>
                    <a:lstStyle/>
                    <a:p>
                      <a:pPr algn="l" fontAlgn="b"/>
                      <a:r>
                        <a:rPr lang="es-PE" sz="1100" u="none" strike="noStrike">
                          <a:effectLst/>
                        </a:rPr>
                        <a:t>Pruebas de Funcionamiento (Ventas)</a:t>
                      </a:r>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4411935"/>
                  </a:ext>
                </a:extLst>
              </a:tr>
              <a:tr h="263135">
                <a:tc>
                  <a:txBody>
                    <a:bodyPr/>
                    <a:lstStyle/>
                    <a:p>
                      <a:pPr algn="l" fontAlgn="b"/>
                      <a:r>
                        <a:rPr lang="es-PE" sz="1100" u="none" strike="noStrike" dirty="0">
                          <a:effectLst/>
                        </a:rPr>
                        <a:t>Fase de Mantenimiento</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1714901"/>
                  </a:ext>
                </a:extLst>
              </a:tr>
              <a:tr h="263135">
                <a:tc>
                  <a:txBody>
                    <a:bodyPr/>
                    <a:lstStyle/>
                    <a:p>
                      <a:pPr algn="l" fontAlgn="b"/>
                      <a:r>
                        <a:rPr lang="es-ES" sz="1100" b="0" i="0" u="none" strike="noStrike" dirty="0">
                          <a:solidFill>
                            <a:srgbClr val="000000"/>
                          </a:solidFill>
                          <a:effectLst/>
                          <a:latin typeface="Calibri" panose="020F0502020204030204" pitchFamily="34" charset="0"/>
                        </a:rPr>
                        <a:t>Texteo de la Aplicación Web</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621385"/>
                  </a:ext>
                </a:extLst>
              </a:tr>
            </a:tbl>
          </a:graphicData>
        </a:graphic>
      </p:graphicFrame>
    </p:spTree>
    <p:extLst>
      <p:ext uri="{BB962C8B-B14F-4D97-AF65-F5344CB8AC3E}">
        <p14:creationId xmlns:p14="http://schemas.microsoft.com/office/powerpoint/2010/main" val="2083754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2" name="Marcador de contenido 1"/>
          <p:cNvSpPr>
            <a:spLocks noGrp="1"/>
          </p:cNvSpPr>
          <p:nvPr>
            <p:ph idx="1"/>
          </p:nvPr>
        </p:nvSpPr>
        <p:spPr/>
        <p:txBody>
          <a:bodyPr>
            <a:normAutofit/>
          </a:bodyPr>
          <a:lstStyle/>
          <a:p>
            <a:pPr marL="0" indent="0" algn="ctr">
              <a:buNone/>
            </a:pPr>
            <a:r>
              <a:rPr lang="es-ES" sz="2000" dirty="0">
                <a:latin typeface="+mj-lt"/>
              </a:rPr>
              <a:t>Costo de Materiales</a:t>
            </a:r>
            <a:endParaRPr lang="es-PE" sz="2000" dirty="0">
              <a:latin typeface="+mj-lt"/>
            </a:endParaRPr>
          </a:p>
        </p:txBody>
      </p:sp>
      <p:sp>
        <p:nvSpPr>
          <p:cNvPr id="4" name="CuadroTexto 3"/>
          <p:cNvSpPr txBox="1"/>
          <p:nvPr/>
        </p:nvSpPr>
        <p:spPr>
          <a:xfrm>
            <a:off x="4663441" y="3590186"/>
            <a:ext cx="2705240" cy="677108"/>
          </a:xfrm>
          <a:prstGeom prst="rect">
            <a:avLst/>
          </a:prstGeom>
          <a:noFill/>
        </p:spPr>
        <p:txBody>
          <a:bodyPr wrap="square" rtlCol="0">
            <a:spAutoFit/>
          </a:bodyPr>
          <a:lstStyle/>
          <a:p>
            <a:r>
              <a:rPr lang="es-ES" sz="2000" dirty="0">
                <a:latin typeface="+mj-lt"/>
              </a:rPr>
              <a:t>Costo de Mano de Obra</a:t>
            </a:r>
            <a:endParaRPr lang="es-PE" sz="2000" dirty="0">
              <a:latin typeface="+mj-lt"/>
            </a:endParaRPr>
          </a:p>
          <a:p>
            <a:endParaRPr lang="es-PE" dirty="0"/>
          </a:p>
        </p:txBody>
      </p:sp>
      <p:sp>
        <p:nvSpPr>
          <p:cNvPr id="14" name="CuadroTexto 13"/>
          <p:cNvSpPr txBox="1"/>
          <p:nvPr/>
        </p:nvSpPr>
        <p:spPr>
          <a:xfrm>
            <a:off x="3988209" y="1190650"/>
            <a:ext cx="3927230"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COSTO DE IMPLEMENTACIÓN</a:t>
            </a:r>
            <a:endParaRPr lang="es-PE" dirty="0">
              <a:solidFill>
                <a:srgbClr val="FF0000"/>
              </a:solidFill>
              <a:latin typeface="Arial Black" panose="020B0A04020102020204"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2300392892"/>
              </p:ext>
            </p:extLst>
          </p:nvPr>
        </p:nvGraphicFramePr>
        <p:xfrm>
          <a:off x="3037174" y="2285581"/>
          <a:ext cx="5829300" cy="1018288"/>
        </p:xfrm>
        <a:graphic>
          <a:graphicData uri="http://schemas.openxmlformats.org/drawingml/2006/table">
            <a:tbl>
              <a:tblPr firstRow="1" firstCol="1" bandRow="1"/>
              <a:tblGrid>
                <a:gridCol w="673100">
                  <a:extLst>
                    <a:ext uri="{9D8B030D-6E8A-4147-A177-3AD203B41FA5}">
                      <a16:colId xmlns:a16="http://schemas.microsoft.com/office/drawing/2014/main" val="4029737031"/>
                    </a:ext>
                  </a:extLst>
                </a:gridCol>
                <a:gridCol w="1358900">
                  <a:extLst>
                    <a:ext uri="{9D8B030D-6E8A-4147-A177-3AD203B41FA5}">
                      <a16:colId xmlns:a16="http://schemas.microsoft.com/office/drawing/2014/main" val="1719317454"/>
                    </a:ext>
                  </a:extLst>
                </a:gridCol>
                <a:gridCol w="977900">
                  <a:extLst>
                    <a:ext uri="{9D8B030D-6E8A-4147-A177-3AD203B41FA5}">
                      <a16:colId xmlns:a16="http://schemas.microsoft.com/office/drawing/2014/main" val="105678668"/>
                    </a:ext>
                  </a:extLst>
                </a:gridCol>
                <a:gridCol w="1651000">
                  <a:extLst>
                    <a:ext uri="{9D8B030D-6E8A-4147-A177-3AD203B41FA5}">
                      <a16:colId xmlns:a16="http://schemas.microsoft.com/office/drawing/2014/main" val="856631431"/>
                    </a:ext>
                  </a:extLst>
                </a:gridCol>
                <a:gridCol w="1168400">
                  <a:extLst>
                    <a:ext uri="{9D8B030D-6E8A-4147-A177-3AD203B41FA5}">
                      <a16:colId xmlns:a16="http://schemas.microsoft.com/office/drawing/2014/main" val="1738455963"/>
                    </a:ext>
                  </a:extLst>
                </a:gridCol>
              </a:tblGrid>
              <a:tr h="0">
                <a:tc>
                  <a:txBody>
                    <a:bodyPr/>
                    <a:lstStyle/>
                    <a:p>
                      <a:pPr algn="just">
                        <a:lnSpc>
                          <a:spcPct val="150000"/>
                        </a:lnSpc>
                        <a:spcAft>
                          <a:spcPts val="0"/>
                        </a:spcAft>
                      </a:pPr>
                      <a:r>
                        <a:rPr lang="es-PE" sz="1200" b="1" kern="1200">
                          <a:effectLst/>
                          <a:latin typeface="Times New Roman" panose="02020603050405020304" pitchFamily="18" charset="0"/>
                          <a:ea typeface="Calibri" panose="020F0502020204030204" pitchFamily="34" charset="0"/>
                        </a:rPr>
                        <a:t>Ítem</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just">
                        <a:lnSpc>
                          <a:spcPct val="150000"/>
                        </a:lnSpc>
                        <a:spcAft>
                          <a:spcPts val="0"/>
                        </a:spcAft>
                      </a:pPr>
                      <a:r>
                        <a:rPr lang="es-PE" sz="1200" b="1" kern="1200" dirty="0">
                          <a:effectLst/>
                          <a:latin typeface="Times New Roman" panose="02020603050405020304" pitchFamily="18" charset="0"/>
                          <a:ea typeface="Calibri" panose="020F0502020204030204" pitchFamily="34" charset="0"/>
                        </a:rPr>
                        <a:t>Descripción</a:t>
                      </a:r>
                      <a:endParaRPr lang="es-PE" sz="1100" dirty="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just">
                        <a:lnSpc>
                          <a:spcPct val="150000"/>
                        </a:lnSpc>
                        <a:spcAft>
                          <a:spcPts val="0"/>
                        </a:spcAft>
                      </a:pPr>
                      <a:r>
                        <a:rPr lang="es-PE" sz="1200" b="1" kern="1200">
                          <a:effectLst/>
                          <a:latin typeface="Times New Roman" panose="02020603050405020304" pitchFamily="18" charset="0"/>
                          <a:ea typeface="Calibri" panose="020F0502020204030204" pitchFamily="34" charset="0"/>
                        </a:rPr>
                        <a:t>Tiempo</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just">
                        <a:lnSpc>
                          <a:spcPct val="150000"/>
                        </a:lnSpc>
                        <a:spcAft>
                          <a:spcPts val="0"/>
                        </a:spcAft>
                      </a:pPr>
                      <a:r>
                        <a:rPr lang="es-PE" sz="1200" b="1" kern="1200">
                          <a:effectLst/>
                          <a:latin typeface="Times New Roman" panose="02020603050405020304" pitchFamily="18" charset="0"/>
                          <a:ea typeface="Calibri" panose="020F0502020204030204" pitchFamily="34" charset="0"/>
                        </a:rPr>
                        <a:t>Costo Unitario (Soles)</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just">
                        <a:lnSpc>
                          <a:spcPct val="150000"/>
                        </a:lnSpc>
                        <a:spcAft>
                          <a:spcPts val="0"/>
                        </a:spcAft>
                      </a:pPr>
                      <a:r>
                        <a:rPr lang="es-PE" sz="1200" b="1" kern="1200">
                          <a:effectLst/>
                          <a:latin typeface="Times New Roman" panose="02020603050405020304" pitchFamily="18" charset="0"/>
                          <a:ea typeface="Calibri" panose="020F0502020204030204" pitchFamily="34" charset="0"/>
                        </a:rPr>
                        <a:t>Costo Total</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3706287616"/>
                  </a:ext>
                </a:extLst>
              </a:tr>
              <a:tr h="0">
                <a:tc>
                  <a:txBody>
                    <a:bodyPr/>
                    <a:lstStyle/>
                    <a:p>
                      <a:pPr algn="just">
                        <a:lnSpc>
                          <a:spcPct val="150000"/>
                        </a:lnSpc>
                        <a:spcAft>
                          <a:spcPts val="0"/>
                        </a:spcAft>
                      </a:pPr>
                      <a:r>
                        <a:rPr lang="es-PE" sz="1200" kern="1200">
                          <a:effectLst/>
                          <a:latin typeface="Times New Roman" panose="02020603050405020304" pitchFamily="18" charset="0"/>
                          <a:ea typeface="Calibri" panose="020F0502020204030204" pitchFamily="34" charset="0"/>
                        </a:rPr>
                        <a:t>1</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PE" sz="1200" kern="1200">
                          <a:effectLst/>
                          <a:latin typeface="Times New Roman" panose="02020603050405020304" pitchFamily="18" charset="0"/>
                          <a:ea typeface="Calibri" panose="020F0502020204030204" pitchFamily="34" charset="0"/>
                        </a:rPr>
                        <a:t>PASAJES</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kern="1200">
                          <a:effectLst/>
                          <a:latin typeface="Times New Roman" panose="02020603050405020304" pitchFamily="18" charset="0"/>
                          <a:ea typeface="Calibri" panose="020F0502020204030204" pitchFamily="34" charset="0"/>
                        </a:rPr>
                        <a:t>4 meses</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PE" sz="1200" kern="1200" dirty="0">
                          <a:effectLst/>
                          <a:latin typeface="Times New Roman" panose="02020603050405020304" pitchFamily="18" charset="0"/>
                          <a:ea typeface="Calibri" panose="020F0502020204030204" pitchFamily="34" charset="0"/>
                        </a:rPr>
                        <a:t>S/. 5</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PE" sz="1200" kern="1200" dirty="0">
                          <a:effectLst/>
                          <a:latin typeface="Times New Roman" panose="02020603050405020304" pitchFamily="18" charset="0"/>
                          <a:ea typeface="Calibri" panose="020F0502020204030204" pitchFamily="34" charset="0"/>
                        </a:rPr>
                        <a:t>S/. </a:t>
                      </a:r>
                      <a:r>
                        <a:rPr lang="es-PE" sz="1200" kern="1200" dirty="0" smtClean="0">
                          <a:effectLst/>
                          <a:latin typeface="Times New Roman" panose="02020603050405020304" pitchFamily="18" charset="0"/>
                          <a:ea typeface="Calibri" panose="020F0502020204030204" pitchFamily="34" charset="0"/>
                        </a:rPr>
                        <a:t>160</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7361830"/>
                  </a:ext>
                </a:extLst>
              </a:tr>
              <a:tr h="0">
                <a:tc>
                  <a:txBody>
                    <a:bodyPr/>
                    <a:lstStyle/>
                    <a:p>
                      <a:pPr algn="just">
                        <a:lnSpc>
                          <a:spcPct val="150000"/>
                        </a:lnSpc>
                        <a:spcAft>
                          <a:spcPts val="0"/>
                        </a:spcAft>
                      </a:pPr>
                      <a:r>
                        <a:rPr lang="es-ES" sz="1200" kern="1200">
                          <a:effectLst/>
                          <a:latin typeface="Times New Roman" panose="02020603050405020304" pitchFamily="18" charset="0"/>
                          <a:ea typeface="Calibri" panose="020F0502020204030204" pitchFamily="34" charset="0"/>
                        </a:rPr>
                        <a:t>2</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100" kern="1200">
                          <a:effectLst/>
                          <a:latin typeface="Times New Roman" panose="02020603050405020304" pitchFamily="18" charset="0"/>
                          <a:ea typeface="Calibri" panose="020F0502020204030204" pitchFamily="34" charset="0"/>
                        </a:rPr>
                        <a:t>INTERNET</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100" kern="1200">
                          <a:effectLst/>
                          <a:latin typeface="Times New Roman" panose="02020603050405020304" pitchFamily="18" charset="0"/>
                          <a:ea typeface="Calibri" panose="020F0502020204030204" pitchFamily="34" charset="0"/>
                        </a:rPr>
                        <a:t>4 meses</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100" kern="1200">
                          <a:effectLst/>
                          <a:latin typeface="Times New Roman" panose="02020603050405020304" pitchFamily="18" charset="0"/>
                          <a:ea typeface="Calibri" panose="020F0502020204030204" pitchFamily="34" charset="0"/>
                        </a:rPr>
                        <a:t>S/. 70</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100" kern="1200">
                          <a:effectLst/>
                          <a:latin typeface="Times New Roman" panose="02020603050405020304" pitchFamily="18" charset="0"/>
                          <a:ea typeface="Calibri" panose="020F0502020204030204" pitchFamily="34" charset="0"/>
                        </a:rPr>
                        <a:t>S/. 280</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7740540"/>
                  </a:ext>
                </a:extLst>
              </a:tr>
              <a:tr h="0">
                <a:tc gridSpan="3">
                  <a:txBody>
                    <a:bodyPr/>
                    <a:lstStyle/>
                    <a:p>
                      <a:pPr algn="just">
                        <a:lnSpc>
                          <a:spcPct val="150000"/>
                        </a:lnSpc>
                        <a:spcAft>
                          <a:spcPts val="0"/>
                        </a:spcAft>
                      </a:pPr>
                      <a:r>
                        <a:rPr lang="es-PE" sz="1200" kern="1200">
                          <a:effectLst/>
                          <a:latin typeface="Times New Roman" panose="02020603050405020304" pitchFamily="18" charset="0"/>
                          <a:ea typeface="Calibri" panose="020F0502020204030204" pitchFamily="34" charset="0"/>
                        </a:rPr>
                        <a:t> </a:t>
                      </a:r>
                      <a:endParaRPr lang="es-PE" sz="1100">
                        <a:effectLst/>
                        <a:latin typeface="Calibri" panose="020F0502020204030204" pitchFamily="34" charset="0"/>
                        <a:ea typeface="Calibri" panose="020F0502020204030204" pitchFamily="34" charset="0"/>
                      </a:endParaRPr>
                    </a:p>
                  </a:txBody>
                  <a:tcPr marL="68580" marR="68580"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s-PE"/>
                    </a:p>
                  </a:txBody>
                  <a:tcPr/>
                </a:tc>
                <a:tc hMerge="1">
                  <a:txBody>
                    <a:bodyPr/>
                    <a:lstStyle/>
                    <a:p>
                      <a:endParaRPr lang="es-PE"/>
                    </a:p>
                  </a:txBody>
                  <a:tcPr/>
                </a:tc>
                <a:tc>
                  <a:txBody>
                    <a:bodyPr/>
                    <a:lstStyle/>
                    <a:p>
                      <a:pPr algn="just">
                        <a:lnSpc>
                          <a:spcPct val="150000"/>
                        </a:lnSpc>
                        <a:spcAft>
                          <a:spcPts val="0"/>
                        </a:spcAft>
                      </a:pPr>
                      <a:r>
                        <a:rPr lang="es-PE" sz="1200" kern="1200">
                          <a:effectLst/>
                          <a:latin typeface="Times New Roman" panose="02020603050405020304" pitchFamily="18" charset="0"/>
                          <a:ea typeface="Calibri" panose="020F0502020204030204" pitchFamily="34" charset="0"/>
                        </a:rPr>
                        <a:t>TOTAL</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kern="1200" dirty="0">
                          <a:effectLst/>
                          <a:latin typeface="Times New Roman" panose="02020603050405020304" pitchFamily="18" charset="0"/>
                          <a:ea typeface="Calibri" panose="020F0502020204030204" pitchFamily="34" charset="0"/>
                        </a:rPr>
                        <a:t>S</a:t>
                      </a:r>
                      <a:r>
                        <a:rPr lang="es-PE" sz="1200" kern="1200" dirty="0">
                          <a:effectLst/>
                          <a:latin typeface="Times New Roman" panose="02020603050405020304" pitchFamily="18" charset="0"/>
                          <a:ea typeface="Calibri" panose="020F0502020204030204" pitchFamily="34" charset="0"/>
                        </a:rPr>
                        <a:t>/ </a:t>
                      </a:r>
                      <a:r>
                        <a:rPr lang="es-PE" sz="1200" kern="1200" dirty="0" smtClean="0">
                          <a:effectLst/>
                          <a:latin typeface="Times New Roman" panose="02020603050405020304" pitchFamily="18" charset="0"/>
                          <a:ea typeface="Calibri" panose="020F0502020204030204" pitchFamily="34" charset="0"/>
                        </a:rPr>
                        <a:t>440</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2311267"/>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346881292"/>
              </p:ext>
            </p:extLst>
          </p:nvPr>
        </p:nvGraphicFramePr>
        <p:xfrm>
          <a:off x="3322391" y="4083112"/>
          <a:ext cx="5387340" cy="1817587"/>
        </p:xfrm>
        <a:graphic>
          <a:graphicData uri="http://schemas.openxmlformats.org/drawingml/2006/table">
            <a:tbl>
              <a:tblPr firstRow="1" firstCol="1" bandRow="1"/>
              <a:tblGrid>
                <a:gridCol w="442595">
                  <a:extLst>
                    <a:ext uri="{9D8B030D-6E8A-4147-A177-3AD203B41FA5}">
                      <a16:colId xmlns:a16="http://schemas.microsoft.com/office/drawing/2014/main" val="501317920"/>
                    </a:ext>
                  </a:extLst>
                </a:gridCol>
                <a:gridCol w="1557020">
                  <a:extLst>
                    <a:ext uri="{9D8B030D-6E8A-4147-A177-3AD203B41FA5}">
                      <a16:colId xmlns:a16="http://schemas.microsoft.com/office/drawing/2014/main" val="2518180665"/>
                    </a:ext>
                  </a:extLst>
                </a:gridCol>
                <a:gridCol w="1172210">
                  <a:extLst>
                    <a:ext uri="{9D8B030D-6E8A-4147-A177-3AD203B41FA5}">
                      <a16:colId xmlns:a16="http://schemas.microsoft.com/office/drawing/2014/main" val="3245252873"/>
                    </a:ext>
                  </a:extLst>
                </a:gridCol>
                <a:gridCol w="1139190">
                  <a:extLst>
                    <a:ext uri="{9D8B030D-6E8A-4147-A177-3AD203B41FA5}">
                      <a16:colId xmlns:a16="http://schemas.microsoft.com/office/drawing/2014/main" val="959407475"/>
                    </a:ext>
                  </a:extLst>
                </a:gridCol>
                <a:gridCol w="1076325">
                  <a:extLst>
                    <a:ext uri="{9D8B030D-6E8A-4147-A177-3AD203B41FA5}">
                      <a16:colId xmlns:a16="http://schemas.microsoft.com/office/drawing/2014/main" val="592974445"/>
                    </a:ext>
                  </a:extLst>
                </a:gridCol>
              </a:tblGrid>
              <a:tr h="0">
                <a:tc>
                  <a:txBody>
                    <a:bodyPr/>
                    <a:lstStyle/>
                    <a:p>
                      <a:pPr algn="ctr">
                        <a:lnSpc>
                          <a:spcPct val="106000"/>
                        </a:lnSpc>
                        <a:spcAft>
                          <a:spcPts val="0"/>
                        </a:spcAft>
                      </a:pPr>
                      <a:r>
                        <a:rPr lang="es-PE" sz="1200" b="1" kern="1200">
                          <a:solidFill>
                            <a:srgbClr val="323E4F"/>
                          </a:solidFill>
                          <a:effectLst/>
                          <a:latin typeface="Times New Roman" panose="02020603050405020304" pitchFamily="18" charset="0"/>
                          <a:ea typeface="Calibri" panose="020F0502020204030204" pitchFamily="34" charset="0"/>
                        </a:rPr>
                        <a:t>Ítem</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a:lnSpc>
                          <a:spcPct val="106000"/>
                        </a:lnSpc>
                        <a:spcAft>
                          <a:spcPts val="0"/>
                        </a:spcAft>
                      </a:pPr>
                      <a:r>
                        <a:rPr lang="es-PE" sz="1200" b="1" kern="1200" dirty="0">
                          <a:solidFill>
                            <a:srgbClr val="323E4F"/>
                          </a:solidFill>
                          <a:effectLst/>
                          <a:latin typeface="Times New Roman" panose="02020603050405020304" pitchFamily="18" charset="0"/>
                          <a:ea typeface="Calibri" panose="020F0502020204030204" pitchFamily="34" charset="0"/>
                        </a:rPr>
                        <a:t>Descripción</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a:lnSpc>
                          <a:spcPct val="106000"/>
                        </a:lnSpc>
                        <a:spcAft>
                          <a:spcPts val="0"/>
                        </a:spcAft>
                      </a:pPr>
                      <a:r>
                        <a:rPr lang="es-PE" sz="1200" b="1" kern="1200">
                          <a:solidFill>
                            <a:srgbClr val="323E4F"/>
                          </a:solidFill>
                          <a:effectLst/>
                          <a:latin typeface="Times New Roman" panose="02020603050405020304" pitchFamily="18" charset="0"/>
                          <a:ea typeface="Calibri" panose="020F0502020204030204" pitchFamily="34" charset="0"/>
                        </a:rPr>
                        <a:t>Tiempo de Trabajo</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a:lnSpc>
                          <a:spcPct val="106000"/>
                        </a:lnSpc>
                        <a:spcAft>
                          <a:spcPts val="0"/>
                        </a:spcAft>
                      </a:pPr>
                      <a:r>
                        <a:rPr lang="es-PE" sz="1200" b="1" kern="1200">
                          <a:solidFill>
                            <a:srgbClr val="323E4F"/>
                          </a:solidFill>
                          <a:effectLst/>
                          <a:latin typeface="Times New Roman" panose="02020603050405020304" pitchFamily="18" charset="0"/>
                          <a:ea typeface="Calibri" panose="020F0502020204030204" pitchFamily="34" charset="0"/>
                        </a:rPr>
                        <a:t>Tarifa por Hora (S/)</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a:lnSpc>
                          <a:spcPct val="106000"/>
                        </a:lnSpc>
                        <a:spcAft>
                          <a:spcPts val="0"/>
                        </a:spcAft>
                      </a:pPr>
                      <a:r>
                        <a:rPr lang="es-PE" sz="1200" b="1" kern="1200">
                          <a:solidFill>
                            <a:srgbClr val="323E4F"/>
                          </a:solidFill>
                          <a:effectLst/>
                          <a:latin typeface="Times New Roman" panose="02020603050405020304" pitchFamily="18" charset="0"/>
                          <a:ea typeface="Calibri" panose="020F0502020204030204" pitchFamily="34" charset="0"/>
                        </a:rPr>
                        <a:t>Total</a:t>
                      </a:r>
                      <a:endParaRPr lang="es-PE" sz="110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921559893"/>
                  </a:ext>
                </a:extLst>
              </a:tr>
              <a:tr h="0">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1</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Investigación y Análisis</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a:effectLst/>
                          <a:latin typeface="Times New Roman" panose="02020603050405020304" pitchFamily="18" charset="0"/>
                          <a:ea typeface="Times New Roman" panose="02020603050405020304" pitchFamily="18" charset="0"/>
                        </a:rPr>
                        <a:t>1 Semana</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a:effectLst/>
                          <a:latin typeface="Calibri" panose="020F0502020204030204" pitchFamily="34" charset="0"/>
                          <a:ea typeface="Calibri" panose="020F0502020204030204" pitchFamily="34" charset="0"/>
                        </a:rPr>
                        <a:t>4</a:t>
                      </a: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dirty="0" smtClean="0">
                          <a:effectLst/>
                          <a:latin typeface="Calibri" panose="020F0502020204030204" pitchFamily="34" charset="0"/>
                          <a:ea typeface="Calibri" panose="020F0502020204030204" pitchFamily="34" charset="0"/>
                        </a:rPr>
                        <a:t>S/. 192</a:t>
                      </a:r>
                      <a:endParaRPr lang="es-PE" sz="1100" dirty="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1610454"/>
                  </a:ext>
                </a:extLst>
              </a:tr>
              <a:tr h="0">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2</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Diseño</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a:effectLst/>
                          <a:latin typeface="Times New Roman" panose="02020603050405020304" pitchFamily="18" charset="0"/>
                          <a:ea typeface="Times New Roman" panose="02020603050405020304" pitchFamily="18" charset="0"/>
                        </a:rPr>
                        <a:t>1 Semana</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a:effectLst/>
                          <a:latin typeface="Calibri" panose="020F0502020204030204" pitchFamily="34" charset="0"/>
                          <a:ea typeface="Calibri" panose="020F0502020204030204" pitchFamily="34" charset="0"/>
                        </a:rPr>
                        <a:t>4</a:t>
                      </a: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dirty="0" smtClean="0">
                          <a:effectLst/>
                          <a:latin typeface="Calibri" panose="020F0502020204030204" pitchFamily="34" charset="0"/>
                          <a:ea typeface="Calibri" panose="020F0502020204030204" pitchFamily="34" charset="0"/>
                        </a:rPr>
                        <a:t>S/. 192</a:t>
                      </a:r>
                      <a:endParaRPr lang="es-PE" sz="1100" dirty="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098105"/>
                  </a:ext>
                </a:extLst>
              </a:tr>
              <a:tr h="264375">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3</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Base de Datos</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a:effectLst/>
                          <a:latin typeface="Times New Roman" panose="02020603050405020304" pitchFamily="18" charset="0"/>
                          <a:ea typeface="Times New Roman" panose="02020603050405020304" pitchFamily="18" charset="0"/>
                        </a:rPr>
                        <a:t>3 Semana</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a:effectLst/>
                          <a:latin typeface="Times New Roman" panose="02020603050405020304" pitchFamily="18" charset="0"/>
                          <a:ea typeface="Times New Roman" panose="02020603050405020304" pitchFamily="18" charset="0"/>
                        </a:rPr>
                        <a:t>4</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dirty="0" smtClean="0">
                          <a:effectLst/>
                          <a:latin typeface="Calibri" panose="020F0502020204030204" pitchFamily="34" charset="0"/>
                          <a:ea typeface="Calibri" panose="020F0502020204030204" pitchFamily="34" charset="0"/>
                        </a:rPr>
                        <a:t>S/. 576</a:t>
                      </a:r>
                      <a:endParaRPr lang="es-PE" sz="1100" dirty="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6511468"/>
                  </a:ext>
                </a:extLst>
              </a:tr>
              <a:tr h="0">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4</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Programación</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8 Semana</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a:effectLst/>
                          <a:latin typeface="Calibri" panose="020F0502020204030204" pitchFamily="34" charset="0"/>
                          <a:ea typeface="Calibri" panose="020F0502020204030204" pitchFamily="34" charset="0"/>
                        </a:rPr>
                        <a:t>4</a:t>
                      </a: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dirty="0" smtClean="0">
                          <a:effectLst/>
                          <a:latin typeface="Calibri" panose="020F0502020204030204" pitchFamily="34" charset="0"/>
                          <a:ea typeface="Calibri" panose="020F0502020204030204" pitchFamily="34" charset="0"/>
                        </a:rPr>
                        <a:t>S/.  1,536</a:t>
                      </a:r>
                      <a:endParaRPr lang="es-PE" sz="1100" dirty="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2122162"/>
                  </a:ext>
                </a:extLst>
              </a:tr>
              <a:tr h="0">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5</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Pruebas</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1 Semana</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a:effectLst/>
                          <a:latin typeface="Calibri" panose="020F0502020204030204" pitchFamily="34" charset="0"/>
                          <a:ea typeface="Calibri" panose="020F0502020204030204" pitchFamily="34" charset="0"/>
                        </a:rPr>
                        <a:t>4</a:t>
                      </a: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dirty="0" smtClean="0">
                          <a:effectLst/>
                          <a:latin typeface="Calibri" panose="020F0502020204030204" pitchFamily="34" charset="0"/>
                          <a:ea typeface="Calibri" panose="020F0502020204030204" pitchFamily="34" charset="0"/>
                        </a:rPr>
                        <a:t>S/. 192</a:t>
                      </a:r>
                      <a:endParaRPr lang="es-PE" sz="1100" dirty="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169191"/>
                  </a:ext>
                </a:extLst>
              </a:tr>
              <a:tr h="0">
                <a:tc gridSpan="3">
                  <a:txBody>
                    <a:bodyPr/>
                    <a:lstStyle/>
                    <a:p>
                      <a:pPr algn="l">
                        <a:lnSpc>
                          <a:spcPct val="106000"/>
                        </a:lnSpc>
                        <a:spcAft>
                          <a:spcPts val="0"/>
                        </a:spcAft>
                      </a:pPr>
                      <a:r>
                        <a:rPr lang="es-PE" sz="1200" kern="1200">
                          <a:effectLst/>
                          <a:latin typeface="Times New Roman" panose="02020603050405020304" pitchFamily="18" charset="0"/>
                          <a:ea typeface="Calibri" panose="020F0502020204030204" pitchFamily="34" charset="0"/>
                        </a:rPr>
                        <a:t> </a:t>
                      </a:r>
                      <a:endParaRPr lang="es-PE" sz="1100">
                        <a:effectLst/>
                        <a:latin typeface="Calibri" panose="020F0502020204030204" pitchFamily="34" charset="0"/>
                        <a:ea typeface="Calibri" panose="020F0502020204030204" pitchFamily="34" charset="0"/>
                      </a:endParaRPr>
                    </a:p>
                  </a:txBody>
                  <a:tcPr marL="68580" marR="68580"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s-PE"/>
                    </a:p>
                  </a:txBody>
                  <a:tcPr/>
                </a:tc>
                <a:tc hMerge="1">
                  <a:txBody>
                    <a:bodyPr/>
                    <a:lstStyle/>
                    <a:p>
                      <a:endParaRPr lang="es-PE"/>
                    </a:p>
                  </a:txBody>
                  <a:tcPr/>
                </a:tc>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TOTAL</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kern="1200" dirty="0" smtClean="0">
                          <a:effectLst/>
                          <a:latin typeface="Times New Roman" panose="02020603050405020304" pitchFamily="18" charset="0"/>
                          <a:ea typeface="Calibri" panose="020F0502020204030204" pitchFamily="34" charset="0"/>
                        </a:rPr>
                        <a:t>S/. 2,688</a:t>
                      </a:r>
                      <a:endParaRPr lang="es-PE" sz="1100" dirty="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2059467"/>
                  </a:ext>
                </a:extLst>
              </a:tr>
            </a:tbl>
          </a:graphicData>
        </a:graphic>
      </p:graphicFrame>
    </p:spTree>
    <p:extLst>
      <p:ext uri="{BB962C8B-B14F-4D97-AF65-F5344CB8AC3E}">
        <p14:creationId xmlns:p14="http://schemas.microsoft.com/office/powerpoint/2010/main" val="4106126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3779757" y="1112666"/>
            <a:ext cx="3927230"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COSTO DE IMPLEMENTACIÓN</a:t>
            </a:r>
            <a:endParaRPr lang="es-PE" dirty="0">
              <a:solidFill>
                <a:srgbClr val="FF0000"/>
              </a:solidFill>
              <a:latin typeface="Arial Black" panose="020B0A04020102020204" pitchFamily="34" charset="0"/>
            </a:endParaRPr>
          </a:p>
        </p:txBody>
      </p:sp>
      <p:sp>
        <p:nvSpPr>
          <p:cNvPr id="20" name="CuadroTexto 19"/>
          <p:cNvSpPr txBox="1"/>
          <p:nvPr/>
        </p:nvSpPr>
        <p:spPr>
          <a:xfrm>
            <a:off x="3401567" y="1460532"/>
            <a:ext cx="5271097" cy="400110"/>
          </a:xfrm>
          <a:prstGeom prst="rect">
            <a:avLst/>
          </a:prstGeom>
          <a:noFill/>
        </p:spPr>
        <p:txBody>
          <a:bodyPr wrap="square" rtlCol="0">
            <a:spAutoFit/>
          </a:bodyPr>
          <a:lstStyle/>
          <a:p>
            <a:r>
              <a:rPr lang="es-ES" sz="2000" dirty="0">
                <a:latin typeface="+mj-lt"/>
              </a:rPr>
              <a:t>Costo de Herramientas, máquinas y equipos.</a:t>
            </a:r>
            <a:endParaRPr lang="es-PE" dirty="0"/>
          </a:p>
        </p:txBody>
      </p:sp>
      <p:sp>
        <p:nvSpPr>
          <p:cNvPr id="25" name="CuadroTexto 24"/>
          <p:cNvSpPr txBox="1"/>
          <p:nvPr/>
        </p:nvSpPr>
        <p:spPr>
          <a:xfrm>
            <a:off x="3461069" y="4383015"/>
            <a:ext cx="5271097" cy="400110"/>
          </a:xfrm>
          <a:prstGeom prst="rect">
            <a:avLst/>
          </a:prstGeom>
          <a:noFill/>
        </p:spPr>
        <p:txBody>
          <a:bodyPr wrap="square" rtlCol="0">
            <a:spAutoFit/>
          </a:bodyPr>
          <a:lstStyle/>
          <a:p>
            <a:r>
              <a:rPr lang="es-ES" sz="2000" dirty="0">
                <a:latin typeface="+mj-lt"/>
              </a:rPr>
              <a:t>Costo de Herramientas, máquinas y equipos.</a:t>
            </a:r>
            <a:endParaRPr lang="es-PE" dirty="0"/>
          </a:p>
        </p:txBody>
      </p:sp>
      <p:graphicFrame>
        <p:nvGraphicFramePr>
          <p:cNvPr id="2" name="Tabla 1"/>
          <p:cNvGraphicFramePr>
            <a:graphicFrameLocks noGrp="1"/>
          </p:cNvGraphicFramePr>
          <p:nvPr>
            <p:extLst>
              <p:ext uri="{D42A27DB-BD31-4B8C-83A1-F6EECF244321}">
                <p14:modId xmlns:p14="http://schemas.microsoft.com/office/powerpoint/2010/main" val="3154575445"/>
              </p:ext>
            </p:extLst>
          </p:nvPr>
        </p:nvGraphicFramePr>
        <p:xfrm>
          <a:off x="4514266" y="1938179"/>
          <a:ext cx="2458212" cy="2535555"/>
        </p:xfrm>
        <a:graphic>
          <a:graphicData uri="http://schemas.openxmlformats.org/drawingml/2006/table">
            <a:tbl>
              <a:tblPr firstRow="1" firstCol="1" bandRow="1"/>
              <a:tblGrid>
                <a:gridCol w="516963">
                  <a:extLst>
                    <a:ext uri="{9D8B030D-6E8A-4147-A177-3AD203B41FA5}">
                      <a16:colId xmlns:a16="http://schemas.microsoft.com/office/drawing/2014/main" val="3469481111"/>
                    </a:ext>
                  </a:extLst>
                </a:gridCol>
                <a:gridCol w="1044476">
                  <a:extLst>
                    <a:ext uri="{9D8B030D-6E8A-4147-A177-3AD203B41FA5}">
                      <a16:colId xmlns:a16="http://schemas.microsoft.com/office/drawing/2014/main" val="3665109451"/>
                    </a:ext>
                  </a:extLst>
                </a:gridCol>
                <a:gridCol w="896773">
                  <a:extLst>
                    <a:ext uri="{9D8B030D-6E8A-4147-A177-3AD203B41FA5}">
                      <a16:colId xmlns:a16="http://schemas.microsoft.com/office/drawing/2014/main" val="572369241"/>
                    </a:ext>
                  </a:extLst>
                </a:gridCol>
              </a:tblGrid>
              <a:tr h="174846">
                <a:tc>
                  <a:txBody>
                    <a:bodyPr/>
                    <a:lstStyle/>
                    <a:p>
                      <a:pPr algn="ctr">
                        <a:lnSpc>
                          <a:spcPct val="150000"/>
                        </a:lnSpc>
                        <a:spcAft>
                          <a:spcPts val="0"/>
                        </a:spcAft>
                      </a:pPr>
                      <a:r>
                        <a:rPr lang="es-PE" sz="1200" b="1" kern="1200">
                          <a:solidFill>
                            <a:srgbClr val="323E4F"/>
                          </a:solidFill>
                          <a:effectLst/>
                          <a:latin typeface="Times New Roman" panose="02020603050405020304" pitchFamily="18" charset="0"/>
                          <a:ea typeface="Calibri" panose="020F0502020204030204" pitchFamily="34" charset="0"/>
                        </a:rPr>
                        <a:t>Ítem</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a:lnSpc>
                          <a:spcPct val="150000"/>
                        </a:lnSpc>
                        <a:spcAft>
                          <a:spcPts val="0"/>
                        </a:spcAft>
                      </a:pPr>
                      <a:r>
                        <a:rPr lang="es-PE" sz="1200" b="1" kern="1200">
                          <a:solidFill>
                            <a:srgbClr val="323E4F"/>
                          </a:solidFill>
                          <a:effectLst/>
                          <a:latin typeface="Times New Roman" panose="02020603050405020304" pitchFamily="18" charset="0"/>
                          <a:ea typeface="Calibri" panose="020F0502020204030204" pitchFamily="34" charset="0"/>
                        </a:rPr>
                        <a:t>Descripción</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a:lnSpc>
                          <a:spcPct val="150000"/>
                        </a:lnSpc>
                        <a:spcAft>
                          <a:spcPts val="0"/>
                        </a:spcAft>
                      </a:pPr>
                      <a:r>
                        <a:rPr lang="es-PE" sz="1200" b="1" kern="1200" dirty="0">
                          <a:solidFill>
                            <a:srgbClr val="323E4F"/>
                          </a:solidFill>
                          <a:effectLst/>
                          <a:latin typeface="Times New Roman" panose="02020603050405020304" pitchFamily="18" charset="0"/>
                          <a:ea typeface="Calibri" panose="020F0502020204030204" pitchFamily="34" charset="0"/>
                        </a:rPr>
                        <a:t>Costo Total</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2579643703"/>
                  </a:ext>
                </a:extLst>
              </a:tr>
              <a:tr h="363255">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1</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dirty="0">
                          <a:effectLst/>
                          <a:latin typeface="Times New Roman" panose="02020603050405020304" pitchFamily="18" charset="0"/>
                          <a:ea typeface="Calibri" panose="020F0502020204030204" pitchFamily="34" charset="0"/>
                        </a:rPr>
                        <a:t>Visual Studio Code</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0</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9732937"/>
                  </a:ext>
                </a:extLst>
              </a:tr>
              <a:tr h="363255">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2</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MySQL Workench</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0</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9420654"/>
                  </a:ext>
                </a:extLst>
              </a:tr>
              <a:tr h="174846">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3</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XAMPP</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0</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0121226"/>
                  </a:ext>
                </a:extLst>
              </a:tr>
              <a:tr h="174846">
                <a:tc>
                  <a:txBody>
                    <a:bodyPr/>
                    <a:lstStyle/>
                    <a:p>
                      <a:pPr algn="ctr">
                        <a:lnSpc>
                          <a:spcPct val="150000"/>
                        </a:lnSpc>
                        <a:spcAft>
                          <a:spcPts val="0"/>
                        </a:spcAft>
                      </a:pPr>
                      <a:r>
                        <a:rPr lang="es-ES" sz="1200" kern="1200">
                          <a:effectLst/>
                          <a:latin typeface="Times New Roman" panose="02020603050405020304" pitchFamily="18" charset="0"/>
                          <a:ea typeface="Calibri" panose="020F0502020204030204" pitchFamily="34" charset="0"/>
                        </a:rPr>
                        <a:t>4</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ES" sz="1200" kern="1200">
                          <a:effectLst/>
                          <a:latin typeface="Times New Roman" panose="02020603050405020304" pitchFamily="18" charset="0"/>
                          <a:ea typeface="Calibri" panose="020F0502020204030204" pitchFamily="34" charset="0"/>
                        </a:rPr>
                        <a:t>Postman</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ES" sz="1200" kern="1200">
                          <a:effectLst/>
                          <a:latin typeface="Times New Roman" panose="02020603050405020304" pitchFamily="18" charset="0"/>
                          <a:ea typeface="Calibri" panose="020F0502020204030204" pitchFamily="34" charset="0"/>
                        </a:rPr>
                        <a:t>0</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2713685"/>
                  </a:ext>
                </a:extLst>
              </a:tr>
              <a:tr h="174846">
                <a:tc>
                  <a:txBody>
                    <a:bodyPr/>
                    <a:lstStyle/>
                    <a:p>
                      <a:pPr algn="ctr">
                        <a:lnSpc>
                          <a:spcPct val="150000"/>
                        </a:lnSpc>
                        <a:spcAft>
                          <a:spcPts val="0"/>
                        </a:spcAft>
                      </a:pPr>
                      <a:r>
                        <a:rPr lang="es-ES" sz="1200" kern="1200">
                          <a:effectLst/>
                          <a:latin typeface="Times New Roman" panose="02020603050405020304" pitchFamily="18" charset="0"/>
                          <a:ea typeface="Calibri" panose="020F0502020204030204" pitchFamily="34" charset="0"/>
                        </a:rPr>
                        <a:t>5</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ES" sz="1200" kern="1200">
                          <a:effectLst/>
                          <a:latin typeface="Times New Roman" panose="02020603050405020304" pitchFamily="18" charset="0"/>
                          <a:ea typeface="Calibri" panose="020F0502020204030204" pitchFamily="34" charset="0"/>
                        </a:rPr>
                        <a:t>Github</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ES" sz="1200" kern="1200">
                          <a:effectLst/>
                          <a:latin typeface="Times New Roman" panose="02020603050405020304" pitchFamily="18" charset="0"/>
                          <a:ea typeface="Calibri" panose="020F0502020204030204" pitchFamily="34" charset="0"/>
                        </a:rPr>
                        <a:t>0</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152962"/>
                  </a:ext>
                </a:extLst>
              </a:tr>
              <a:tr h="174846">
                <a:tc gridSpan="2">
                  <a:txBody>
                    <a:bodyPr/>
                    <a:lstStyle/>
                    <a:p>
                      <a:pPr>
                        <a:lnSpc>
                          <a:spcPct val="107000"/>
                        </a:lnSpc>
                      </a:pPr>
                      <a:endParaRPr lang="es-PE" sz="1100">
                        <a:effectLst/>
                        <a:latin typeface="Calibri" panose="020F0502020204030204" pitchFamily="34" charset="0"/>
                      </a:endParaRPr>
                    </a:p>
                  </a:txBody>
                  <a:tcPr marL="68580" marR="68580"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s-PE"/>
                    </a:p>
                  </a:txBody>
                  <a:tcPr/>
                </a:tc>
                <a:tc>
                  <a:txBody>
                    <a:bodyPr/>
                    <a:lstStyle/>
                    <a:p>
                      <a:pPr algn="ctr">
                        <a:lnSpc>
                          <a:spcPct val="150000"/>
                        </a:lnSpc>
                        <a:spcAft>
                          <a:spcPts val="0"/>
                        </a:spcAft>
                      </a:pPr>
                      <a:r>
                        <a:rPr lang="es-PE" sz="1200" kern="1200" dirty="0">
                          <a:effectLst/>
                          <a:latin typeface="Times New Roman" panose="02020603050405020304" pitchFamily="18" charset="0"/>
                          <a:ea typeface="Calibri" panose="020F0502020204030204" pitchFamily="34" charset="0"/>
                        </a:rPr>
                        <a:t>0</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9998581"/>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2969300383"/>
              </p:ext>
            </p:extLst>
          </p:nvPr>
        </p:nvGraphicFramePr>
        <p:xfrm>
          <a:off x="3275164" y="4783125"/>
          <a:ext cx="5397500" cy="1419225"/>
        </p:xfrm>
        <a:graphic>
          <a:graphicData uri="http://schemas.openxmlformats.org/drawingml/2006/table">
            <a:tbl>
              <a:tblPr firstRow="1" firstCol="1" bandRow="1"/>
              <a:tblGrid>
                <a:gridCol w="444500">
                  <a:extLst>
                    <a:ext uri="{9D8B030D-6E8A-4147-A177-3AD203B41FA5}">
                      <a16:colId xmlns:a16="http://schemas.microsoft.com/office/drawing/2014/main" val="3503539695"/>
                    </a:ext>
                  </a:extLst>
                </a:gridCol>
                <a:gridCol w="3149600">
                  <a:extLst>
                    <a:ext uri="{9D8B030D-6E8A-4147-A177-3AD203B41FA5}">
                      <a16:colId xmlns:a16="http://schemas.microsoft.com/office/drawing/2014/main" val="550601883"/>
                    </a:ext>
                  </a:extLst>
                </a:gridCol>
                <a:gridCol w="1803400">
                  <a:extLst>
                    <a:ext uri="{9D8B030D-6E8A-4147-A177-3AD203B41FA5}">
                      <a16:colId xmlns:a16="http://schemas.microsoft.com/office/drawing/2014/main" val="3672672890"/>
                    </a:ext>
                  </a:extLst>
                </a:gridCol>
              </a:tblGrid>
              <a:tr h="0">
                <a:tc>
                  <a:txBody>
                    <a:bodyPr/>
                    <a:lstStyle/>
                    <a:p>
                      <a:pPr algn="ctr">
                        <a:lnSpc>
                          <a:spcPct val="150000"/>
                        </a:lnSpc>
                        <a:spcAft>
                          <a:spcPts val="0"/>
                        </a:spcAft>
                      </a:pPr>
                      <a:r>
                        <a:rPr lang="es-PE" sz="1200" b="1" kern="1200">
                          <a:solidFill>
                            <a:srgbClr val="323E4F"/>
                          </a:solidFill>
                          <a:effectLst/>
                          <a:latin typeface="Times New Roman" panose="02020603050405020304" pitchFamily="18" charset="0"/>
                          <a:ea typeface="Calibri" panose="020F0502020204030204" pitchFamily="34" charset="0"/>
                        </a:rPr>
                        <a:t>Ítem</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a:lnSpc>
                          <a:spcPct val="150000"/>
                        </a:lnSpc>
                        <a:spcAft>
                          <a:spcPts val="0"/>
                        </a:spcAft>
                      </a:pPr>
                      <a:r>
                        <a:rPr lang="es-PE" sz="1200" b="1" kern="1200" dirty="0">
                          <a:solidFill>
                            <a:srgbClr val="323E4F"/>
                          </a:solidFill>
                          <a:effectLst/>
                          <a:latin typeface="Times New Roman" panose="02020603050405020304" pitchFamily="18" charset="0"/>
                          <a:ea typeface="Calibri" panose="020F0502020204030204" pitchFamily="34" charset="0"/>
                        </a:rPr>
                        <a:t>Descripción</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a:lnSpc>
                          <a:spcPct val="150000"/>
                        </a:lnSpc>
                        <a:spcAft>
                          <a:spcPts val="0"/>
                        </a:spcAft>
                      </a:pPr>
                      <a:r>
                        <a:rPr lang="es-PE" sz="1200" b="1" kern="1200">
                          <a:solidFill>
                            <a:srgbClr val="323E4F"/>
                          </a:solidFill>
                          <a:effectLst/>
                          <a:latin typeface="Times New Roman" panose="02020603050405020304" pitchFamily="18" charset="0"/>
                          <a:ea typeface="Calibri" panose="020F0502020204030204" pitchFamily="34" charset="0"/>
                        </a:rPr>
                        <a:t>Costo Total (S/.)</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3155162054"/>
                  </a:ext>
                </a:extLst>
              </a:tr>
              <a:tr h="0">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1</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Costo de materiales</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ES" sz="1200" kern="1200" dirty="0">
                          <a:effectLst/>
                          <a:latin typeface="Times New Roman" panose="02020603050405020304" pitchFamily="18" charset="0"/>
                          <a:ea typeface="Calibri" panose="020F0502020204030204" pitchFamily="34" charset="0"/>
                        </a:rPr>
                        <a:t>S</a:t>
                      </a:r>
                      <a:r>
                        <a:rPr lang="es-PE" sz="1200" kern="1200" dirty="0">
                          <a:effectLst/>
                          <a:latin typeface="Times New Roman" panose="02020603050405020304" pitchFamily="18" charset="0"/>
                          <a:ea typeface="Calibri" panose="020F0502020204030204" pitchFamily="34" charset="0"/>
                        </a:rPr>
                        <a:t>/ </a:t>
                      </a:r>
                      <a:r>
                        <a:rPr lang="es-PE" sz="1200" kern="1200" dirty="0" smtClean="0">
                          <a:effectLst/>
                          <a:latin typeface="Times New Roman" panose="02020603050405020304" pitchFamily="18" charset="0"/>
                          <a:ea typeface="Calibri" panose="020F0502020204030204" pitchFamily="34" charset="0"/>
                        </a:rPr>
                        <a:t>440</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3616577"/>
                  </a:ext>
                </a:extLst>
              </a:tr>
              <a:tr h="0">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2</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dirty="0">
                          <a:effectLst/>
                          <a:latin typeface="Times New Roman" panose="02020603050405020304" pitchFamily="18" charset="0"/>
                          <a:ea typeface="Calibri" panose="020F0502020204030204" pitchFamily="34" charset="0"/>
                        </a:rPr>
                        <a:t>Costo de la mano de obra </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dirty="0" smtClean="0">
                          <a:effectLst/>
                          <a:latin typeface="Times New Roman" panose="02020603050405020304" pitchFamily="18" charset="0"/>
                          <a:ea typeface="Calibri" panose="020F0502020204030204" pitchFamily="34" charset="0"/>
                        </a:rPr>
                        <a:t>S/.  2,688</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2080452"/>
                  </a:ext>
                </a:extLst>
              </a:tr>
              <a:tr h="0">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3</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Costo de máquinas y equipos</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dirty="0">
                          <a:effectLst/>
                          <a:latin typeface="Times New Roman" panose="02020603050405020304" pitchFamily="18" charset="0"/>
                          <a:ea typeface="Calibri" panose="020F0502020204030204" pitchFamily="34" charset="0"/>
                        </a:rPr>
                        <a:t>S/. 0</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7059976"/>
                  </a:ext>
                </a:extLst>
              </a:tr>
              <a:tr h="0">
                <a:tc>
                  <a:txBody>
                    <a:bodyPr/>
                    <a:lstStyle/>
                    <a:p>
                      <a:pPr>
                        <a:lnSpc>
                          <a:spcPct val="107000"/>
                        </a:lnSpc>
                      </a:pPr>
                      <a:endParaRPr lang="es-PE" sz="1100">
                        <a:effectLst/>
                        <a:latin typeface="Calibri" panose="020F0502020204030204" pitchFamily="34" charset="0"/>
                      </a:endParaRPr>
                    </a:p>
                  </a:txBody>
                  <a:tcPr marL="68580" marR="68580"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s-PE" sz="1200" b="1" kern="1200" dirty="0">
                          <a:effectLst/>
                          <a:latin typeface="Times New Roman" panose="02020603050405020304" pitchFamily="18" charset="0"/>
                          <a:ea typeface="Calibri" panose="020F0502020204030204" pitchFamily="34" charset="0"/>
                        </a:rPr>
                        <a:t>TOTAL</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ES" sz="1200" kern="1200" dirty="0" smtClean="0">
                          <a:effectLst/>
                          <a:latin typeface="Calibri" panose="020F0502020204030204" pitchFamily="34" charset="0"/>
                          <a:ea typeface="Calibri" panose="020F0502020204030204" pitchFamily="34" charset="0"/>
                          <a:cs typeface="Times New Roman" panose="02020603050405020304" pitchFamily="18" charset="0"/>
                        </a:rPr>
                        <a:t>S/. 3,128</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9006335"/>
                  </a:ext>
                </a:extLst>
              </a:tr>
            </a:tbl>
          </a:graphicData>
        </a:graphic>
      </p:graphicFrame>
    </p:spTree>
    <p:extLst>
      <p:ext uri="{BB962C8B-B14F-4D97-AF65-F5344CB8AC3E}">
        <p14:creationId xmlns:p14="http://schemas.microsoft.com/office/powerpoint/2010/main" val="171462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535168" cy="4351338"/>
          </a:xfrm>
        </p:spPr>
        <p:txBody>
          <a:bodyPr>
            <a:normAutofit/>
          </a:bodyPr>
          <a:lstStyle/>
          <a:p>
            <a:pPr marL="0" indent="0" algn="just">
              <a:buNone/>
            </a:pPr>
            <a:r>
              <a:rPr lang="es-ES" sz="1800" dirty="0">
                <a:latin typeface="+mj-lt"/>
              </a:rPr>
              <a:t>La implementación de nuestro sistema web tiene como objetivo mejorar la gestión en distintas áreas de proceso en la Avícola como el control de Inventario del Almacén de Huevos y de los insumos de alimentos como también las salidas de ventas de Huevos hemos facilitado el manejo de insumos alimenticios, mejorando la eficiencia en la reposición y evitando tanto el </a:t>
            </a:r>
            <a:r>
              <a:rPr lang="es-ES" sz="1800" b="1" dirty="0">
                <a:latin typeface="+mj-lt"/>
              </a:rPr>
              <a:t>desabastecimiento</a:t>
            </a:r>
            <a:r>
              <a:rPr lang="es-ES" sz="1800" dirty="0">
                <a:latin typeface="+mj-lt"/>
              </a:rPr>
              <a:t> como el </a:t>
            </a:r>
            <a:r>
              <a:rPr lang="es-ES" sz="1800" b="1" dirty="0">
                <a:latin typeface="+mj-lt"/>
              </a:rPr>
              <a:t>exceso de stock</a:t>
            </a:r>
            <a:r>
              <a:rPr lang="es-ES" sz="1800" dirty="0">
                <a:latin typeface="+mj-lt"/>
              </a:rPr>
              <a:t>, como también en el área de huevos hemos registrado la clasificación de los tipos de huevos que maneja la Avícola como también el registro de entradas y salidas mediante reportes PDF o Excel. </a:t>
            </a:r>
          </a:p>
          <a:p>
            <a:pPr marL="0" indent="0" algn="just">
              <a:buNone/>
            </a:pPr>
            <a:r>
              <a:rPr lang="es-ES" sz="1800" dirty="0">
                <a:latin typeface="+mj-lt"/>
              </a:rPr>
              <a:t>En el área de ventas hemos podido registrar la salidas de ello, permitiendo un seguimiento en tiempo real de los productos si necesidad de llevarlo a un manualmente Excel, los reportes de las salidas de ventas sale directamente como PDF.</a:t>
            </a:r>
          </a:p>
        </p:txBody>
      </p:sp>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621688" y="1203634"/>
            <a:ext cx="2243371"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CONCLUSIONES</a:t>
            </a:r>
            <a:endParaRPr lang="es-PE" dirty="0">
              <a:solidFill>
                <a:srgbClr val="FF0000"/>
              </a:solidFill>
              <a:latin typeface="Arial Black" panose="020B0A040201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0024" y="1825625"/>
            <a:ext cx="4294632" cy="3220974"/>
          </a:xfrm>
          <a:prstGeom prst="rect">
            <a:avLst/>
          </a:prstGeom>
        </p:spPr>
      </p:pic>
    </p:spTree>
    <p:extLst>
      <p:ext uri="{BB962C8B-B14F-4D97-AF65-F5344CB8AC3E}">
        <p14:creationId xmlns:p14="http://schemas.microsoft.com/office/powerpoint/2010/main" val="711846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784499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535168" cy="4351338"/>
          </a:xfrm>
        </p:spPr>
        <p:txBody>
          <a:bodyPr>
            <a:normAutofit/>
          </a:bodyPr>
          <a:lstStyle/>
          <a:p>
            <a:pPr marL="0" indent="0" algn="just">
              <a:buNone/>
            </a:pPr>
            <a:r>
              <a:rPr lang="es-ES" sz="2000" dirty="0">
                <a:latin typeface="+mj-lt"/>
              </a:rPr>
              <a:t>La Avícola San Matías S.A.C. está dedicada al rubro de producción y ventas de huevos con excelente servicios a sus clientes por su alta calidad en las entregas del producto tanto como paquete o unitario.</a:t>
            </a:r>
          </a:p>
          <a:p>
            <a:pPr marL="0" indent="0" algn="just">
              <a:buNone/>
            </a:pPr>
            <a:r>
              <a:rPr lang="es-ES" sz="2000" dirty="0">
                <a:latin typeface="+mj-lt"/>
              </a:rPr>
              <a:t>Tiene como clientes a empresas y personas mayoristas de nuestra Provincia y Capital.</a:t>
            </a:r>
          </a:p>
          <a:p>
            <a:pPr marL="0" indent="0" algn="just">
              <a:buNone/>
            </a:pPr>
            <a:r>
              <a:rPr lang="es-ES" sz="2000" dirty="0">
                <a:latin typeface="+mj-lt"/>
              </a:rPr>
              <a:t>La Avícola cuenta con una sede en Chincha, Sunampe – Lomo Largo.</a:t>
            </a:r>
          </a:p>
          <a:p>
            <a:pPr marL="0" indent="0">
              <a:buNone/>
            </a:pPr>
            <a:endParaRPr lang="es-ES" sz="2000" dirty="0">
              <a:latin typeface="+mj-lt"/>
            </a:endParaRPr>
          </a:p>
        </p:txBody>
      </p:sp>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279392" y="1203634"/>
            <a:ext cx="4121641" cy="369332"/>
          </a:xfrm>
          <a:prstGeom prst="rect">
            <a:avLst/>
          </a:prstGeom>
          <a:noFill/>
        </p:spPr>
        <p:txBody>
          <a:bodyPr wrap="none" rtlCol="0">
            <a:spAutoFit/>
          </a:bodyPr>
          <a:lstStyle/>
          <a:p>
            <a:r>
              <a:rPr lang="es-ES" dirty="0">
                <a:solidFill>
                  <a:srgbClr val="FF0000"/>
                </a:solidFill>
                <a:latin typeface="Arial Black" panose="020B0A04020102020204" pitchFamily="34" charset="0"/>
              </a:rPr>
              <a:t>DESCRIPCIÓN DE LA EMPRESA</a:t>
            </a:r>
            <a:endParaRPr lang="es-PE" dirty="0">
              <a:solidFill>
                <a:srgbClr val="FF0000"/>
              </a:solidFill>
              <a:latin typeface="Arial Black" panose="020B0A04020102020204" pitchFamily="34" charset="0"/>
            </a:endParaRPr>
          </a:p>
        </p:txBody>
      </p:sp>
      <p:pic>
        <p:nvPicPr>
          <p:cNvPr id="10" name="Imagen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0201" y="1929384"/>
            <a:ext cx="3577221" cy="3026664"/>
          </a:xfrm>
          <a:prstGeom prst="rect">
            <a:avLst/>
          </a:prstGeom>
        </p:spPr>
      </p:pic>
    </p:spTree>
    <p:extLst>
      <p:ext uri="{BB962C8B-B14F-4D97-AF65-F5344CB8AC3E}">
        <p14:creationId xmlns:p14="http://schemas.microsoft.com/office/powerpoint/2010/main" val="336278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535168" cy="4351338"/>
          </a:xfrm>
        </p:spPr>
        <p:txBody>
          <a:bodyPr>
            <a:normAutofit lnSpcReduction="10000"/>
          </a:bodyPr>
          <a:lstStyle/>
          <a:p>
            <a:pPr marL="0" indent="0" algn="just">
              <a:buNone/>
            </a:pPr>
            <a:r>
              <a:rPr lang="es-ES" sz="1800" dirty="0">
                <a:latin typeface="+mj-lt"/>
              </a:rPr>
              <a:t>La Avícola enfrenta desafíos relacionados con la gestión de sus almacenes de insumos y de huevos, así como con el control de las salidas en las ventas de paquetes o unidades.</a:t>
            </a:r>
          </a:p>
          <a:p>
            <a:pPr marL="0" indent="0" algn="just">
              <a:buNone/>
            </a:pPr>
            <a:r>
              <a:rPr lang="es-ES" sz="1800" dirty="0">
                <a:latin typeface="+mj-lt"/>
              </a:rPr>
              <a:t>En la gestión de almacén de insumos, hemos encontrados ineficiencias en la reposición de stock, llevando a situaciones de exceso o escasez de ciertos producto.</a:t>
            </a:r>
          </a:p>
          <a:p>
            <a:pPr marL="0" indent="0" algn="just">
              <a:buNone/>
            </a:pPr>
            <a:r>
              <a:rPr lang="es-ES" sz="1800" dirty="0">
                <a:latin typeface="+mj-lt"/>
              </a:rPr>
              <a:t>En la gestión del almacén de huevos se presenta un manejo manual de la clasificación de registro y almacenamiento de los diferentes tipos, lo que resulta en errores de inventario al momento de registrar una entrada y salidas.</a:t>
            </a:r>
          </a:p>
          <a:p>
            <a:pPr marL="0" indent="0" algn="just">
              <a:buNone/>
            </a:pPr>
            <a:r>
              <a:rPr lang="es-ES" sz="1800" dirty="0">
                <a:latin typeface="+mj-lt"/>
              </a:rPr>
              <a:t>El proceso de registro de salidas de ventas y control de inventario de paquetes de huevos es manual y susceptible a errores humanos, lo que complica el seguimiento del producto.</a:t>
            </a:r>
          </a:p>
        </p:txBody>
      </p:sp>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2108003" y="1161510"/>
            <a:ext cx="2232534" cy="369332"/>
          </a:xfrm>
          <a:prstGeom prst="rect">
            <a:avLst/>
          </a:prstGeom>
          <a:noFill/>
        </p:spPr>
        <p:txBody>
          <a:bodyPr wrap="none" rtlCol="0">
            <a:spAutoFit/>
          </a:bodyPr>
          <a:lstStyle/>
          <a:p>
            <a:r>
              <a:rPr lang="es-ES" dirty="0">
                <a:solidFill>
                  <a:srgbClr val="FF0000"/>
                </a:solidFill>
                <a:latin typeface="Arial Black" panose="020B0A04020102020204" pitchFamily="34" charset="0"/>
              </a:rPr>
              <a:t>PROBLEMÁTICA</a:t>
            </a:r>
            <a:endParaRPr lang="es-PE" dirty="0">
              <a:solidFill>
                <a:srgbClr val="FF0000"/>
              </a:solidFill>
              <a:latin typeface="Arial Black" panose="020B0A040201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1833" y="1147314"/>
            <a:ext cx="2621280" cy="1965960"/>
          </a:xfrm>
          <a:prstGeom prst="ellipse">
            <a:avLst/>
          </a:prstGeom>
          <a:ln>
            <a:noFill/>
          </a:ln>
          <a:effectLst>
            <a:softEdge rad="112500"/>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6931" y="3113274"/>
            <a:ext cx="2451083" cy="1838312"/>
          </a:xfrm>
          <a:prstGeom prst="ellipse">
            <a:avLst/>
          </a:prstGeom>
          <a:ln>
            <a:noFill/>
          </a:ln>
          <a:effectLst>
            <a:softEdge rad="112500"/>
          </a:effectLst>
        </p:spPr>
      </p:pic>
      <p:pic>
        <p:nvPicPr>
          <p:cNvPr id="4" name="Imagen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16989" y="1147314"/>
            <a:ext cx="2621279" cy="1965960"/>
          </a:xfrm>
          <a:prstGeom prst="ellipse">
            <a:avLst/>
          </a:prstGeom>
          <a:ln>
            <a:noFill/>
          </a:ln>
          <a:effectLst>
            <a:softEdge rad="112500"/>
          </a:effectLst>
        </p:spPr>
      </p:pic>
      <p:pic>
        <p:nvPicPr>
          <p:cNvPr id="11" name="Imagen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89074" y="3113274"/>
            <a:ext cx="2525395" cy="1898429"/>
          </a:xfrm>
          <a:prstGeom prst="ellipse">
            <a:avLst/>
          </a:prstGeom>
          <a:ln>
            <a:noFill/>
          </a:ln>
          <a:effectLst>
            <a:softEdge rad="112500"/>
          </a:effectLst>
        </p:spPr>
      </p:pic>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89424" y="4782422"/>
            <a:ext cx="2627376" cy="1970532"/>
          </a:xfrm>
          <a:prstGeom prst="ellipse">
            <a:avLst/>
          </a:prstGeom>
          <a:ln>
            <a:noFill/>
          </a:ln>
          <a:effectLst>
            <a:softEdge rad="112500"/>
          </a:effectLst>
        </p:spPr>
      </p:pic>
    </p:spTree>
    <p:extLst>
      <p:ext uri="{BB962C8B-B14F-4D97-AF65-F5344CB8AC3E}">
        <p14:creationId xmlns:p14="http://schemas.microsoft.com/office/powerpoint/2010/main" val="172902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674186" cy="4351338"/>
          </a:xfrm>
        </p:spPr>
        <p:txBody>
          <a:bodyPr>
            <a:normAutofit/>
          </a:bodyPr>
          <a:lstStyle/>
          <a:p>
            <a:pPr marL="0" indent="0" algn="just">
              <a:buNone/>
            </a:pPr>
            <a:r>
              <a:rPr lang="es-ES" sz="1800" dirty="0">
                <a:latin typeface="+mj-lt"/>
              </a:rPr>
              <a:t>Nosotros como grupo y mediante nuestro coordinador hemos visto y identificado el problema y se propone el desarrollo e implementación de un sistema integrado que mejorará la eficiencia en la gestión del almacén de insumos, el almacén de huevos, y las salidas de ventas de paquetes y unidad. </a:t>
            </a:r>
          </a:p>
        </p:txBody>
      </p:sp>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974336" y="1203634"/>
            <a:ext cx="1538050"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SOLUCIÓN</a:t>
            </a:r>
            <a:endParaRPr lang="es-PE" dirty="0">
              <a:solidFill>
                <a:srgbClr val="FF0000"/>
              </a:solidFill>
              <a:latin typeface="Arial Black" panose="020B0A040201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8040" y="1825625"/>
            <a:ext cx="4331208" cy="3248406"/>
          </a:xfrm>
          <a:prstGeom prst="rect">
            <a:avLst/>
          </a:prstGeom>
        </p:spPr>
      </p:pic>
    </p:spTree>
    <p:extLst>
      <p:ext uri="{BB962C8B-B14F-4D97-AF65-F5344CB8AC3E}">
        <p14:creationId xmlns:p14="http://schemas.microsoft.com/office/powerpoint/2010/main" val="216266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674186" cy="4351338"/>
          </a:xfrm>
        </p:spPr>
        <p:txBody>
          <a:bodyPr>
            <a:normAutofit/>
          </a:bodyPr>
          <a:lstStyle/>
          <a:p>
            <a:pPr marL="0" indent="0" algn="just">
              <a:buNone/>
            </a:pPr>
            <a:r>
              <a:rPr lang="es-ES" sz="1800" dirty="0">
                <a:latin typeface="+mj-lt"/>
              </a:rPr>
              <a:t>El sistema permitirá el registro y control de inventarios de insumos, este nos avisará cuando los niveles de stock estén bajos y evitando la falta de insumos.</a:t>
            </a:r>
          </a:p>
          <a:p>
            <a:pPr marL="0" indent="0" algn="just">
              <a:buNone/>
            </a:pPr>
            <a:r>
              <a:rPr lang="es-ES" sz="1800" dirty="0">
                <a:latin typeface="+mj-lt"/>
              </a:rPr>
              <a:t>El sistema también permitirá llevar un control en las categorías de huevos. Además, registrará los detalles de cada lote, facilitando el seguimiento del producto en el inventario.</a:t>
            </a:r>
          </a:p>
        </p:txBody>
      </p:sp>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974336" y="1203634"/>
            <a:ext cx="1538050"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SOLUCIÓN</a:t>
            </a:r>
            <a:endParaRPr lang="es-PE" dirty="0">
              <a:solidFill>
                <a:srgbClr val="FF0000"/>
              </a:solidFill>
              <a:latin typeface="Arial Black" panose="020B0A04020102020204" pitchFamily="34" charset="0"/>
            </a:endParaRPr>
          </a:p>
        </p:txBody>
      </p:sp>
      <p:pic>
        <p:nvPicPr>
          <p:cNvPr id="13" name="Imagen 12"/>
          <p:cNvPicPr>
            <a:picLocks noChangeAspect="1"/>
          </p:cNvPicPr>
          <p:nvPr/>
        </p:nvPicPr>
        <p:blipFill>
          <a:blip r:embed="rId3"/>
          <a:stretch>
            <a:fillRect/>
          </a:stretch>
        </p:blipFill>
        <p:spPr>
          <a:xfrm>
            <a:off x="6854889" y="1572966"/>
            <a:ext cx="5004319" cy="1790109"/>
          </a:xfrm>
          <a:prstGeom prst="rect">
            <a:avLst/>
          </a:prstGeom>
        </p:spPr>
      </p:pic>
      <p:pic>
        <p:nvPicPr>
          <p:cNvPr id="4" name="Imagen 3">
            <a:extLst>
              <a:ext uri="{FF2B5EF4-FFF2-40B4-BE49-F238E27FC236}">
                <a16:creationId xmlns:a16="http://schemas.microsoft.com/office/drawing/2014/main" id="{DD9B2D36-3440-4C97-BB19-27A4B4AEF7B6}"/>
              </a:ext>
            </a:extLst>
          </p:cNvPr>
          <p:cNvPicPr>
            <a:picLocks noChangeAspect="1"/>
          </p:cNvPicPr>
          <p:nvPr/>
        </p:nvPicPr>
        <p:blipFill>
          <a:blip r:embed="rId4"/>
          <a:stretch>
            <a:fillRect/>
          </a:stretch>
        </p:blipFill>
        <p:spPr>
          <a:xfrm>
            <a:off x="6677002" y="3429000"/>
            <a:ext cx="5120650" cy="3107267"/>
          </a:xfrm>
          <a:prstGeom prst="rect">
            <a:avLst/>
          </a:prstGeom>
        </p:spPr>
      </p:pic>
    </p:spTree>
    <p:extLst>
      <p:ext uri="{BB962C8B-B14F-4D97-AF65-F5344CB8AC3E}">
        <p14:creationId xmlns:p14="http://schemas.microsoft.com/office/powerpoint/2010/main" val="342101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535168" cy="4351338"/>
          </a:xfrm>
        </p:spPr>
        <p:txBody>
          <a:bodyPr>
            <a:normAutofit/>
          </a:bodyPr>
          <a:lstStyle/>
          <a:p>
            <a:pPr marL="0" indent="0" algn="just">
              <a:buNone/>
            </a:pPr>
            <a:r>
              <a:rPr lang="es-ES" sz="1800" dirty="0">
                <a:latin typeface="+mj-lt"/>
              </a:rPr>
              <a:t>Desarrollar e implementar un sistema de gestión que sistematice el control y el manejo del almacén de insumos y huevos, así como en las ventas de paquetes y unidades.</a:t>
            </a:r>
          </a:p>
        </p:txBody>
      </p:sp>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340510" y="1203634"/>
            <a:ext cx="2805704"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OBJETIVO GENERAL</a:t>
            </a:r>
            <a:endParaRPr lang="es-PE" dirty="0">
              <a:solidFill>
                <a:srgbClr val="FF0000"/>
              </a:solidFill>
              <a:latin typeface="Arial Black" panose="020B0A040201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7144" y="1825625"/>
            <a:ext cx="4495800" cy="3371850"/>
          </a:xfrm>
          <a:prstGeom prst="rect">
            <a:avLst/>
          </a:prstGeom>
        </p:spPr>
      </p:pic>
    </p:spTree>
    <p:extLst>
      <p:ext uri="{BB962C8B-B14F-4D97-AF65-F5344CB8AC3E}">
        <p14:creationId xmlns:p14="http://schemas.microsoft.com/office/powerpoint/2010/main" val="280456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535168" cy="2072005"/>
          </a:xfrm>
        </p:spPr>
        <p:txBody>
          <a:bodyPr>
            <a:normAutofit/>
          </a:bodyPr>
          <a:lstStyle/>
          <a:p>
            <a:pPr marL="0" indent="0" algn="just">
              <a:buNone/>
            </a:pPr>
            <a:r>
              <a:rPr lang="es-ES" sz="1800" dirty="0">
                <a:latin typeface="+mj-lt"/>
              </a:rPr>
              <a:t>En el almacén de insumos será sistematizado.</a:t>
            </a:r>
          </a:p>
          <a:p>
            <a:pPr marL="0" indent="0" algn="just">
              <a:buNone/>
            </a:pPr>
            <a:r>
              <a:rPr lang="es-ES" sz="1800" dirty="0">
                <a:latin typeface="+mj-lt"/>
              </a:rPr>
              <a:t>Registrar la clasificación de los tipos de huevos por lotes  y el control en las entradas  de la producción del día.</a:t>
            </a:r>
          </a:p>
          <a:p>
            <a:pPr marL="0" indent="0" algn="just">
              <a:buNone/>
            </a:pPr>
            <a:r>
              <a:rPr lang="es-ES" sz="1800" dirty="0">
                <a:latin typeface="+mj-lt"/>
              </a:rPr>
              <a:t>En el control de Venta, sistematizara el registro, permitiendo un seguimiento y mejorando la precisión en el proceso de ello.</a:t>
            </a:r>
          </a:p>
        </p:txBody>
      </p:sp>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389950" y="1203634"/>
            <a:ext cx="2706831"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ESPECIFICACIONES</a:t>
            </a:r>
            <a:endParaRPr lang="es-PE" dirty="0">
              <a:solidFill>
                <a:srgbClr val="FF0000"/>
              </a:solidFill>
              <a:latin typeface="Arial Black" panose="020B0A040201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6781" y="1825625"/>
            <a:ext cx="4468368" cy="3351276"/>
          </a:xfrm>
          <a:prstGeom prst="rect">
            <a:avLst/>
          </a:prstGeom>
        </p:spPr>
      </p:pic>
    </p:spTree>
    <p:extLst>
      <p:ext uri="{BB962C8B-B14F-4D97-AF65-F5344CB8AC3E}">
        <p14:creationId xmlns:p14="http://schemas.microsoft.com/office/powerpoint/2010/main" val="76401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535168" cy="4351338"/>
          </a:xfrm>
        </p:spPr>
        <p:txBody>
          <a:bodyPr>
            <a:normAutofit/>
          </a:bodyPr>
          <a:lstStyle/>
          <a:p>
            <a:pPr marL="0" indent="0" algn="just">
              <a:buNone/>
            </a:pPr>
            <a:r>
              <a:rPr lang="es-ES" sz="1800" dirty="0">
                <a:latin typeface="+mj-lt"/>
              </a:rPr>
              <a:t>Nuestro sistema buscará asegurar un manejo eficiente de los insumos que se utilizan para la producción de alimentos para las gallinas, implementaremos en nuestro sistema un Kardex que permita un control preciso de los insumos. Y además un control por lote para llevar su control y ver si el lote fue rentable.</a:t>
            </a:r>
          </a:p>
        </p:txBody>
      </p:sp>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640018" y="1203634"/>
            <a:ext cx="2206694"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JUSTIFICACIÓN</a:t>
            </a:r>
            <a:endParaRPr lang="es-PE" dirty="0">
              <a:solidFill>
                <a:srgbClr val="FF0000"/>
              </a:solidFill>
              <a:latin typeface="Arial Black" panose="020B0A04020102020204" pitchFamily="34" charset="0"/>
            </a:endParaRPr>
          </a:p>
        </p:txBody>
      </p:sp>
      <p:pic>
        <p:nvPicPr>
          <p:cNvPr id="4" name="Imagen 3">
            <a:extLst>
              <a:ext uri="{FF2B5EF4-FFF2-40B4-BE49-F238E27FC236}">
                <a16:creationId xmlns:a16="http://schemas.microsoft.com/office/drawing/2014/main" id="{F2A478BD-51BE-4368-9DDA-A0832AFF76A2}"/>
              </a:ext>
            </a:extLst>
          </p:cNvPr>
          <p:cNvPicPr>
            <a:picLocks noChangeAspect="1"/>
          </p:cNvPicPr>
          <p:nvPr/>
        </p:nvPicPr>
        <p:blipFill>
          <a:blip r:embed="rId3"/>
          <a:stretch>
            <a:fillRect/>
          </a:stretch>
        </p:blipFill>
        <p:spPr>
          <a:xfrm>
            <a:off x="7092631" y="1825625"/>
            <a:ext cx="4447149" cy="3286873"/>
          </a:xfrm>
          <a:prstGeom prst="rect">
            <a:avLst/>
          </a:prstGeom>
        </p:spPr>
      </p:pic>
    </p:spTree>
    <p:extLst>
      <p:ext uri="{BB962C8B-B14F-4D97-AF65-F5344CB8AC3E}">
        <p14:creationId xmlns:p14="http://schemas.microsoft.com/office/powerpoint/2010/main" val="35728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279474" y="1010161"/>
            <a:ext cx="2973507"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PROPUESTA TÉCNICA</a:t>
            </a:r>
            <a:endParaRPr lang="es-PE" dirty="0">
              <a:solidFill>
                <a:srgbClr val="FF0000"/>
              </a:solidFill>
              <a:latin typeface="Arial Black" panose="020B0A04020102020204" pitchFamily="34" charset="0"/>
            </a:endParaRPr>
          </a:p>
        </p:txBody>
      </p:sp>
      <p:pic>
        <p:nvPicPr>
          <p:cNvPr id="16" name="Marcador de contenido 15">
            <a:extLst>
              <a:ext uri="{FF2B5EF4-FFF2-40B4-BE49-F238E27FC236}">
                <a16:creationId xmlns:a16="http://schemas.microsoft.com/office/drawing/2014/main" id="{51F91F46-8146-474F-AF81-A56D72C6D9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59033" y="1379493"/>
            <a:ext cx="6499717" cy="5045643"/>
          </a:xfrm>
        </p:spPr>
      </p:pic>
      <p:sp>
        <p:nvSpPr>
          <p:cNvPr id="17" name="CuadroTexto 16">
            <a:extLst>
              <a:ext uri="{FF2B5EF4-FFF2-40B4-BE49-F238E27FC236}">
                <a16:creationId xmlns:a16="http://schemas.microsoft.com/office/drawing/2014/main" id="{B2770581-59E8-4E04-929A-02F1A4E6EC3A}"/>
              </a:ext>
            </a:extLst>
          </p:cNvPr>
          <p:cNvSpPr txBox="1"/>
          <p:nvPr/>
        </p:nvSpPr>
        <p:spPr>
          <a:xfrm>
            <a:off x="537211" y="2171700"/>
            <a:ext cx="2263140" cy="646331"/>
          </a:xfrm>
          <a:prstGeom prst="rect">
            <a:avLst/>
          </a:prstGeom>
          <a:noFill/>
        </p:spPr>
        <p:txBody>
          <a:bodyPr wrap="square" rtlCol="0">
            <a:spAutoFit/>
          </a:bodyPr>
          <a:lstStyle/>
          <a:p>
            <a:r>
              <a:rPr lang="es-ES" b="1" dirty="0">
                <a:latin typeface="+mj-lt"/>
              </a:rPr>
              <a:t>Proceso de Almacén de Huevos:</a:t>
            </a:r>
            <a:endParaRPr lang="es-PE" b="1" dirty="0">
              <a:latin typeface="+mj-lt"/>
            </a:endParaRPr>
          </a:p>
        </p:txBody>
      </p:sp>
    </p:spTree>
    <p:extLst>
      <p:ext uri="{BB962C8B-B14F-4D97-AF65-F5344CB8AC3E}">
        <p14:creationId xmlns:p14="http://schemas.microsoft.com/office/powerpoint/2010/main" val="19303407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1018</Words>
  <Application>Microsoft Office PowerPoint</Application>
  <PresentationFormat>Panorámica</PresentationFormat>
  <Paragraphs>186</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Arial Black</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EMERSON</dc:creator>
  <cp:lastModifiedBy>EMERSON</cp:lastModifiedBy>
  <cp:revision>44</cp:revision>
  <dcterms:created xsi:type="dcterms:W3CDTF">2024-11-29T01:10:49Z</dcterms:created>
  <dcterms:modified xsi:type="dcterms:W3CDTF">2025-01-29T04:12:40Z</dcterms:modified>
</cp:coreProperties>
</file>