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2"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2-05T23:24:49.70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27 1,'-5'0,"-5"0,-2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2-05T23:24:52.62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2-05T23:24:54.33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2168 76,'-16'0,"-36"-1,-1 3,1 2,-23 6,22-3,-1-3,1-1,-50-6,19 2,7-2,-25-7,30 2,-48 3,52 3,1-4,-7-3,24 2,-16-5,46 7,0 2,0 0,-13 0,-283 3,140 1,159-2,0-1,-1 0,-13-5,-44-5,-36 10,88 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2-05T23:24:58.18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3034 29,'0'-1,"0"0,0 0,0 0,-1 0,1 1,-1-1,1 0,-1 0,1 1,-1-1,1 0,-1 0,1 1,-1-1,0 1,1-1,-1 1,0-1,0 1,1-1,-1 1,0-1,0 1,0 0,0 0,0-1,1 1,-2 0,-27-5,27 5,-96-6,-97 7,63 1,-2391-2,2486 0</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advTm="5000">
        <p14:gallery dir="l"/>
      </p:transition>
    </mc:Choice>
    <mc:Fallback>
      <p:transition spd="slow" advTm="5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advTm="5000">
        <p14:gallery dir="l"/>
      </p:transition>
    </mc:Choice>
    <mc:Fallback>
      <p:transition spd="slow" advTm="5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advTm="5000">
        <p14:gallery dir="l"/>
      </p:transition>
    </mc:Choice>
    <mc:Fallback>
      <p:transition spd="slow" advTm="5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mc:AlternateContent xmlns:mc="http://schemas.openxmlformats.org/markup-compatibility/2006">
    <mc:Choice xmlns:p14="http://schemas.microsoft.com/office/powerpoint/2010/main" Requires="p14">
      <p:transition spd="slow" p14:dur="1600" advTm="5000">
        <p14:gallery dir="l"/>
      </p:transition>
    </mc:Choice>
    <mc:Fallback>
      <p:transition spd="slow" advTm="5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advTm="5000">
        <p14:gallery dir="l"/>
      </p:transition>
    </mc:Choice>
    <mc:Fallback>
      <p:transition spd="slow" advTm="5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advTm="5000">
        <p14:gallery dir="l"/>
      </p:transition>
    </mc:Choice>
    <mc:Fallback>
      <p:transition spd="slow" advTm="5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advTm="5000">
        <p14:gallery dir="l"/>
      </p:transition>
    </mc:Choice>
    <mc:Fallback>
      <p:transition spd="slow" advTm="5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advTm="5000">
        <p14:gallery dir="l"/>
      </p:transition>
    </mc:Choice>
    <mc:Fallback>
      <p:transition spd="slow" advTm="5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advTm="5000">
        <p14:gallery dir="l"/>
      </p:transition>
    </mc:Choice>
    <mc:Fallback>
      <p:transition spd="slow" advTm="5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advTm="5000">
        <p14:gallery dir="l"/>
      </p:transition>
    </mc:Choice>
    <mc:Fallback>
      <p:transition spd="slow" advTm="5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advTm="5000">
        <p14:gallery dir="l"/>
      </p:transition>
    </mc:Choice>
    <mc:Fallback>
      <p:transition spd="slow" advTm="5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advTm="5000">
        <p14:gallery dir="l"/>
      </p:transition>
    </mc:Choice>
    <mc:Fallback>
      <p:transition spd="slow" advTm="5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advTm="5000">
        <p14:gallery dir="l"/>
      </p:transition>
    </mc:Choice>
    <mc:Fallback>
      <p:transition spd="slow" advTm="5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advTm="5000">
        <p14:gallery dir="l"/>
      </p:transition>
    </mc:Choice>
    <mc:Fallback>
      <p:transition spd="slow" advTm="5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advTm="5000">
        <p14:gallery dir="l"/>
      </p:transition>
    </mc:Choice>
    <mc:Fallback>
      <p:transition spd="slow" advTm="5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advTm="5000">
        <p14:gallery dir="l"/>
      </p:transition>
    </mc:Choice>
    <mc:Fallback>
      <p:transition spd="slow" advTm="5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advTm="5000">
        <p14:gallery dir="l"/>
      </p:transition>
    </mc:Choice>
    <mc:Fallback>
      <p:transition spd="slow" advTm="5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2/6/2019</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mc:AlternateContent xmlns:mc="http://schemas.openxmlformats.org/markup-compatibility/2006">
    <mc:Choice xmlns:p14="http://schemas.microsoft.com/office/powerpoint/2010/main" Requires="p14">
      <p:transition spd="slow" p14:dur="1600" advTm="5000">
        <p14:gallery dir="l"/>
      </p:transition>
    </mc:Choice>
    <mc:Fallback>
      <p:transition spd="slow" advTm="5000">
        <p:fade/>
      </p:transition>
    </mc:Fallback>
  </mc:AlternateConten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customXml" Target="../ink/ink2.xml"/><Relationship Id="rId10" Type="http://schemas.openxmlformats.org/officeDocument/2006/relationships/image" Target="../media/image12.png"/><Relationship Id="rId4" Type="http://schemas.openxmlformats.org/officeDocument/2006/relationships/image" Target="../media/image9.png"/><Relationship Id="rId9" Type="http://schemas.openxmlformats.org/officeDocument/2006/relationships/customXml" Target="../ink/ink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68E1D-5A4A-44A2-A805-74A13E1131A6}"/>
              </a:ext>
            </a:extLst>
          </p:cNvPr>
          <p:cNvSpPr>
            <a:spLocks noGrp="1"/>
          </p:cNvSpPr>
          <p:nvPr>
            <p:ph type="ctrTitle"/>
          </p:nvPr>
        </p:nvSpPr>
        <p:spPr/>
        <p:txBody>
          <a:bodyPr/>
          <a:lstStyle/>
          <a:p>
            <a:r>
              <a:rPr lang="en-US" dirty="0"/>
              <a:t>PROJECT0 rEVATURE</a:t>
            </a:r>
          </a:p>
        </p:txBody>
      </p:sp>
      <p:sp>
        <p:nvSpPr>
          <p:cNvPr id="3" name="Subtitle 2">
            <a:extLst>
              <a:ext uri="{FF2B5EF4-FFF2-40B4-BE49-F238E27FC236}">
                <a16:creationId xmlns:a16="http://schemas.microsoft.com/office/drawing/2014/main" id="{18218E0E-C56A-4767-9FB3-329A08F994DC}"/>
              </a:ext>
            </a:extLst>
          </p:cNvPr>
          <p:cNvSpPr>
            <a:spLocks noGrp="1"/>
          </p:cNvSpPr>
          <p:nvPr>
            <p:ph type="subTitle" idx="1"/>
          </p:nvPr>
        </p:nvSpPr>
        <p:spPr/>
        <p:txBody>
          <a:bodyPr/>
          <a:lstStyle/>
          <a:p>
            <a:r>
              <a:rPr lang="en-US" dirty="0"/>
              <a:t>By: Daniel Cadwell</a:t>
            </a:r>
          </a:p>
        </p:txBody>
      </p:sp>
    </p:spTree>
    <p:extLst>
      <p:ext uri="{BB962C8B-B14F-4D97-AF65-F5344CB8AC3E}">
        <p14:creationId xmlns:p14="http://schemas.microsoft.com/office/powerpoint/2010/main" val="4073971066"/>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D60678-96BF-4258-AE79-388665C31420}"/>
              </a:ext>
            </a:extLst>
          </p:cNvPr>
          <p:cNvSpPr/>
          <p:nvPr/>
        </p:nvSpPr>
        <p:spPr>
          <a:xfrm>
            <a:off x="1358283" y="639192"/>
            <a:ext cx="9055224" cy="5324535"/>
          </a:xfrm>
          <a:prstGeom prst="rect">
            <a:avLst/>
          </a:prstGeom>
        </p:spPr>
        <p:txBody>
          <a:bodyPr wrap="square">
            <a:spAutoFit/>
          </a:bodyPr>
          <a:lstStyle/>
          <a:p>
            <a:pPr algn="ctr"/>
            <a:r>
              <a:rPr lang="en-US" sz="2000" dirty="0">
                <a:latin typeface="Arial Rounded MT Bold" panose="020F0704030504030204" pitchFamily="34" charset="0"/>
              </a:rPr>
              <a:t>Project 0 – Custom Banking Application </a:t>
            </a:r>
          </a:p>
          <a:p>
            <a:endParaRPr lang="en-US" sz="2000" dirty="0">
              <a:latin typeface="Arial Rounded MT Bold" panose="020F0704030504030204" pitchFamily="34" charset="0"/>
            </a:endParaRPr>
          </a:p>
          <a:p>
            <a:r>
              <a:rPr lang="en-US" sz="2000" dirty="0">
                <a:latin typeface="Arial Rounded MT Bold" panose="020F0704030504030204" pitchFamily="34" charset="0"/>
              </a:rPr>
              <a:t>We need to track customer accounts, see individual transactions, see any related financial details such as loan applications they have made to the bank and if these were approved or denied. Accounts should come in single and joint account types, and should require one or two related customers accordingly. We should have a profile set up for the bank user, and security should be set up for the entire org, including your custom objects. </a:t>
            </a:r>
          </a:p>
          <a:p>
            <a:endParaRPr lang="en-US" sz="2000" dirty="0">
              <a:latin typeface="Arial Rounded MT Bold" panose="020F0704030504030204" pitchFamily="34" charset="0"/>
            </a:endParaRPr>
          </a:p>
          <a:p>
            <a:r>
              <a:rPr lang="en-US" sz="2000" dirty="0">
                <a:latin typeface="Arial Rounded MT Bold" panose="020F0704030504030204" pitchFamily="34" charset="0"/>
              </a:rPr>
              <a:t>In addition to the above you should have an Apex class which contains methods for the following:    </a:t>
            </a:r>
          </a:p>
          <a:p>
            <a:r>
              <a:rPr lang="en-US" sz="2000" dirty="0">
                <a:latin typeface="Arial Rounded MT Bold" panose="020F0704030504030204" pitchFamily="34" charset="0"/>
              </a:rPr>
              <a:t>• Check if an account is overdrawn and change the status of the account accordingly.    </a:t>
            </a:r>
          </a:p>
          <a:p>
            <a:r>
              <a:rPr lang="en-US" sz="2000" dirty="0">
                <a:latin typeface="Arial Rounded MT Bold" panose="020F0704030504030204" pitchFamily="34" charset="0"/>
              </a:rPr>
              <a:t>• Create a new transaction relating to the account.    </a:t>
            </a:r>
          </a:p>
          <a:p>
            <a:r>
              <a:rPr lang="en-US" sz="2000" dirty="0">
                <a:latin typeface="Arial Rounded MT Bold" panose="020F0704030504030204" pitchFamily="34" charset="0"/>
              </a:rPr>
              <a:t>• Update the account based on all related transactions to show current balance.</a:t>
            </a:r>
          </a:p>
        </p:txBody>
      </p:sp>
    </p:spTree>
    <p:extLst>
      <p:ext uri="{BB962C8B-B14F-4D97-AF65-F5344CB8AC3E}">
        <p14:creationId xmlns:p14="http://schemas.microsoft.com/office/powerpoint/2010/main" val="3767875993"/>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E2758CE0-F916-4DCE-88D1-71430BE44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4" name="Rectangle 13">
            <a:extLst>
              <a:ext uri="{FF2B5EF4-FFF2-40B4-BE49-F238E27FC236}">
                <a16:creationId xmlns:a16="http://schemas.microsoft.com/office/drawing/2014/main" id="{53E559B7-FFF0-4CD8-9260-6334681311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180BC9E0-1901-4FD9-90B5-82D9EE5137E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Content Placeholder 4" descr="A screenshot of a cell phone&#10;&#10;Description automatically generated">
            <a:extLst>
              <a:ext uri="{FF2B5EF4-FFF2-40B4-BE49-F238E27FC236}">
                <a16:creationId xmlns:a16="http://schemas.microsoft.com/office/drawing/2014/main" id="{37D2C4B3-73B0-4513-8779-A6FFF3C33E10}"/>
              </a:ext>
            </a:extLst>
          </p:cNvPr>
          <p:cNvPicPr>
            <a:picLocks noGrp="1" noChangeAspect="1"/>
          </p:cNvPicPr>
          <p:nvPr>
            <p:ph sz="quarter" idx="13"/>
          </p:nvPr>
        </p:nvPicPr>
        <p:blipFill>
          <a:blip r:embed="rId5"/>
          <a:stretch>
            <a:fillRect/>
          </a:stretch>
        </p:blipFill>
        <p:spPr>
          <a:xfrm>
            <a:off x="6095903" y="1364318"/>
            <a:ext cx="5135784" cy="4121466"/>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
        <p:nvSpPr>
          <p:cNvPr id="2" name="Title 1">
            <a:extLst>
              <a:ext uri="{FF2B5EF4-FFF2-40B4-BE49-F238E27FC236}">
                <a16:creationId xmlns:a16="http://schemas.microsoft.com/office/drawing/2014/main" id="{DC45536D-F1D8-48D0-8D9C-2CF611CC70FC}"/>
              </a:ext>
            </a:extLst>
          </p:cNvPr>
          <p:cNvSpPr>
            <a:spLocks noGrp="1"/>
          </p:cNvSpPr>
          <p:nvPr>
            <p:ph type="title"/>
          </p:nvPr>
        </p:nvSpPr>
        <p:spPr>
          <a:xfrm>
            <a:off x="960120" y="957486"/>
            <a:ext cx="4175471" cy="3131913"/>
          </a:xfrm>
        </p:spPr>
        <p:txBody>
          <a:bodyPr vert="horz" lIns="91440" tIns="45720" rIns="91440" bIns="45720" rtlCol="0" anchor="b">
            <a:normAutofit/>
          </a:bodyPr>
          <a:lstStyle/>
          <a:p>
            <a:r>
              <a:rPr lang="en-US" sz="4800"/>
              <a:t>Security specialist Super Badge</a:t>
            </a:r>
          </a:p>
        </p:txBody>
      </p:sp>
    </p:spTree>
    <p:extLst>
      <p:ext uri="{BB962C8B-B14F-4D97-AF65-F5344CB8AC3E}">
        <p14:creationId xmlns:p14="http://schemas.microsoft.com/office/powerpoint/2010/main" val="3846723118"/>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E3F012C5-2940-4F3E-BB5E-B8B2C9E82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B37C977-E7E3-44AC-AEC8-2E2764190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13876" cy="6858000"/>
          </a:xfrm>
          <a:prstGeom prst="rect">
            <a:avLst/>
          </a:prstGeom>
          <a:ln>
            <a:noFill/>
          </a:ln>
          <a:effectLst>
            <a:outerShdw blurRad="88900" dist="25400" algn="l" rotWithShape="0">
              <a:prstClr val="black">
                <a:alpha val="40000"/>
              </a:prstClr>
            </a:outerShdw>
          </a:effectLst>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pic>
        <p:nvPicPr>
          <p:cNvPr id="26" name="Picture 25">
            <a:extLst>
              <a:ext uri="{FF2B5EF4-FFF2-40B4-BE49-F238E27FC236}">
                <a16:creationId xmlns:a16="http://schemas.microsoft.com/office/drawing/2014/main" id="{A70DF37D-86A3-45DB-B1C1-580462D4BB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77037" b="73004"/>
          <a:stretch/>
        </p:blipFill>
        <p:spPr>
          <a:xfrm>
            <a:off x="1" y="-2"/>
            <a:ext cx="3321978" cy="2196792"/>
          </a:xfrm>
          <a:prstGeom prst="rect">
            <a:avLst/>
          </a:prstGeom>
        </p:spPr>
      </p:pic>
      <p:sp>
        <p:nvSpPr>
          <p:cNvPr id="2" name="Title 1">
            <a:extLst>
              <a:ext uri="{FF2B5EF4-FFF2-40B4-BE49-F238E27FC236}">
                <a16:creationId xmlns:a16="http://schemas.microsoft.com/office/drawing/2014/main" id="{BE4D8F0D-0A22-4750-B960-BDAFEBE357A3}"/>
              </a:ext>
            </a:extLst>
          </p:cNvPr>
          <p:cNvSpPr>
            <a:spLocks noGrp="1"/>
          </p:cNvSpPr>
          <p:nvPr>
            <p:ph type="title"/>
          </p:nvPr>
        </p:nvSpPr>
        <p:spPr>
          <a:xfrm>
            <a:off x="959896" y="960814"/>
            <a:ext cx="2732249" cy="4912936"/>
          </a:xfrm>
        </p:spPr>
        <p:txBody>
          <a:bodyPr anchor="b">
            <a:normAutofit/>
          </a:bodyPr>
          <a:lstStyle/>
          <a:p>
            <a:pPr algn="r"/>
            <a:r>
              <a:rPr lang="en-US" sz="4000" dirty="0">
                <a:solidFill>
                  <a:schemeClr val="bg1"/>
                </a:solidFill>
              </a:rPr>
              <a:t>Security Settings</a:t>
            </a:r>
          </a:p>
        </p:txBody>
      </p:sp>
      <p:sp>
        <p:nvSpPr>
          <p:cNvPr id="17" name="Content Placeholder 8">
            <a:extLst>
              <a:ext uri="{FF2B5EF4-FFF2-40B4-BE49-F238E27FC236}">
                <a16:creationId xmlns:a16="http://schemas.microsoft.com/office/drawing/2014/main" id="{1F25DD26-699E-4377-9A00-EAFC7815B8CA}"/>
              </a:ext>
            </a:extLst>
          </p:cNvPr>
          <p:cNvSpPr>
            <a:spLocks noGrp="1"/>
          </p:cNvSpPr>
          <p:nvPr>
            <p:ph sz="quarter" idx="13"/>
          </p:nvPr>
        </p:nvSpPr>
        <p:spPr>
          <a:xfrm>
            <a:off x="4013875" y="0"/>
            <a:ext cx="8073349" cy="6857999"/>
          </a:xfrm>
        </p:spPr>
        <p:txBody>
          <a:bodyPr anchor="ctr">
            <a:noAutofit/>
          </a:bodyPr>
          <a:lstStyle/>
          <a:p>
            <a:pPr>
              <a:lnSpc>
                <a:spcPct val="110000"/>
              </a:lnSpc>
            </a:pPr>
            <a:r>
              <a:rPr lang="en-US" sz="1800" b="1" u="sng" dirty="0"/>
              <a:t>Password Policies:                                </a:t>
            </a:r>
            <a:endParaRPr lang="en-US" sz="1800" dirty="0"/>
          </a:p>
          <a:p>
            <a:pPr>
              <a:lnSpc>
                <a:spcPct val="110000"/>
              </a:lnSpc>
            </a:pPr>
            <a:r>
              <a:rPr lang="en-US" sz="1800" dirty="0"/>
              <a:t>Maximum invalid login attempts set to </a:t>
            </a:r>
            <a:r>
              <a:rPr lang="en-US" sz="1800" dirty="0">
                <a:solidFill>
                  <a:schemeClr val="accent2"/>
                </a:solidFill>
              </a:rPr>
              <a:t>3                                                                    --Enabled</a:t>
            </a:r>
          </a:p>
          <a:p>
            <a:pPr>
              <a:lnSpc>
                <a:spcPct val="110000"/>
              </a:lnSpc>
            </a:pPr>
            <a:r>
              <a:rPr lang="en-US" sz="1800" dirty="0"/>
              <a:t>Require a minimum 1 day password lifetime                                                                    </a:t>
            </a:r>
            <a:r>
              <a:rPr lang="en-US" sz="1800" dirty="0">
                <a:solidFill>
                  <a:schemeClr val="accent2"/>
                </a:solidFill>
              </a:rPr>
              <a:t>--Enabled </a:t>
            </a:r>
          </a:p>
          <a:p>
            <a:pPr>
              <a:lnSpc>
                <a:spcPct val="110000"/>
              </a:lnSpc>
            </a:pPr>
            <a:r>
              <a:rPr lang="en-US" sz="1800" dirty="0"/>
              <a:t>Password complexity requirement         Must mix alpha and numeric characters    </a:t>
            </a:r>
            <a:r>
              <a:rPr lang="en-US" sz="1800" dirty="0">
                <a:solidFill>
                  <a:schemeClr val="accent2"/>
                </a:solidFill>
              </a:rPr>
              <a:t>--Enabled  </a:t>
            </a:r>
          </a:p>
          <a:p>
            <a:pPr>
              <a:lnSpc>
                <a:spcPct val="110000"/>
              </a:lnSpc>
            </a:pPr>
            <a:r>
              <a:rPr lang="en-US" sz="1800" dirty="0"/>
              <a:t>User passwords expire in                30 days                                                                     </a:t>
            </a:r>
            <a:r>
              <a:rPr lang="en-US" sz="1800" dirty="0">
                <a:solidFill>
                  <a:schemeClr val="accent2"/>
                </a:solidFill>
              </a:rPr>
              <a:t>--Enabled</a:t>
            </a:r>
          </a:p>
          <a:p>
            <a:pPr>
              <a:lnSpc>
                <a:spcPct val="110000"/>
              </a:lnSpc>
            </a:pPr>
            <a:r>
              <a:rPr lang="en-US" sz="1800" dirty="0"/>
              <a:t>Enforce password history                3 passwords remembered                                   </a:t>
            </a:r>
            <a:r>
              <a:rPr lang="en-US" sz="1800" dirty="0">
                <a:solidFill>
                  <a:schemeClr val="accent2"/>
                </a:solidFill>
              </a:rPr>
              <a:t>--Enabled</a:t>
            </a:r>
          </a:p>
          <a:p>
            <a:pPr>
              <a:lnSpc>
                <a:spcPct val="110000"/>
              </a:lnSpc>
            </a:pPr>
            <a:r>
              <a:rPr lang="en-US" sz="1800" dirty="0"/>
              <a:t>Lockout effective period                30 Minutes                                                                </a:t>
            </a:r>
            <a:r>
              <a:rPr lang="en-US" sz="1800" dirty="0">
                <a:solidFill>
                  <a:schemeClr val="accent2"/>
                </a:solidFill>
              </a:rPr>
              <a:t>--Enabled</a:t>
            </a:r>
          </a:p>
          <a:p>
            <a:pPr>
              <a:lnSpc>
                <a:spcPct val="110000"/>
              </a:lnSpc>
            </a:pPr>
            <a:r>
              <a:rPr lang="en-US" sz="1800" dirty="0"/>
              <a:t> </a:t>
            </a:r>
          </a:p>
          <a:p>
            <a:pPr>
              <a:lnSpc>
                <a:spcPct val="110000"/>
              </a:lnSpc>
            </a:pPr>
            <a:endParaRPr lang="en-US" sz="900" dirty="0">
              <a:solidFill>
                <a:schemeClr val="accent2"/>
              </a:solidFill>
            </a:endParaRPr>
          </a:p>
        </p:txBody>
      </p:sp>
      <p:pic>
        <p:nvPicPr>
          <p:cNvPr id="5" name="Picture 4">
            <a:extLst>
              <a:ext uri="{FF2B5EF4-FFF2-40B4-BE49-F238E27FC236}">
                <a16:creationId xmlns:a16="http://schemas.microsoft.com/office/drawing/2014/main" id="{76FB6332-55A4-4D20-8FB4-9964B7496B2A}"/>
              </a:ext>
            </a:extLst>
          </p:cNvPr>
          <p:cNvPicPr>
            <a:picLocks noChangeAspect="1"/>
          </p:cNvPicPr>
          <p:nvPr/>
        </p:nvPicPr>
        <p:blipFill>
          <a:blip r:embed="rId3"/>
          <a:stretch>
            <a:fillRect/>
          </a:stretch>
        </p:blipFill>
        <p:spPr>
          <a:xfrm>
            <a:off x="638166" y="2464782"/>
            <a:ext cx="2857500" cy="1905000"/>
          </a:xfrm>
          <a:prstGeom prst="rect">
            <a:avLst/>
          </a:prstGeom>
        </p:spPr>
      </p:pic>
    </p:spTree>
    <p:extLst>
      <p:ext uri="{BB962C8B-B14F-4D97-AF65-F5344CB8AC3E}">
        <p14:creationId xmlns:p14="http://schemas.microsoft.com/office/powerpoint/2010/main" val="3913175084"/>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E3F012C5-2940-4F3E-BB5E-B8B2C9E82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B37C977-E7E3-44AC-AEC8-2E2764190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13876" cy="6858000"/>
          </a:xfrm>
          <a:prstGeom prst="rect">
            <a:avLst/>
          </a:prstGeom>
          <a:ln>
            <a:noFill/>
          </a:ln>
          <a:effectLst>
            <a:outerShdw blurRad="88900" dist="25400" algn="l" rotWithShape="0">
              <a:prstClr val="black">
                <a:alpha val="40000"/>
              </a:prstClr>
            </a:outerShdw>
          </a:effectLst>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pic>
        <p:nvPicPr>
          <p:cNvPr id="26" name="Picture 25">
            <a:extLst>
              <a:ext uri="{FF2B5EF4-FFF2-40B4-BE49-F238E27FC236}">
                <a16:creationId xmlns:a16="http://schemas.microsoft.com/office/drawing/2014/main" id="{A70DF37D-86A3-45DB-B1C1-580462D4BB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77037" b="73004"/>
          <a:stretch/>
        </p:blipFill>
        <p:spPr>
          <a:xfrm>
            <a:off x="1" y="-2"/>
            <a:ext cx="3321978" cy="2196792"/>
          </a:xfrm>
          <a:prstGeom prst="rect">
            <a:avLst/>
          </a:prstGeom>
        </p:spPr>
      </p:pic>
      <p:sp>
        <p:nvSpPr>
          <p:cNvPr id="2" name="Title 1">
            <a:extLst>
              <a:ext uri="{FF2B5EF4-FFF2-40B4-BE49-F238E27FC236}">
                <a16:creationId xmlns:a16="http://schemas.microsoft.com/office/drawing/2014/main" id="{BE4D8F0D-0A22-4750-B960-BDAFEBE357A3}"/>
              </a:ext>
            </a:extLst>
          </p:cNvPr>
          <p:cNvSpPr>
            <a:spLocks noGrp="1"/>
          </p:cNvSpPr>
          <p:nvPr>
            <p:ph type="title"/>
          </p:nvPr>
        </p:nvSpPr>
        <p:spPr>
          <a:xfrm>
            <a:off x="959896" y="960814"/>
            <a:ext cx="2732249" cy="4912936"/>
          </a:xfrm>
        </p:spPr>
        <p:txBody>
          <a:bodyPr anchor="b">
            <a:normAutofit/>
          </a:bodyPr>
          <a:lstStyle/>
          <a:p>
            <a:pPr algn="r"/>
            <a:r>
              <a:rPr lang="en-US" sz="4000" dirty="0">
                <a:solidFill>
                  <a:schemeClr val="bg1"/>
                </a:solidFill>
              </a:rPr>
              <a:t>Security Settings</a:t>
            </a:r>
          </a:p>
        </p:txBody>
      </p:sp>
      <p:sp>
        <p:nvSpPr>
          <p:cNvPr id="17" name="Content Placeholder 8">
            <a:extLst>
              <a:ext uri="{FF2B5EF4-FFF2-40B4-BE49-F238E27FC236}">
                <a16:creationId xmlns:a16="http://schemas.microsoft.com/office/drawing/2014/main" id="{1F25DD26-699E-4377-9A00-EAFC7815B8CA}"/>
              </a:ext>
            </a:extLst>
          </p:cNvPr>
          <p:cNvSpPr>
            <a:spLocks noGrp="1"/>
          </p:cNvSpPr>
          <p:nvPr>
            <p:ph sz="quarter" idx="13"/>
          </p:nvPr>
        </p:nvSpPr>
        <p:spPr>
          <a:xfrm>
            <a:off x="4013875" y="0"/>
            <a:ext cx="8073349" cy="6857999"/>
          </a:xfrm>
        </p:spPr>
        <p:txBody>
          <a:bodyPr anchor="ctr">
            <a:noAutofit/>
          </a:bodyPr>
          <a:lstStyle/>
          <a:p>
            <a:pPr>
              <a:lnSpc>
                <a:spcPct val="110000"/>
              </a:lnSpc>
            </a:pPr>
            <a:r>
              <a:rPr lang="en-US" sz="1400" b="1" u="sng" dirty="0"/>
              <a:t>Session Settings:           </a:t>
            </a:r>
            <a:endParaRPr lang="en-US" sz="1400" dirty="0"/>
          </a:p>
          <a:p>
            <a:pPr>
              <a:lnSpc>
                <a:spcPct val="110000"/>
              </a:lnSpc>
            </a:pPr>
            <a:r>
              <a:rPr lang="en-US" sz="1400" dirty="0"/>
              <a:t>Lock sessions to the domain which they were first used                                          </a:t>
            </a:r>
            <a:r>
              <a:rPr lang="en-US" sz="1400" dirty="0">
                <a:solidFill>
                  <a:schemeClr val="accent2"/>
                </a:solidFill>
              </a:rPr>
              <a:t>--Enabled</a:t>
            </a:r>
          </a:p>
          <a:p>
            <a:pPr>
              <a:lnSpc>
                <a:spcPct val="110000"/>
              </a:lnSpc>
            </a:pPr>
            <a:r>
              <a:rPr lang="en-US" sz="1400" dirty="0"/>
              <a:t>Enable the SMS method of identity verification                                                            </a:t>
            </a:r>
            <a:r>
              <a:rPr lang="en-US" sz="1400" dirty="0">
                <a:solidFill>
                  <a:schemeClr val="accent2"/>
                </a:solidFill>
              </a:rPr>
              <a:t>--Enabled</a:t>
            </a:r>
          </a:p>
          <a:p>
            <a:pPr>
              <a:lnSpc>
                <a:spcPct val="110000"/>
              </a:lnSpc>
            </a:pPr>
            <a:r>
              <a:rPr lang="en-US" sz="1400" dirty="0"/>
              <a:t>Require secure connections (HTTPS)		</a:t>
            </a:r>
            <a:r>
              <a:rPr lang="en-US" sz="1400" dirty="0">
                <a:solidFill>
                  <a:schemeClr val="accent2"/>
                </a:solidFill>
              </a:rPr>
              <a:t>                                                   --Enabled</a:t>
            </a:r>
          </a:p>
          <a:p>
            <a:pPr>
              <a:lnSpc>
                <a:spcPct val="110000"/>
              </a:lnSpc>
            </a:pPr>
            <a:r>
              <a:rPr lang="en-US" sz="1400" dirty="0"/>
              <a:t>Require secure connections (HTTPS) for all third-party domains                              </a:t>
            </a:r>
            <a:r>
              <a:rPr lang="en-US" sz="1400" dirty="0">
                <a:solidFill>
                  <a:schemeClr val="accent2"/>
                </a:solidFill>
              </a:rPr>
              <a:t>--Enabled</a:t>
            </a:r>
          </a:p>
          <a:p>
            <a:pPr>
              <a:lnSpc>
                <a:spcPct val="110000"/>
              </a:lnSpc>
            </a:pPr>
            <a:r>
              <a:rPr lang="en-US" sz="1400" dirty="0"/>
              <a:t>Enforce login IP ranges on every request                                                                   </a:t>
            </a:r>
            <a:r>
              <a:rPr lang="en-US" sz="1400" dirty="0">
                <a:solidFill>
                  <a:schemeClr val="accent2"/>
                </a:solidFill>
              </a:rPr>
              <a:t>--Enabled</a:t>
            </a:r>
          </a:p>
          <a:p>
            <a:pPr>
              <a:lnSpc>
                <a:spcPct val="110000"/>
              </a:lnSpc>
            </a:pPr>
            <a:r>
              <a:rPr lang="en-US" sz="1400" dirty="0"/>
              <a:t>Force relog-in after Login-As-User                                                                               </a:t>
            </a:r>
            <a:r>
              <a:rPr lang="en-US" sz="1400" dirty="0">
                <a:solidFill>
                  <a:schemeClr val="accent2"/>
                </a:solidFill>
              </a:rPr>
              <a:t>--Enabled</a:t>
            </a:r>
          </a:p>
          <a:p>
            <a:pPr>
              <a:lnSpc>
                <a:spcPct val="110000"/>
              </a:lnSpc>
            </a:pPr>
            <a:r>
              <a:rPr lang="en-US" sz="1400" dirty="0"/>
              <a:t>Require identity verification for change of email address                                        </a:t>
            </a:r>
            <a:r>
              <a:rPr lang="en-US" sz="1400" dirty="0">
                <a:solidFill>
                  <a:schemeClr val="accent2"/>
                </a:solidFill>
              </a:rPr>
              <a:t>--Enabled</a:t>
            </a:r>
          </a:p>
          <a:p>
            <a:pPr>
              <a:lnSpc>
                <a:spcPct val="110000"/>
              </a:lnSpc>
            </a:pPr>
            <a:r>
              <a:rPr lang="en-US" sz="1400" dirty="0"/>
              <a:t>Require identity verification during two-factor authentication registration      </a:t>
            </a:r>
            <a:r>
              <a:rPr lang="en-US" sz="1400" dirty="0">
                <a:solidFill>
                  <a:schemeClr val="accent2"/>
                </a:solidFill>
              </a:rPr>
              <a:t>--Enabled</a:t>
            </a:r>
          </a:p>
          <a:p>
            <a:pPr>
              <a:lnSpc>
                <a:spcPct val="110000"/>
              </a:lnSpc>
            </a:pPr>
            <a:r>
              <a:rPr lang="en-US" sz="1400" dirty="0"/>
              <a:t>Session Timeout                  15 Minutes                                                                            </a:t>
            </a:r>
            <a:r>
              <a:rPr lang="en-US" sz="1400" dirty="0">
                <a:solidFill>
                  <a:schemeClr val="accent2"/>
                </a:solidFill>
              </a:rPr>
              <a:t>--Enabled</a:t>
            </a:r>
          </a:p>
          <a:p>
            <a:pPr>
              <a:lnSpc>
                <a:spcPct val="110000"/>
              </a:lnSpc>
            </a:pPr>
            <a:r>
              <a:rPr lang="en-US" sz="1400" dirty="0"/>
              <a:t>Enable HSTS for all Sites and Communities with the default force.com</a:t>
            </a:r>
          </a:p>
          <a:p>
            <a:pPr>
              <a:lnSpc>
                <a:spcPct val="110000"/>
              </a:lnSpc>
            </a:pPr>
            <a:r>
              <a:rPr lang="en-US" sz="1400" dirty="0"/>
              <a:t>   subdomain that require a secure connection (HTTPS)                                              </a:t>
            </a:r>
            <a:r>
              <a:rPr lang="en-US" sz="1400" dirty="0">
                <a:solidFill>
                  <a:schemeClr val="accent2"/>
                </a:solidFill>
              </a:rPr>
              <a:t>--Enabled</a:t>
            </a:r>
          </a:p>
        </p:txBody>
      </p:sp>
      <p:pic>
        <p:nvPicPr>
          <p:cNvPr id="5" name="Picture 4">
            <a:extLst>
              <a:ext uri="{FF2B5EF4-FFF2-40B4-BE49-F238E27FC236}">
                <a16:creationId xmlns:a16="http://schemas.microsoft.com/office/drawing/2014/main" id="{76FB6332-55A4-4D20-8FB4-9964B7496B2A}"/>
              </a:ext>
            </a:extLst>
          </p:cNvPr>
          <p:cNvPicPr>
            <a:picLocks noChangeAspect="1"/>
          </p:cNvPicPr>
          <p:nvPr/>
        </p:nvPicPr>
        <p:blipFill>
          <a:blip r:embed="rId3"/>
          <a:stretch>
            <a:fillRect/>
          </a:stretch>
        </p:blipFill>
        <p:spPr>
          <a:xfrm>
            <a:off x="638166" y="2464782"/>
            <a:ext cx="2857500" cy="1905000"/>
          </a:xfrm>
          <a:prstGeom prst="rect">
            <a:avLst/>
          </a:prstGeom>
        </p:spPr>
      </p:pic>
    </p:spTree>
    <p:extLst>
      <p:ext uri="{BB962C8B-B14F-4D97-AF65-F5344CB8AC3E}">
        <p14:creationId xmlns:p14="http://schemas.microsoft.com/office/powerpoint/2010/main" val="3360124104"/>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533D0-E08E-4D36-AC83-119CF2695F83}"/>
              </a:ext>
            </a:extLst>
          </p:cNvPr>
          <p:cNvSpPr>
            <a:spLocks noGrp="1"/>
          </p:cNvSpPr>
          <p:nvPr>
            <p:ph type="title"/>
          </p:nvPr>
        </p:nvSpPr>
        <p:spPr>
          <a:xfrm>
            <a:off x="913774" y="-179572"/>
            <a:ext cx="10364451" cy="1596177"/>
          </a:xfrm>
        </p:spPr>
        <p:txBody>
          <a:bodyPr/>
          <a:lstStyle/>
          <a:p>
            <a:r>
              <a:rPr lang="en-US" dirty="0"/>
              <a:t>SCRUM BOARD</a:t>
            </a:r>
          </a:p>
        </p:txBody>
      </p:sp>
      <p:pic>
        <p:nvPicPr>
          <p:cNvPr id="9" name="Content Placeholder 8" descr="A screenshot of a cell phone&#10;&#10;Description automatically generated">
            <a:extLst>
              <a:ext uri="{FF2B5EF4-FFF2-40B4-BE49-F238E27FC236}">
                <a16:creationId xmlns:a16="http://schemas.microsoft.com/office/drawing/2014/main" id="{2562185A-7F80-46A4-9210-ABC076307909}"/>
              </a:ext>
            </a:extLst>
          </p:cNvPr>
          <p:cNvPicPr>
            <a:picLocks noGrp="1" noChangeAspect="1"/>
          </p:cNvPicPr>
          <p:nvPr>
            <p:ph sz="quarter" idx="13"/>
          </p:nvPr>
        </p:nvPicPr>
        <p:blipFill>
          <a:blip r:embed="rId2"/>
          <a:stretch>
            <a:fillRect/>
          </a:stretch>
        </p:blipFill>
        <p:spPr>
          <a:xfrm>
            <a:off x="1428750" y="1680845"/>
            <a:ext cx="9505950" cy="4587213"/>
          </a:xfrm>
        </p:spPr>
      </p:pic>
    </p:spTree>
    <p:extLst>
      <p:ext uri="{BB962C8B-B14F-4D97-AF65-F5344CB8AC3E}">
        <p14:creationId xmlns:p14="http://schemas.microsoft.com/office/powerpoint/2010/main" val="3233730258"/>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28" name="Picture 2">
            <a:extLst>
              <a:ext uri="{FF2B5EF4-FFF2-40B4-BE49-F238E27FC236}">
                <a16:creationId xmlns:a16="http://schemas.microsoft.com/office/drawing/2014/main" id="{B1981535-B5AA-4E0C-ACE5-925CC19B20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a:extLst>
              <a:ext uri="{FF2B5EF4-FFF2-40B4-BE49-F238E27FC236}">
                <a16:creationId xmlns:a16="http://schemas.microsoft.com/office/drawing/2014/main" id="{BF97D060-AA7E-4411-BA62-28BD1EBD55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32" name="Rectangle 31">
            <a:extLst>
              <a:ext uri="{FF2B5EF4-FFF2-40B4-BE49-F238E27FC236}">
                <a16:creationId xmlns:a16="http://schemas.microsoft.com/office/drawing/2014/main" id="{9935250F-9475-4A7C-BD20-F3DD2BCA32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1">
            <a:extLst>
              <a:ext uri="{FF2B5EF4-FFF2-40B4-BE49-F238E27FC236}">
                <a16:creationId xmlns:a16="http://schemas.microsoft.com/office/drawing/2014/main" id="{CCE9F723-9A0F-4D08-A318-9BECBA07D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21733"/>
            <a:ext cx="11548531" cy="6214534"/>
          </a:xfrm>
          <a:prstGeom prst="roundRect">
            <a:avLst>
              <a:gd name="adj" fmla="val 8642"/>
            </a:avLst>
          </a:prstGeom>
          <a:solidFill>
            <a:srgbClr val="FFFFFF"/>
          </a:solidFill>
          <a:ln>
            <a:noFill/>
          </a:ln>
          <a:scene3d>
            <a:camera prst="orthographicFront"/>
            <a:lightRig rig="threePt" dir="t">
              <a:rot lat="0" lon="0" rev="2700000"/>
            </a:lightRig>
          </a:scene3d>
          <a:sp3d contourW="6350">
            <a:bevelT h="38100"/>
            <a:contourClr>
              <a:srgbClr val="C0C0C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CC751CDD-D58E-46E4-9537-5DD051D62B4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Content Placeholder 4" descr="A close up of a map&#10;&#10;Description automatically generated">
            <a:extLst>
              <a:ext uri="{FF2B5EF4-FFF2-40B4-BE49-F238E27FC236}">
                <a16:creationId xmlns:a16="http://schemas.microsoft.com/office/drawing/2014/main" id="{A8D25F48-2AC3-439D-931E-F245B376EC9B}"/>
              </a:ext>
            </a:extLst>
          </p:cNvPr>
          <p:cNvPicPr>
            <a:picLocks noGrp="1" noChangeAspect="1"/>
          </p:cNvPicPr>
          <p:nvPr>
            <p:ph sz="quarter" idx="13"/>
          </p:nvPr>
        </p:nvPicPr>
        <p:blipFill rotWithShape="1">
          <a:blip r:embed="rId4"/>
          <a:srcRect t="5815" b="2722"/>
          <a:stretch/>
        </p:blipFill>
        <p:spPr>
          <a:xfrm>
            <a:off x="1393794" y="636596"/>
            <a:ext cx="9627884" cy="5415662"/>
          </a:xfrm>
          <a:prstGeom prst="rect">
            <a:avLst/>
          </a:prstGeom>
        </p:spPr>
      </p:pic>
    </p:spTree>
    <p:extLst>
      <p:ext uri="{BB962C8B-B14F-4D97-AF65-F5344CB8AC3E}">
        <p14:creationId xmlns:p14="http://schemas.microsoft.com/office/powerpoint/2010/main" val="1213580252"/>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E91B9-3340-491C-9242-2E71AD1DA3D5}"/>
              </a:ext>
            </a:extLst>
          </p:cNvPr>
          <p:cNvSpPr>
            <a:spLocks noGrp="1"/>
          </p:cNvSpPr>
          <p:nvPr>
            <p:ph type="title"/>
          </p:nvPr>
        </p:nvSpPr>
        <p:spPr/>
        <p:txBody>
          <a:bodyPr/>
          <a:lstStyle/>
          <a:p>
            <a:r>
              <a:rPr lang="en-US" dirty="0"/>
              <a:t>Set up User with Bank Employee Profile</a:t>
            </a:r>
          </a:p>
        </p:txBody>
      </p:sp>
      <p:pic>
        <p:nvPicPr>
          <p:cNvPr id="5" name="Content Placeholder 4" descr="A screenshot of a cell phone&#10;&#10;Description automatically generated">
            <a:extLst>
              <a:ext uri="{FF2B5EF4-FFF2-40B4-BE49-F238E27FC236}">
                <a16:creationId xmlns:a16="http://schemas.microsoft.com/office/drawing/2014/main" id="{333B01E5-E502-4F7A-8A44-EA9515BF24FA}"/>
              </a:ext>
            </a:extLst>
          </p:cNvPr>
          <p:cNvPicPr>
            <a:picLocks noGrp="1" noChangeAspect="1"/>
          </p:cNvPicPr>
          <p:nvPr>
            <p:ph sz="quarter" idx="13"/>
          </p:nvPr>
        </p:nvPicPr>
        <p:blipFill>
          <a:blip r:embed="rId2"/>
          <a:stretch>
            <a:fillRect/>
          </a:stretch>
        </p:blipFill>
        <p:spPr>
          <a:xfrm>
            <a:off x="923740" y="2562225"/>
            <a:ext cx="10353860" cy="2597511"/>
          </a:xfr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281AE251-DF91-404E-A14B-BD24B85EC7E8}"/>
                  </a:ext>
                </a:extLst>
              </p14:cNvPr>
              <p14:cNvContentPartPr/>
              <p14:nvPr/>
            </p14:nvContentPartPr>
            <p14:xfrm>
              <a:off x="10124820" y="3314205"/>
              <a:ext cx="9720" cy="360"/>
            </p14:xfrm>
          </p:contentPart>
        </mc:Choice>
        <mc:Fallback xmlns="">
          <p:pic>
            <p:nvPicPr>
              <p:cNvPr id="6" name="Ink 5">
                <a:extLst>
                  <a:ext uri="{FF2B5EF4-FFF2-40B4-BE49-F238E27FC236}">
                    <a16:creationId xmlns:a16="http://schemas.microsoft.com/office/drawing/2014/main" id="{281AE251-DF91-404E-A14B-BD24B85EC7E8}"/>
                  </a:ext>
                </a:extLst>
              </p:cNvPr>
              <p:cNvPicPr/>
              <p:nvPr/>
            </p:nvPicPr>
            <p:blipFill>
              <a:blip r:embed="rId4"/>
              <a:stretch>
                <a:fillRect/>
              </a:stretch>
            </p:blipFill>
            <p:spPr>
              <a:xfrm>
                <a:off x="10070820" y="3206565"/>
                <a:ext cx="1173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A061B1F0-2CFA-48D4-A3C4-8F9314D023AC}"/>
                  </a:ext>
                </a:extLst>
              </p14:cNvPr>
              <p14:cNvContentPartPr/>
              <p14:nvPr/>
            </p14:nvContentPartPr>
            <p14:xfrm>
              <a:off x="9845193" y="3834748"/>
              <a:ext cx="360" cy="360"/>
            </p14:xfrm>
          </p:contentPart>
        </mc:Choice>
        <mc:Fallback xmlns="">
          <p:pic>
            <p:nvPicPr>
              <p:cNvPr id="7" name="Ink 6">
                <a:extLst>
                  <a:ext uri="{FF2B5EF4-FFF2-40B4-BE49-F238E27FC236}">
                    <a16:creationId xmlns:a16="http://schemas.microsoft.com/office/drawing/2014/main" id="{A061B1F0-2CFA-48D4-A3C4-8F9314D023AC}"/>
                  </a:ext>
                </a:extLst>
              </p:cNvPr>
              <p:cNvPicPr/>
              <p:nvPr/>
            </p:nvPicPr>
            <p:blipFill>
              <a:blip r:embed="rId6"/>
              <a:stretch>
                <a:fillRect/>
              </a:stretch>
            </p:blipFill>
            <p:spPr>
              <a:xfrm>
                <a:off x="9791193" y="3727108"/>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07C1C582-F119-4C4B-A9EB-C769A475DF47}"/>
                  </a:ext>
                </a:extLst>
              </p14:cNvPr>
              <p14:cNvContentPartPr/>
              <p14:nvPr/>
            </p14:nvContentPartPr>
            <p14:xfrm>
              <a:off x="9064713" y="3807748"/>
              <a:ext cx="780840" cy="37800"/>
            </p14:xfrm>
          </p:contentPart>
        </mc:Choice>
        <mc:Fallback xmlns="">
          <p:pic>
            <p:nvPicPr>
              <p:cNvPr id="8" name="Ink 7">
                <a:extLst>
                  <a:ext uri="{FF2B5EF4-FFF2-40B4-BE49-F238E27FC236}">
                    <a16:creationId xmlns:a16="http://schemas.microsoft.com/office/drawing/2014/main" id="{07C1C582-F119-4C4B-A9EB-C769A475DF47}"/>
                  </a:ext>
                </a:extLst>
              </p:cNvPr>
              <p:cNvPicPr/>
              <p:nvPr/>
            </p:nvPicPr>
            <p:blipFill>
              <a:blip r:embed="rId8"/>
              <a:stretch>
                <a:fillRect/>
              </a:stretch>
            </p:blipFill>
            <p:spPr>
              <a:xfrm>
                <a:off x="9010713" y="3699748"/>
                <a:ext cx="888480" cy="2534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A66DD554-A22A-44C3-B099-80E39A2F9D67}"/>
                  </a:ext>
                </a:extLst>
              </p14:cNvPr>
              <p14:cNvContentPartPr/>
              <p14:nvPr/>
            </p14:nvContentPartPr>
            <p14:xfrm>
              <a:off x="9027993" y="3318508"/>
              <a:ext cx="1092600" cy="10440"/>
            </p14:xfrm>
          </p:contentPart>
        </mc:Choice>
        <mc:Fallback xmlns="">
          <p:pic>
            <p:nvPicPr>
              <p:cNvPr id="9" name="Ink 8">
                <a:extLst>
                  <a:ext uri="{FF2B5EF4-FFF2-40B4-BE49-F238E27FC236}">
                    <a16:creationId xmlns:a16="http://schemas.microsoft.com/office/drawing/2014/main" id="{A66DD554-A22A-44C3-B099-80E39A2F9D67}"/>
                  </a:ext>
                </a:extLst>
              </p:cNvPr>
              <p:cNvPicPr/>
              <p:nvPr/>
            </p:nvPicPr>
            <p:blipFill>
              <a:blip r:embed="rId10"/>
              <a:stretch>
                <a:fillRect/>
              </a:stretch>
            </p:blipFill>
            <p:spPr>
              <a:xfrm>
                <a:off x="8973993" y="3210868"/>
                <a:ext cx="1200240" cy="226080"/>
              </a:xfrm>
              <a:prstGeom prst="rect">
                <a:avLst/>
              </a:prstGeom>
            </p:spPr>
          </p:pic>
        </mc:Fallback>
      </mc:AlternateContent>
    </p:spTree>
    <p:extLst>
      <p:ext uri="{BB962C8B-B14F-4D97-AF65-F5344CB8AC3E}">
        <p14:creationId xmlns:p14="http://schemas.microsoft.com/office/powerpoint/2010/main" val="2507730053"/>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8EC41B9-2D25-48A6-BC40-DA8F79F3E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36CD014-FCA7-43A9-BB6C-B9B5B1EF4FC5}"/>
              </a:ext>
            </a:extLst>
          </p:cNvPr>
          <p:cNvPicPr>
            <a:picLocks noChangeAspect="1"/>
          </p:cNvPicPr>
          <p:nvPr/>
        </p:nvPicPr>
        <p:blipFill>
          <a:blip r:embed="rId2"/>
          <a:stretch>
            <a:fillRect/>
          </a:stretch>
        </p:blipFill>
        <p:spPr>
          <a:xfrm>
            <a:off x="960120" y="1176964"/>
            <a:ext cx="10318106" cy="2846374"/>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1" name="Picture 10">
            <a:extLst>
              <a:ext uri="{FF2B5EF4-FFF2-40B4-BE49-F238E27FC236}">
                <a16:creationId xmlns:a16="http://schemas.microsoft.com/office/drawing/2014/main" id="{36BE94C4-A7FC-4F02-B92B-6C40D705A9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45686"/>
          <a:stretch/>
        </p:blipFill>
        <p:spPr>
          <a:xfrm>
            <a:off x="-2607" y="3133164"/>
            <a:ext cx="12192000" cy="3724835"/>
          </a:xfrm>
          <a:prstGeom prst="rect">
            <a:avLst/>
          </a:prstGeom>
        </p:spPr>
      </p:pic>
      <p:pic>
        <p:nvPicPr>
          <p:cNvPr id="13" name="Picture 12">
            <a:extLst>
              <a:ext uri="{FF2B5EF4-FFF2-40B4-BE49-F238E27FC236}">
                <a16:creationId xmlns:a16="http://schemas.microsoft.com/office/drawing/2014/main" id="{F8F21547-A433-450A-B2A3-930DCFAB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71324"/>
          <a:stretch/>
        </p:blipFill>
        <p:spPr>
          <a:xfrm>
            <a:off x="0" y="0"/>
            <a:ext cx="3496235" cy="6858000"/>
          </a:xfrm>
          <a:prstGeom prst="rect">
            <a:avLst/>
          </a:prstGeom>
        </p:spPr>
      </p:pic>
      <p:sp>
        <p:nvSpPr>
          <p:cNvPr id="2" name="Title 1">
            <a:extLst>
              <a:ext uri="{FF2B5EF4-FFF2-40B4-BE49-F238E27FC236}">
                <a16:creationId xmlns:a16="http://schemas.microsoft.com/office/drawing/2014/main" id="{099117BD-C782-4C75-9E76-EF60DBEAB8B9}"/>
              </a:ext>
            </a:extLst>
          </p:cNvPr>
          <p:cNvSpPr>
            <a:spLocks noGrp="1"/>
          </p:cNvSpPr>
          <p:nvPr>
            <p:ph type="ctrTitle"/>
          </p:nvPr>
        </p:nvSpPr>
        <p:spPr>
          <a:xfrm>
            <a:off x="635211" y="4562855"/>
            <a:ext cx="10916365" cy="1137554"/>
          </a:xfrm>
        </p:spPr>
        <p:txBody>
          <a:bodyPr>
            <a:normAutofit/>
          </a:bodyPr>
          <a:lstStyle/>
          <a:p>
            <a:r>
              <a:rPr lang="en-US" dirty="0"/>
              <a:t>DEMO of Bank Project 0</a:t>
            </a:r>
          </a:p>
        </p:txBody>
      </p:sp>
    </p:spTree>
    <p:extLst>
      <p:ext uri="{BB962C8B-B14F-4D97-AF65-F5344CB8AC3E}">
        <p14:creationId xmlns:p14="http://schemas.microsoft.com/office/powerpoint/2010/main" val="2056348469"/>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otalTime>32</TotalTime>
  <Words>259</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Arial Rounded MT Bold</vt:lpstr>
      <vt:lpstr>Tw Cen MT</vt:lpstr>
      <vt:lpstr>Droplet</vt:lpstr>
      <vt:lpstr>PROJECT0 rEVATURE</vt:lpstr>
      <vt:lpstr>PowerPoint Presentation</vt:lpstr>
      <vt:lpstr>Security specialist Super Badge</vt:lpstr>
      <vt:lpstr>Security Settings</vt:lpstr>
      <vt:lpstr>Security Settings</vt:lpstr>
      <vt:lpstr>SCRUM BOARD</vt:lpstr>
      <vt:lpstr>PowerPoint Presentation</vt:lpstr>
      <vt:lpstr>Set up User with Bank Employee Profile</vt:lpstr>
      <vt:lpstr>DEMO of Bank Project 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PROJECT0 rEVATURE</dc:title>
  <dc:creator>Daniel Cadwell</dc:creator>
  <cp:lastModifiedBy>Daniel Cadwell</cp:lastModifiedBy>
  <cp:revision>4</cp:revision>
  <dcterms:created xsi:type="dcterms:W3CDTF">2019-02-06T14:32:53Z</dcterms:created>
  <dcterms:modified xsi:type="dcterms:W3CDTF">2019-02-06T15:05:13Z</dcterms:modified>
</cp:coreProperties>
</file>