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4" r:id="rId5"/>
    <p:sldId id="283" r:id="rId6"/>
    <p:sldId id="285" r:id="rId7"/>
    <p:sldId id="286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79" r:id="rId26"/>
    <p:sldId id="280" r:id="rId27"/>
    <p:sldId id="281" r:id="rId28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277" autoAdjust="0"/>
  </p:normalViewPr>
  <p:slideViewPr>
    <p:cSldViewPr>
      <p:cViewPr varScale="1">
        <p:scale>
          <a:sx n="90" d="100"/>
          <a:sy n="90" d="100"/>
        </p:scale>
        <p:origin x="15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A83873-AB58-48F2-A943-A6C454ECD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6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D10EE1-216C-4327-A41C-EA6D1CF13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2333DA2-BFC8-4F7B-9E54-BE44644A282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Jeopardy theme song downloaded as a .mp3 file  http://www.televisiontunes.com/Jeopardy.html</a:t>
            </a:r>
          </a:p>
        </p:txBody>
      </p:sp>
    </p:spTree>
    <p:extLst>
      <p:ext uri="{BB962C8B-B14F-4D97-AF65-F5344CB8AC3E}">
        <p14:creationId xmlns:p14="http://schemas.microsoft.com/office/powerpoint/2010/main" val="210374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6865CA-5743-4BDB-B4E1-FE25F08974D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A5FE9D-9073-4DFF-AC5A-2AA300A651B4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1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D57382-D176-4E65-8236-EB41BF2B4AEA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EA3661-8C29-4B5A-837A-E3F07AC4EC13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3FC1DD-9898-4559-B625-33F2981A3315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04F96C-0772-4725-A649-39C7A4B63A8B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94A9B1-6884-4C73-98BA-C0E7ABABAD0E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0A82DF-0523-4D36-B36D-1699DDF71C94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DFC61B-95EC-4FDE-898C-DC04C73749D8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C540B6-0E81-40DD-B4EF-7FACC6D08477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CB7528-6374-4851-B90E-BDF653BF1ADB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94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BBBD06-7E7F-4167-9B42-3C8D97795849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6086D35-2148-442C-BEB5-1209A6929E2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05190C-7FB9-42B2-8AE6-8B78B2C9592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71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EC37EB-D901-4309-B6C6-166FF23589A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D623DD-804D-4CB3-86CA-E2F7CA3DC620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C1D222-09A2-45FE-9FB8-98B26A5C39BA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D9C39E-6045-4AD0-BB9E-BAC0E5AC4380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A53AA6-7618-46C4-8A54-5A5748A1D24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F38304-85A8-48E7-AB67-63BA340EE3A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8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AD4497-4690-4638-9A1E-9CE5810A14A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5A639EC-DD95-4169-8607-83420CC2F5A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2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911A45-D275-45C7-9EA5-A33CCF4025F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65610" indent="-29446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77862" indent="-23557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49006" indent="-23557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20151" indent="-23557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8121EE7-E668-4828-8423-E7DC222B6AEE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D7032-C5AA-48C3-B793-EBCA0E140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EC03-CE60-4976-BFD1-49DF7C7E8A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82C78-4DE2-4571-8220-C6ACCC0203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95E9F-1A2C-461D-AEFB-98F9F6AD0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5495D-9876-405C-8EAC-8B721C2CA2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0C162-151B-49E3-85C7-0F6B346982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57A1-0F6B-4BB2-9813-9468A0B0DB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9C353-2710-4EC4-911B-E35409101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DD898-ABD3-4EF5-81A6-9FC2097DC6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3D385-F56C-49C4-B03A-8F2A89F850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9A890-0A78-438C-B957-04BCAA5DDB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929651-B097-4E69-A754-79F5F14311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18" Type="http://schemas.openxmlformats.org/officeDocument/2006/relationships/slide" Target="slide25.xml"/><Relationship Id="rId26" Type="http://schemas.openxmlformats.org/officeDocument/2006/relationships/slide" Target="slide17.xml"/><Relationship Id="rId3" Type="http://schemas.openxmlformats.org/officeDocument/2006/relationships/slide" Target="slide3.xml"/><Relationship Id="rId21" Type="http://schemas.openxmlformats.org/officeDocument/2006/relationships/slide" Target="slide16.xml"/><Relationship Id="rId7" Type="http://schemas.openxmlformats.org/officeDocument/2006/relationships/slide" Target="slide18.xml"/><Relationship Id="rId12" Type="http://schemas.openxmlformats.org/officeDocument/2006/relationships/slide" Target="slide19.xml"/><Relationship Id="rId17" Type="http://schemas.openxmlformats.org/officeDocument/2006/relationships/slide" Target="slide20.xml"/><Relationship Id="rId25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24" Type="http://schemas.openxmlformats.org/officeDocument/2006/relationships/slide" Target="slide7.xml"/><Relationship Id="rId5" Type="http://schemas.openxmlformats.org/officeDocument/2006/relationships/slide" Target="slide8.xml"/><Relationship Id="rId15" Type="http://schemas.openxmlformats.org/officeDocument/2006/relationships/slide" Target="slide10.xml"/><Relationship Id="rId23" Type="http://schemas.openxmlformats.org/officeDocument/2006/relationships/slide" Target="slide26.xml"/><Relationship Id="rId28" Type="http://schemas.openxmlformats.org/officeDocument/2006/relationships/slide" Target="slide27.xml"/><Relationship Id="rId10" Type="http://schemas.openxmlformats.org/officeDocument/2006/relationships/slide" Target="slide9.xml"/><Relationship Id="rId19" Type="http://schemas.openxmlformats.org/officeDocument/2006/relationships/slide" Target="slide6.xml"/><Relationship Id="rId4" Type="http://schemas.openxmlformats.org/officeDocument/2006/relationships/audio" Target="../media/audio1.wav"/><Relationship Id="rId9" Type="http://schemas.openxmlformats.org/officeDocument/2006/relationships/slide" Target="slide4.xml"/><Relationship Id="rId14" Type="http://schemas.openxmlformats.org/officeDocument/2006/relationships/slide" Target="slide5.xml"/><Relationship Id="rId22" Type="http://schemas.openxmlformats.org/officeDocument/2006/relationships/slide" Target="slide21.xml"/><Relationship Id="rId27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52600" y="1295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>
                <a:solidFill>
                  <a:schemeClr val="bg1"/>
                </a:solidFill>
              </a:rPr>
              <a:t>Chapter 1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2438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0" b="1" dirty="0">
                <a:solidFill>
                  <a:schemeClr val="hlink"/>
                </a:solidFill>
                <a:latin typeface="Arial" charset="0"/>
              </a:rPr>
              <a:t>JEOPARDY</a:t>
            </a:r>
          </a:p>
          <a:p>
            <a:pPr algn="ctr">
              <a:defRPr/>
            </a:pP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2" name="Jeopard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8914" y="6266543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42672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Introduction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An Apple a Day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00200" y="4419600"/>
            <a:ext cx="57839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3200" b="1" dirty="0">
                <a:solidFill>
                  <a:schemeClr val="hlink"/>
                </a:solidFill>
                <a:latin typeface="Arial" charset="0"/>
              </a:rPr>
              <a:t>What is the Apple Lisa?</a:t>
            </a:r>
          </a:p>
          <a:p>
            <a:pPr algn="ctr">
              <a:spcBef>
                <a:spcPct val="50000"/>
              </a:spcBef>
            </a:pPr>
            <a:r>
              <a:rPr lang="pt-BR" sz="2400" b="1" dirty="0">
                <a:solidFill>
                  <a:schemeClr val="hlink"/>
                </a:solidFill>
                <a:latin typeface="Arial" charset="0"/>
              </a:rPr>
              <a:t>Pg 14 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0413" y="3037582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Which Apple computer was the first to have a GUI interface?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Arial" charset="0"/>
              </a:rPr>
              <a:t>An Apple a Day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74295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VisiCalc?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16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10126" y="3061174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was the Killer App for </a:t>
            </a:r>
            <a:r>
              <a:rPr lang="en-US" sz="3200">
                <a:solidFill>
                  <a:schemeClr val="hlink"/>
                </a:solidFill>
                <a:latin typeface="Arial" charset="0"/>
              </a:rPr>
              <a:t>Apple II?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An Apple a Day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7800" y="4079304"/>
            <a:ext cx="6096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Mac OS </a:t>
            </a: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X</a:t>
            </a:r>
          </a:p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3200" b="1" dirty="0" err="1" smtClean="0">
                <a:solidFill>
                  <a:schemeClr val="hlink"/>
                </a:solidFill>
                <a:latin typeface="Arial" charset="0"/>
              </a:rPr>
              <a:t>Pg</a:t>
            </a: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 27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27432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Apple Operating system is based on Unix.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47800" y="4343400"/>
            <a:ext cx="7010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IoT (Internet of Things)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5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2667000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These are devices that we don’t normally think of as computing devices.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7772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SoC (system on a chip)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4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___ is all of the electronic circuitry contained in a single microchip.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Open-Source?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60400" y="2667000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Software that anyone can modify and distribute.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00100" y="4737318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virtual memory?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lecture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7543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is hard disk space used as if it were memory.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Potluck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3810000"/>
            <a:ext cx="787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UEFI (Unified Extensible Firmware Interface)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the replacement for BIOS called?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Who Am I?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90600" y="4360158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command line interface (CLI)?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5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685800" y="27432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is a type of user interface that requires you to type in cryptic commands.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4939344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OS/2?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Pg 16</a:t>
            </a: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457200" y="25908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operating system was a joint effort between IBM and Microsoft.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Who Am I?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What do I do?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8288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36576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54864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73152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18288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36576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54864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73152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18288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4" name="Rectangle 19"/>
          <p:cNvSpPr>
            <a:spLocks noChangeArrowheads="1"/>
          </p:cNvSpPr>
          <p:nvPr/>
        </p:nvSpPr>
        <p:spPr bwMode="auto">
          <a:xfrm>
            <a:off x="36576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54864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73152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7" name="Rectangle 22"/>
          <p:cNvSpPr>
            <a:spLocks noChangeArrowheads="1"/>
          </p:cNvSpPr>
          <p:nvPr/>
        </p:nvSpPr>
        <p:spPr bwMode="auto">
          <a:xfrm>
            <a:off x="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8" name="Rectangle 23"/>
          <p:cNvSpPr>
            <a:spLocks noChangeArrowheads="1"/>
          </p:cNvSpPr>
          <p:nvPr/>
        </p:nvSpPr>
        <p:spPr bwMode="auto">
          <a:xfrm>
            <a:off x="18288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9" name="Rectangle 24"/>
          <p:cNvSpPr>
            <a:spLocks noChangeArrowheads="1"/>
          </p:cNvSpPr>
          <p:nvPr/>
        </p:nvSpPr>
        <p:spPr bwMode="auto">
          <a:xfrm>
            <a:off x="36576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0" name="Rectangle 25"/>
          <p:cNvSpPr>
            <a:spLocks noChangeArrowheads="1"/>
          </p:cNvSpPr>
          <p:nvPr/>
        </p:nvSpPr>
        <p:spPr bwMode="auto">
          <a:xfrm>
            <a:off x="54864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1" name="Rectangle 26"/>
          <p:cNvSpPr>
            <a:spLocks noChangeArrowheads="1"/>
          </p:cNvSpPr>
          <p:nvPr/>
        </p:nvSpPr>
        <p:spPr bwMode="auto">
          <a:xfrm>
            <a:off x="73152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2" name="Rectangle 27"/>
          <p:cNvSpPr>
            <a:spLocks noChangeArrowheads="1"/>
          </p:cNvSpPr>
          <p:nvPr/>
        </p:nvSpPr>
        <p:spPr bwMode="auto">
          <a:xfrm>
            <a:off x="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3" name="Rectangle 28"/>
          <p:cNvSpPr>
            <a:spLocks noChangeArrowheads="1"/>
          </p:cNvSpPr>
          <p:nvPr/>
        </p:nvSpPr>
        <p:spPr bwMode="auto">
          <a:xfrm>
            <a:off x="18288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4" name="Rectangle 29"/>
          <p:cNvSpPr>
            <a:spLocks noChangeArrowheads="1"/>
          </p:cNvSpPr>
          <p:nvPr/>
        </p:nvSpPr>
        <p:spPr bwMode="auto">
          <a:xfrm>
            <a:off x="36576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5" name="Rectangle 30"/>
          <p:cNvSpPr>
            <a:spLocks noChangeArrowheads="1"/>
          </p:cNvSpPr>
          <p:nvPr/>
        </p:nvSpPr>
        <p:spPr bwMode="auto">
          <a:xfrm>
            <a:off x="54864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6" name="Rectangle 31"/>
          <p:cNvSpPr>
            <a:spLocks noChangeArrowheads="1"/>
          </p:cNvSpPr>
          <p:nvPr/>
        </p:nvSpPr>
        <p:spPr bwMode="auto">
          <a:xfrm>
            <a:off x="73152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3142" name="Rectangle 70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Apple a Day</a:t>
            </a:r>
          </a:p>
        </p:txBody>
      </p:sp>
      <p:sp useBgFill="1">
        <p:nvSpPr>
          <p:cNvPr id="3143" name="Rectangle 71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Potluck</a:t>
            </a:r>
            <a:endParaRPr lang="en-US" sz="2000" b="1" dirty="0">
              <a:solidFill>
                <a:schemeClr val="hlink"/>
              </a:solidFill>
              <a:latin typeface="Arial" charset="0"/>
            </a:endParaRPr>
          </a:p>
        </p:txBody>
      </p:sp>
      <p:sp useBgFill="1">
        <p:nvSpPr>
          <p:cNvPr id="3144" name="Rectangle 72"/>
          <p:cNvSpPr>
            <a:spLocks noChangeArrowheads="1"/>
          </p:cNvSpPr>
          <p:nvPr/>
        </p:nvSpPr>
        <p:spPr bwMode="auto">
          <a:xfrm>
            <a:off x="5486400" y="-5443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Who Am I?</a:t>
            </a:r>
          </a:p>
        </p:txBody>
      </p:sp>
      <p:sp useBgFill="1">
        <p:nvSpPr>
          <p:cNvPr id="3145" name="Rectangle 73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On the Move</a:t>
            </a:r>
          </a:p>
        </p:txBody>
      </p:sp>
      <p:sp>
        <p:nvSpPr>
          <p:cNvPr id="4131" name="Rectangle 74"/>
          <p:cNvSpPr>
            <a:spLocks noChangeArrowheads="1"/>
          </p:cNvSpPr>
          <p:nvPr/>
        </p:nvSpPr>
        <p:spPr bwMode="auto">
          <a:xfrm>
            <a:off x="0" y="1295400"/>
            <a:ext cx="9144000" cy="228600"/>
          </a:xfrm>
          <a:prstGeom prst="rect">
            <a:avLst/>
          </a:prstGeom>
          <a:solidFill>
            <a:schemeClr val="hlink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4132" name="Rectangle 75"/>
          <p:cNvSpPr>
            <a:spLocks noChangeArrowheads="1"/>
          </p:cNvSpPr>
          <p:nvPr/>
        </p:nvSpPr>
        <p:spPr bwMode="auto">
          <a:xfrm>
            <a:off x="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3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3" name="Rectangle 76"/>
          <p:cNvSpPr>
            <a:spLocks noChangeArrowheads="1"/>
          </p:cNvSpPr>
          <p:nvPr/>
        </p:nvSpPr>
        <p:spPr bwMode="auto">
          <a:xfrm>
            <a:off x="18288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5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4" name="Rectangle 77"/>
          <p:cNvSpPr>
            <a:spLocks noChangeArrowheads="1"/>
          </p:cNvSpPr>
          <p:nvPr/>
        </p:nvSpPr>
        <p:spPr bwMode="auto">
          <a:xfrm>
            <a:off x="36576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6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5" name="Rectangle 78"/>
          <p:cNvSpPr>
            <a:spLocks noChangeArrowheads="1"/>
          </p:cNvSpPr>
          <p:nvPr/>
        </p:nvSpPr>
        <p:spPr bwMode="auto">
          <a:xfrm>
            <a:off x="54864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7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6" name="Rectangle 79"/>
          <p:cNvSpPr>
            <a:spLocks noChangeArrowheads="1"/>
          </p:cNvSpPr>
          <p:nvPr/>
        </p:nvSpPr>
        <p:spPr bwMode="auto">
          <a:xfrm>
            <a:off x="73152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8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7" name="Rectangle 80"/>
          <p:cNvSpPr>
            <a:spLocks noChangeArrowheads="1"/>
          </p:cNvSpPr>
          <p:nvPr/>
        </p:nvSpPr>
        <p:spPr bwMode="auto">
          <a:xfrm>
            <a:off x="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9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8" name="Rectangle 81"/>
          <p:cNvSpPr>
            <a:spLocks noChangeArrowheads="1"/>
          </p:cNvSpPr>
          <p:nvPr/>
        </p:nvSpPr>
        <p:spPr bwMode="auto">
          <a:xfrm>
            <a:off x="18288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0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9" name="Rectangle 82"/>
          <p:cNvSpPr>
            <a:spLocks noChangeArrowheads="1"/>
          </p:cNvSpPr>
          <p:nvPr/>
        </p:nvSpPr>
        <p:spPr bwMode="auto">
          <a:xfrm>
            <a:off x="36576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1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0" name="Rectangle 83"/>
          <p:cNvSpPr>
            <a:spLocks noChangeArrowheads="1"/>
          </p:cNvSpPr>
          <p:nvPr/>
        </p:nvSpPr>
        <p:spPr bwMode="auto">
          <a:xfrm>
            <a:off x="54864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2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1" name="Rectangle 84"/>
          <p:cNvSpPr>
            <a:spLocks noChangeArrowheads="1"/>
          </p:cNvSpPr>
          <p:nvPr/>
        </p:nvSpPr>
        <p:spPr bwMode="auto">
          <a:xfrm>
            <a:off x="73152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3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2" name="Rectangle 85"/>
          <p:cNvSpPr>
            <a:spLocks noChangeArrowheads="1"/>
          </p:cNvSpPr>
          <p:nvPr/>
        </p:nvSpPr>
        <p:spPr bwMode="auto">
          <a:xfrm>
            <a:off x="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4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3" name="Rectangle 86"/>
          <p:cNvSpPr>
            <a:spLocks noChangeArrowheads="1"/>
          </p:cNvSpPr>
          <p:nvPr/>
        </p:nvSpPr>
        <p:spPr bwMode="auto">
          <a:xfrm>
            <a:off x="18288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5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4" name="Rectangle 87"/>
          <p:cNvSpPr>
            <a:spLocks noChangeArrowheads="1"/>
          </p:cNvSpPr>
          <p:nvPr/>
        </p:nvSpPr>
        <p:spPr bwMode="auto">
          <a:xfrm>
            <a:off x="36576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6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5" name="Rectangle 88"/>
          <p:cNvSpPr>
            <a:spLocks noChangeArrowheads="1"/>
          </p:cNvSpPr>
          <p:nvPr/>
        </p:nvSpPr>
        <p:spPr bwMode="auto">
          <a:xfrm>
            <a:off x="54864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7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6" name="Rectangle 89"/>
          <p:cNvSpPr>
            <a:spLocks noChangeArrowheads="1"/>
          </p:cNvSpPr>
          <p:nvPr/>
        </p:nvSpPr>
        <p:spPr bwMode="auto">
          <a:xfrm>
            <a:off x="73152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8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7" name="Rectangle 90"/>
          <p:cNvSpPr>
            <a:spLocks noChangeArrowheads="1"/>
          </p:cNvSpPr>
          <p:nvPr/>
        </p:nvSpPr>
        <p:spPr bwMode="auto">
          <a:xfrm>
            <a:off x="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9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8" name="Rectangle 91"/>
          <p:cNvSpPr>
            <a:spLocks noChangeArrowheads="1"/>
          </p:cNvSpPr>
          <p:nvPr/>
        </p:nvSpPr>
        <p:spPr bwMode="auto">
          <a:xfrm>
            <a:off x="18288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0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9" name="Rectangle 92"/>
          <p:cNvSpPr>
            <a:spLocks noChangeArrowheads="1"/>
          </p:cNvSpPr>
          <p:nvPr/>
        </p:nvSpPr>
        <p:spPr bwMode="auto">
          <a:xfrm>
            <a:off x="36576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1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0" name="Rectangle 93"/>
          <p:cNvSpPr>
            <a:spLocks noChangeArrowheads="1"/>
          </p:cNvSpPr>
          <p:nvPr/>
        </p:nvSpPr>
        <p:spPr bwMode="auto">
          <a:xfrm>
            <a:off x="54864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2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1" name="Rectangle 94"/>
          <p:cNvSpPr>
            <a:spLocks noChangeArrowheads="1"/>
          </p:cNvSpPr>
          <p:nvPr/>
        </p:nvSpPr>
        <p:spPr bwMode="auto">
          <a:xfrm>
            <a:off x="73152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3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2" name="Rectangle 95"/>
          <p:cNvSpPr>
            <a:spLocks noChangeArrowheads="1"/>
          </p:cNvSpPr>
          <p:nvPr/>
        </p:nvSpPr>
        <p:spPr bwMode="auto">
          <a:xfrm>
            <a:off x="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4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3" name="Rectangle 96"/>
          <p:cNvSpPr>
            <a:spLocks noChangeArrowheads="1"/>
          </p:cNvSpPr>
          <p:nvPr/>
        </p:nvSpPr>
        <p:spPr bwMode="auto">
          <a:xfrm>
            <a:off x="18288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5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4" name="Rectangle 97"/>
          <p:cNvSpPr>
            <a:spLocks noChangeArrowheads="1"/>
          </p:cNvSpPr>
          <p:nvPr/>
        </p:nvSpPr>
        <p:spPr bwMode="auto">
          <a:xfrm>
            <a:off x="36576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6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5" name="Rectangle 98"/>
          <p:cNvSpPr>
            <a:spLocks noChangeArrowheads="1"/>
          </p:cNvSpPr>
          <p:nvPr/>
        </p:nvSpPr>
        <p:spPr bwMode="auto">
          <a:xfrm>
            <a:off x="54864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7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6" name="Rectangle 99">
            <a:hlinkClick r:id="rId23" action="ppaction://hlinksldjump">
              <a:snd r:embed="rId4" name="WHOOSH.WAV"/>
            </a:hlinkClick>
          </p:cNvPr>
          <p:cNvSpPr>
            <a:spLocks noChangeArrowheads="1"/>
          </p:cNvSpPr>
          <p:nvPr/>
        </p:nvSpPr>
        <p:spPr bwMode="auto">
          <a:xfrm>
            <a:off x="73152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8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Windows NT?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20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was the first Windows OS where the GUI did NOT sit on top of DOS.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Who Am I?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5105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Linux?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27</a:t>
            </a:r>
          </a:p>
        </p:txBody>
      </p:sp>
      <p:sp>
        <p:nvSpPr>
          <p:cNvPr id="23557" name="Text Box 30"/>
          <p:cNvSpPr txBox="1">
            <a:spLocks noChangeArrowheads="1"/>
          </p:cNvSpPr>
          <p:nvPr/>
        </p:nvSpPr>
        <p:spPr bwMode="auto">
          <a:xfrm>
            <a:off x="609600" y="28956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Distros are available for this OS to provide a GUI interface.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Who Am I?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95400" y="4648200"/>
            <a:ext cx="67056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Windows XP?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22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762000" y="28089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OS is still used today in critical applications even though support ended in 2014.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Who Am I?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 Virtual Keyboard? 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30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23900" y="2743200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appears on a mobile device when you touch in an area requiring input.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8200" y="47244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iOS and Android?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29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108325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are two popular mobile OS?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Solid-State drives (SSDs)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7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7700" y="2885182"/>
            <a:ext cx="807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type of drive is used in mobile devices.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3</a:t>
            </a:r>
            <a:r>
              <a:rPr lang="en-US" sz="4800" dirty="0">
                <a:solidFill>
                  <a:schemeClr val="bg1"/>
                </a:solidFill>
              </a:rPr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7543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hlink"/>
                </a:solidFill>
                <a:latin typeface="Arial" charset="0"/>
              </a:rPr>
              <a:t>What is synchronization</a:t>
            </a:r>
            <a:r>
              <a:rPr lang="en-US" sz="2800" b="1" dirty="0" smtClean="0">
                <a:solidFill>
                  <a:schemeClr val="hlink"/>
                </a:solidFill>
                <a:latin typeface="Arial" charset="0"/>
              </a:rPr>
              <a:t>?</a:t>
            </a:r>
          </a:p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chemeClr val="hlink"/>
                </a:solidFill>
                <a:latin typeface="Arial" charset="0"/>
              </a:rPr>
              <a:t>Pg</a:t>
            </a:r>
            <a:r>
              <a:rPr lang="en-US" sz="2800" b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800" b="1" dirty="0" smtClean="0">
                <a:solidFill>
                  <a:schemeClr val="hlink"/>
                </a:solidFill>
                <a:latin typeface="Arial" charset="0"/>
              </a:rPr>
              <a:t>31</a:t>
            </a:r>
            <a:endParaRPr lang="en-US" sz="28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feature of mobile devices is important for users of the same data on multiple devices.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00100" y="4800600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an accelerometer?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29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35429" y="2961382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detects the physical tilt of a device and assists the OS with screen rotation.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On the Move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 do I do?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12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8200" y="4491097"/>
            <a:ext cx="7620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the User Interface?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5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0" y="2710428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This is the software layer the user uses to communicate with the 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 do I do?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95400" y="3962400"/>
            <a:ext cx="7391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File Management?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7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This function of an operating system provides a logical structure for files.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 do I do?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96471" y="4906963"/>
            <a:ext cx="7543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Task Management?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6</a:t>
            </a: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533400" y="2667000"/>
            <a:ext cx="8305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80FF"/>
                </a:solidFill>
                <a:latin typeface="Arial" charset="0"/>
              </a:rPr>
              <a:t>This function of an operating system controls multitasking.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 do I do?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This operating system function controls the order and time that programs run.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14400" y="4572000"/>
            <a:ext cx="7239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Job Management?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6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What do I do?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71650" y="4795391"/>
            <a:ext cx="56007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Security?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80FF"/>
                </a:solidFill>
                <a:latin typeface="Arial" charset="0"/>
              </a:rPr>
              <a:t>Pg 9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" y="284994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80FF"/>
                </a:solidFill>
                <a:latin typeface="Arial" charset="0"/>
              </a:rPr>
              <a:t>What operating system function controls user authentication, file permissions and can restrict access. 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29600" cy="1524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Arial" charset="0"/>
              </a:rPr>
              <a:t>An Apple a Day</a:t>
            </a:r>
            <a:br>
              <a:rPr lang="en-US" sz="4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76400" y="4906963"/>
            <a:ext cx="5867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iOS?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Arial" charset="0"/>
              </a:rPr>
              <a:t>Pg 5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is the name of the mobile operating system for Apple?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71500"/>
            <a:ext cx="7772400" cy="12573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An Apple a Day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8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71600" y="4343400"/>
            <a:ext cx="6629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Mac OS 9</a:t>
            </a: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?</a:t>
            </a:r>
          </a:p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hlink"/>
                </a:solidFill>
                <a:latin typeface="Arial" charset="0"/>
              </a:rPr>
              <a:t>Pg</a:t>
            </a: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 27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914400" y="3037582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What was the predecessor to OS X?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031F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2810</TotalTime>
  <Words>663</Words>
  <Application>Microsoft Office PowerPoint</Application>
  <PresentationFormat>On-screen Show (4:3)</PresentationFormat>
  <Paragraphs>159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Candara</vt:lpstr>
      <vt:lpstr>Symbol</vt:lpstr>
      <vt:lpstr>Tahoma</vt:lpstr>
      <vt:lpstr>Times New Roman</vt:lpstr>
      <vt:lpstr>Waveform</vt:lpstr>
      <vt:lpstr>Chapter 1 </vt:lpstr>
      <vt:lpstr>PowerPoint Presentation</vt:lpstr>
      <vt:lpstr>What do I do? 100</vt:lpstr>
      <vt:lpstr>What do I do? 200</vt:lpstr>
      <vt:lpstr>What do I do? 300</vt:lpstr>
      <vt:lpstr>What do I do? 400</vt:lpstr>
      <vt:lpstr>What do I do? 500</vt:lpstr>
      <vt:lpstr>An Apple a Day 100</vt:lpstr>
      <vt:lpstr>An Apple a Day 200</vt:lpstr>
      <vt:lpstr>An Apple a Day 300</vt:lpstr>
      <vt:lpstr>An Apple a Day 400</vt:lpstr>
      <vt:lpstr>An Apple a Day 500</vt:lpstr>
      <vt:lpstr>Potluck 100</vt:lpstr>
      <vt:lpstr>Potluck 200</vt:lpstr>
      <vt:lpstr>Potluck 300</vt:lpstr>
      <vt:lpstr>Potluck 400</vt:lpstr>
      <vt:lpstr>Potluck 500</vt:lpstr>
      <vt:lpstr>Who Am I? 100</vt:lpstr>
      <vt:lpstr>Who Am I? 200</vt:lpstr>
      <vt:lpstr>Who Am I? 300</vt:lpstr>
      <vt:lpstr>Who Am I? 400</vt:lpstr>
      <vt:lpstr>Who Am I? 500</vt:lpstr>
      <vt:lpstr>On the Move 100</vt:lpstr>
      <vt:lpstr>On the Move 200</vt:lpstr>
      <vt:lpstr>On the Move 300</vt:lpstr>
      <vt:lpstr>On the Move 400</vt:lpstr>
      <vt:lpstr>On the Move 500</vt:lpstr>
    </vt:vector>
  </TitlesOfParts>
  <Company>EDUCATION CONNECTION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110 Double Jeopardy</dc:title>
  <dc:subject>Review and Quiz</dc:subject>
  <dc:creator>Julie Martínez Hayes;(originall Barbara Warner and others)</dc:creator>
  <cp:lastModifiedBy>Susan Rizzo</cp:lastModifiedBy>
  <cp:revision>247</cp:revision>
  <cp:lastPrinted>2019-10-01T00:20:01Z</cp:lastPrinted>
  <dcterms:created xsi:type="dcterms:W3CDTF">2000-06-26T17:56:44Z</dcterms:created>
  <dcterms:modified xsi:type="dcterms:W3CDTF">2019-10-03T14:34:00Z</dcterms:modified>
</cp:coreProperties>
</file>