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3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84" r:id="rId5"/>
    <p:sldId id="283" r:id="rId6"/>
    <p:sldId id="285" r:id="rId7"/>
    <p:sldId id="286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2277" autoAdjust="0"/>
  </p:normalViewPr>
  <p:slideViewPr>
    <p:cSldViewPr>
      <p:cViewPr varScale="1">
        <p:scale>
          <a:sx n="121" d="100"/>
          <a:sy n="121" d="100"/>
        </p:scale>
        <p:origin x="16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9A83873-AB58-48F2-A943-A6C454ECD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07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8D10EE1-216C-4327-A41C-EA6D1CF132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7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2333DA2-BFC8-4F7B-9E54-BE44644A282B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Jeopardy theme song downloaded as a .mp3 file  http://www.televisiontunes.com/Jeopardy.html</a:t>
            </a:r>
          </a:p>
        </p:txBody>
      </p:sp>
    </p:spTree>
    <p:extLst>
      <p:ext uri="{BB962C8B-B14F-4D97-AF65-F5344CB8AC3E}">
        <p14:creationId xmlns:p14="http://schemas.microsoft.com/office/powerpoint/2010/main" val="2103740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06865CA-5743-4BDB-B4E1-FE25F08974DC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9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2A5FE9D-9073-4DFF-AC5A-2AA300A651B4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16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ED57382-D176-4E65-8236-EB41BF2B4AEA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89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6EA3661-8C29-4B5A-837A-E3F07AC4EC13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7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E3FC1DD-9898-4559-B625-33F2981A3315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96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904F96C-0772-4725-A649-39C7A4B63A8B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22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D94A9B1-6884-4C73-98BA-C0E7ABABAD0E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95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10A82DF-0523-4D36-B36D-1699DDF71C94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1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CDFC61B-95EC-4FDE-898C-DC04C73749D8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5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FC540B6-0E81-40DD-B4EF-7FACC6D08477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4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CCB7528-6374-4851-B90E-BDF653BF1ADB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94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DBBBD06-7E7F-4167-9B42-3C8D97795849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35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6086D35-2148-442C-BEB5-1209A6929E2C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68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E05190C-7FB9-42B2-8AE6-8B78B2C9592D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48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1F51BAC-7D04-499C-AB85-57B80F2985D2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71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1F51BAC-7D04-499C-AB85-57B80F2985D2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1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4EC37EB-D901-4309-B6C6-166FF23589A9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17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2D623DD-804D-4CB3-86CA-E2F7CA3DC620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1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5C1D222-09A2-45FE-9FB8-98B26A5C39BA}" type="slidenum">
              <a:rPr lang="en-US" smtClean="0">
                <a:latin typeface="Times New Roman" pitchFamily="18" charset="0"/>
              </a:rPr>
              <a:pPr/>
              <a:t>27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BD9C39E-6045-4AD0-BB9E-BAC0E5AC4380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0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9A53AA6-7618-46C4-8A54-5A5748A1D24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4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AF38304-85A8-48E7-AB67-63BA340EE3A2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5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8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4AD4497-4690-4638-9A1E-9CE5810A14A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6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1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5A639EC-DD95-4169-8607-83420CC2F5AA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7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28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6911A45-D275-45C7-9EA5-A33CCF4025F8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9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8121EE7-E668-4828-8423-E7DC222B6AEE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2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7D7032-C5AA-48C3-B793-EBCA0E1403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2EC03-CE60-4976-BFD1-49DF7C7E8A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82C78-4DE2-4571-8220-C6ACCC0203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95E9F-1A2C-461D-AEFB-98F9F6AD07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15495D-9876-405C-8EAC-8B721C2CA2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F0C162-151B-49E3-85C7-0F6B346982B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57A1-0F6B-4BB2-9813-9468A0B0DB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9C353-2710-4EC4-911B-E35409101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DD898-ABD3-4EF5-81A6-9FC2097DC6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3D385-F56C-49C4-B03A-8F2A89F850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49A890-0A78-438C-B957-04BCAA5DDBF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9929651-B097-4E69-A754-79F5F14311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4.xml"/><Relationship Id="rId18" Type="http://schemas.openxmlformats.org/officeDocument/2006/relationships/slide" Target="slide25.xml"/><Relationship Id="rId26" Type="http://schemas.openxmlformats.org/officeDocument/2006/relationships/slide" Target="slide17.xml"/><Relationship Id="rId3" Type="http://schemas.openxmlformats.org/officeDocument/2006/relationships/slide" Target="slide3.xml"/><Relationship Id="rId21" Type="http://schemas.openxmlformats.org/officeDocument/2006/relationships/slide" Target="slide16.xml"/><Relationship Id="rId7" Type="http://schemas.openxmlformats.org/officeDocument/2006/relationships/slide" Target="slide18.xml"/><Relationship Id="rId12" Type="http://schemas.openxmlformats.org/officeDocument/2006/relationships/slide" Target="slide19.xml"/><Relationship Id="rId17" Type="http://schemas.openxmlformats.org/officeDocument/2006/relationships/slide" Target="slide20.xml"/><Relationship Id="rId25" Type="http://schemas.openxmlformats.org/officeDocument/2006/relationships/slide" Target="slide12.xml"/><Relationship Id="rId2" Type="http://schemas.openxmlformats.org/officeDocument/2006/relationships/notesSlide" Target="../notesSlides/notesSlide2.xml"/><Relationship Id="rId16" Type="http://schemas.openxmlformats.org/officeDocument/2006/relationships/slide" Target="slide15.xml"/><Relationship Id="rId20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slide" Target="slide14.xml"/><Relationship Id="rId24" Type="http://schemas.openxmlformats.org/officeDocument/2006/relationships/slide" Target="slide7.xml"/><Relationship Id="rId5" Type="http://schemas.openxmlformats.org/officeDocument/2006/relationships/slide" Target="slide8.xml"/><Relationship Id="rId15" Type="http://schemas.openxmlformats.org/officeDocument/2006/relationships/slide" Target="slide10.xml"/><Relationship Id="rId23" Type="http://schemas.openxmlformats.org/officeDocument/2006/relationships/slide" Target="slide26.xml"/><Relationship Id="rId28" Type="http://schemas.openxmlformats.org/officeDocument/2006/relationships/slide" Target="slide27.xml"/><Relationship Id="rId10" Type="http://schemas.openxmlformats.org/officeDocument/2006/relationships/slide" Target="slide9.xml"/><Relationship Id="rId19" Type="http://schemas.openxmlformats.org/officeDocument/2006/relationships/slide" Target="slide6.xml"/><Relationship Id="rId4" Type="http://schemas.openxmlformats.org/officeDocument/2006/relationships/audio" Target="../media/audio1.wav"/><Relationship Id="rId9" Type="http://schemas.openxmlformats.org/officeDocument/2006/relationships/slide" Target="slide4.xml"/><Relationship Id="rId14" Type="http://schemas.openxmlformats.org/officeDocument/2006/relationships/slide" Target="slide5.xml"/><Relationship Id="rId22" Type="http://schemas.openxmlformats.org/officeDocument/2006/relationships/slide" Target="slide21.xml"/><Relationship Id="rId27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752600" y="12954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sz="240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6096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500">
                <a:solidFill>
                  <a:schemeClr val="bg1"/>
                </a:solidFill>
              </a:rPr>
              <a:t>Chapter 3 </a:t>
            </a:r>
            <a:endParaRPr lang="en-US" sz="4500" dirty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62000" y="2438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8000" b="1" dirty="0">
                <a:solidFill>
                  <a:schemeClr val="hlink"/>
                </a:solidFill>
                <a:latin typeface="Arial" charset="0"/>
              </a:rPr>
              <a:t>JEOPARDY</a:t>
            </a:r>
          </a:p>
          <a:p>
            <a:pPr algn="ctr">
              <a:defRPr/>
            </a:pP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pic>
        <p:nvPicPr>
          <p:cNvPr id="2" name="Jeopard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48914" y="6266543"/>
            <a:ext cx="609600" cy="60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42672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Desktop Virtualization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07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Virtually Everywhere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300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0" y="5181600"/>
            <a:ext cx="60960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sz="3200" b="1" dirty="0">
                <a:solidFill>
                  <a:schemeClr val="hlink"/>
                </a:solidFill>
                <a:latin typeface="Arial" charset="0"/>
              </a:rPr>
              <a:t>What is Server virtualization?</a:t>
            </a:r>
          </a:p>
          <a:p>
            <a:pPr algn="ctr">
              <a:spcBef>
                <a:spcPct val="50000"/>
              </a:spcBef>
            </a:pPr>
            <a:r>
              <a:rPr lang="pt-BR" sz="2400" b="1" dirty="0">
                <a:solidFill>
                  <a:schemeClr val="hlink"/>
                </a:solidFill>
                <a:latin typeface="Arial" charset="0"/>
              </a:rPr>
              <a:t>Pg 82 </a:t>
            </a:r>
            <a:endParaRPr lang="en-US" sz="24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72662" y="2667000"/>
            <a:ext cx="7620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What is it when a single machine hosts multipole severs, each of which performs tasks as independently from the others as separate physical machines would?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  <a:latin typeface="Arial" charset="0"/>
              </a:rPr>
              <a:t>Virtually Everywhere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62000" y="4572000"/>
            <a:ext cx="74295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a Hypervisor?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84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10126" y="3061174"/>
            <a:ext cx="76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What is another name for a Virtual Machine Monitor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82296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Virtually Everywhere</a:t>
            </a:r>
            <a:br>
              <a:rPr lang="en-US" dirty="0">
                <a:solidFill>
                  <a:schemeClr val="bg1"/>
                </a:solidFill>
                <a:latin typeface="Arial" charset="0"/>
              </a:rPr>
            </a:br>
            <a:r>
              <a:rPr lang="en-US" sz="4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47800" y="4079304"/>
            <a:ext cx="60960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a Type II Hypervisor</a:t>
            </a:r>
          </a:p>
          <a:p>
            <a:pPr algn="ctr">
              <a:spcBef>
                <a:spcPct val="500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84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09600" y="2743200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What type of Hypervisor is also known as a bare-metal hypervisor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Major Hypervisors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447800" y="4343400"/>
            <a:ext cx="70104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Virtual Box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104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066800" y="2667000"/>
            <a:ext cx="7010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What is the name of the Hypervisor created by Oracle?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Major Hypervisors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22738" y="5029200"/>
            <a:ext cx="77724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Apple Boot Camp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104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85800" y="2743200"/>
            <a:ext cx="7620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While not technically a Hypervisor, what Apple product will allow the user to install Windows on the same hard drive as MacOS?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Major Hypervisors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300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90752" y="4876800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Windows Virtual PC?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86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60400" y="2667000"/>
            <a:ext cx="7696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Windows 7 introduced Windows XP Mode as well as another piece of software that allows users to create Virtual Machines. What is it?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Major Hypervisors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62000" y="4747230"/>
            <a:ext cx="7543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True – You cannot run more than one at a time, but you can have more than one installed.</a:t>
            </a:r>
            <a:endParaRPr lang="en-US" sz="24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7543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True or False: You can install more than two or more Hypervisors on your computer at the same time?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Major Hypervisors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89000" y="4419600"/>
            <a:ext cx="78740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True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104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85800" y="2438400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True or False: Parallels Desktop and Virtual Box are two Hypervisors that will run on Mac OS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Pot Luck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914400" y="5171182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Augmented Reality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82</a:t>
            </a:r>
          </a:p>
        </p:txBody>
      </p:sp>
      <p:sp>
        <p:nvSpPr>
          <p:cNvPr id="20485" name="Text Box 9"/>
          <p:cNvSpPr txBox="1">
            <a:spLocks noChangeArrowheads="1"/>
          </p:cNvSpPr>
          <p:nvPr/>
        </p:nvSpPr>
        <p:spPr bwMode="auto">
          <a:xfrm>
            <a:off x="685800" y="2590800"/>
            <a:ext cx="8153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Different from Virtual Reality, what involves viewing something in real time through a camera or other device while the image is digitally modified?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914400" y="4939344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a Thin Client?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84</a:t>
            </a:r>
          </a:p>
        </p:txBody>
      </p:sp>
      <p:sp>
        <p:nvSpPr>
          <p:cNvPr id="21509" name="Text Box 14"/>
          <p:cNvSpPr txBox="1">
            <a:spLocks noChangeArrowheads="1"/>
          </p:cNvSpPr>
          <p:nvPr/>
        </p:nvSpPr>
        <p:spPr bwMode="auto">
          <a:xfrm>
            <a:off x="457200" y="2590800"/>
            <a:ext cx="8153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dedicated terminal or a PC with terminal client software, usually lacks such common peripherals as </a:t>
            </a:r>
            <a:r>
              <a:rPr lang="en-US" sz="3200" dirty="0" err="1">
                <a:solidFill>
                  <a:schemeClr val="hlink"/>
                </a:solidFill>
                <a:latin typeface="Arial" charset="0"/>
              </a:rPr>
              <a:t>expansionvslots</a:t>
            </a: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 and optical drives.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Pot Luck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History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828800" y="0"/>
            <a:ext cx="18288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657600" y="0"/>
            <a:ext cx="18288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486400" y="0"/>
            <a:ext cx="18288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315200" y="0"/>
            <a:ext cx="18288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1828800" y="15240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3657600" y="15240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5" name="Rectangle 10"/>
          <p:cNvSpPr>
            <a:spLocks noChangeArrowheads="1"/>
          </p:cNvSpPr>
          <p:nvPr/>
        </p:nvSpPr>
        <p:spPr bwMode="auto">
          <a:xfrm>
            <a:off x="5486400" y="15240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6" name="Rectangle 11"/>
          <p:cNvSpPr>
            <a:spLocks noChangeArrowheads="1"/>
          </p:cNvSpPr>
          <p:nvPr/>
        </p:nvSpPr>
        <p:spPr bwMode="auto">
          <a:xfrm>
            <a:off x="7315200" y="15240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7" name="Rectangle 12"/>
          <p:cNvSpPr>
            <a:spLocks noChangeArrowheads="1"/>
          </p:cNvSpPr>
          <p:nvPr/>
        </p:nvSpPr>
        <p:spPr bwMode="auto">
          <a:xfrm>
            <a:off x="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8" name="Rectangle 13"/>
          <p:cNvSpPr>
            <a:spLocks noChangeArrowheads="1"/>
          </p:cNvSpPr>
          <p:nvPr/>
        </p:nvSpPr>
        <p:spPr bwMode="auto">
          <a:xfrm>
            <a:off x="182880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9" name="Rectangle 14"/>
          <p:cNvSpPr>
            <a:spLocks noChangeArrowheads="1"/>
          </p:cNvSpPr>
          <p:nvPr/>
        </p:nvSpPr>
        <p:spPr bwMode="auto">
          <a:xfrm>
            <a:off x="365760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0" name="Rectangle 15"/>
          <p:cNvSpPr>
            <a:spLocks noChangeArrowheads="1"/>
          </p:cNvSpPr>
          <p:nvPr/>
        </p:nvSpPr>
        <p:spPr bwMode="auto">
          <a:xfrm>
            <a:off x="548640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1" name="Rectangle 16"/>
          <p:cNvSpPr>
            <a:spLocks noChangeArrowheads="1"/>
          </p:cNvSpPr>
          <p:nvPr/>
        </p:nvSpPr>
        <p:spPr bwMode="auto">
          <a:xfrm>
            <a:off x="731520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2" name="Rectangle 17"/>
          <p:cNvSpPr>
            <a:spLocks noChangeArrowheads="1"/>
          </p:cNvSpPr>
          <p:nvPr/>
        </p:nvSpPr>
        <p:spPr bwMode="auto">
          <a:xfrm>
            <a:off x="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3" name="Rectangle 18"/>
          <p:cNvSpPr>
            <a:spLocks noChangeArrowheads="1"/>
          </p:cNvSpPr>
          <p:nvPr/>
        </p:nvSpPr>
        <p:spPr bwMode="auto">
          <a:xfrm>
            <a:off x="182880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4" name="Rectangle 19"/>
          <p:cNvSpPr>
            <a:spLocks noChangeArrowheads="1"/>
          </p:cNvSpPr>
          <p:nvPr/>
        </p:nvSpPr>
        <p:spPr bwMode="auto">
          <a:xfrm>
            <a:off x="365760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5" name="Rectangle 20"/>
          <p:cNvSpPr>
            <a:spLocks noChangeArrowheads="1"/>
          </p:cNvSpPr>
          <p:nvPr/>
        </p:nvSpPr>
        <p:spPr bwMode="auto">
          <a:xfrm>
            <a:off x="548640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6" name="Rectangle 21"/>
          <p:cNvSpPr>
            <a:spLocks noChangeArrowheads="1"/>
          </p:cNvSpPr>
          <p:nvPr/>
        </p:nvSpPr>
        <p:spPr bwMode="auto">
          <a:xfrm>
            <a:off x="731520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7" name="Rectangle 22"/>
          <p:cNvSpPr>
            <a:spLocks noChangeArrowheads="1"/>
          </p:cNvSpPr>
          <p:nvPr/>
        </p:nvSpPr>
        <p:spPr bwMode="auto">
          <a:xfrm>
            <a:off x="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8" name="Rectangle 23"/>
          <p:cNvSpPr>
            <a:spLocks noChangeArrowheads="1"/>
          </p:cNvSpPr>
          <p:nvPr/>
        </p:nvSpPr>
        <p:spPr bwMode="auto">
          <a:xfrm>
            <a:off x="182880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9" name="Rectangle 24"/>
          <p:cNvSpPr>
            <a:spLocks noChangeArrowheads="1"/>
          </p:cNvSpPr>
          <p:nvPr/>
        </p:nvSpPr>
        <p:spPr bwMode="auto">
          <a:xfrm>
            <a:off x="365760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0" name="Rectangle 25"/>
          <p:cNvSpPr>
            <a:spLocks noChangeArrowheads="1"/>
          </p:cNvSpPr>
          <p:nvPr/>
        </p:nvSpPr>
        <p:spPr bwMode="auto">
          <a:xfrm>
            <a:off x="548640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1" name="Rectangle 26"/>
          <p:cNvSpPr>
            <a:spLocks noChangeArrowheads="1"/>
          </p:cNvSpPr>
          <p:nvPr/>
        </p:nvSpPr>
        <p:spPr bwMode="auto">
          <a:xfrm>
            <a:off x="731520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2" name="Rectangle 27"/>
          <p:cNvSpPr>
            <a:spLocks noChangeArrowheads="1"/>
          </p:cNvSpPr>
          <p:nvPr/>
        </p:nvSpPr>
        <p:spPr bwMode="auto">
          <a:xfrm>
            <a:off x="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3" name="Rectangle 28"/>
          <p:cNvSpPr>
            <a:spLocks noChangeArrowheads="1"/>
          </p:cNvSpPr>
          <p:nvPr/>
        </p:nvSpPr>
        <p:spPr bwMode="auto">
          <a:xfrm>
            <a:off x="182880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4" name="Rectangle 29"/>
          <p:cNvSpPr>
            <a:spLocks noChangeArrowheads="1"/>
          </p:cNvSpPr>
          <p:nvPr/>
        </p:nvSpPr>
        <p:spPr bwMode="auto">
          <a:xfrm>
            <a:off x="365760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5" name="Rectangle 30"/>
          <p:cNvSpPr>
            <a:spLocks noChangeArrowheads="1"/>
          </p:cNvSpPr>
          <p:nvPr/>
        </p:nvSpPr>
        <p:spPr bwMode="auto">
          <a:xfrm>
            <a:off x="548640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6" name="Rectangle 31"/>
          <p:cNvSpPr>
            <a:spLocks noChangeArrowheads="1"/>
          </p:cNvSpPr>
          <p:nvPr/>
        </p:nvSpPr>
        <p:spPr bwMode="auto">
          <a:xfrm>
            <a:off x="731520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 useBgFill="1">
        <p:nvSpPr>
          <p:cNvPr id="3142" name="Rectangle 70"/>
          <p:cNvSpPr>
            <a:spLocks noChangeArrowheads="1"/>
          </p:cNvSpPr>
          <p:nvPr/>
        </p:nvSpPr>
        <p:spPr bwMode="auto">
          <a:xfrm>
            <a:off x="1828800" y="0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Virtually </a:t>
            </a:r>
            <a:b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Everywhere</a:t>
            </a:r>
          </a:p>
        </p:txBody>
      </p:sp>
      <p:sp useBgFill="1">
        <p:nvSpPr>
          <p:cNvPr id="3143" name="Rectangle 71"/>
          <p:cNvSpPr>
            <a:spLocks noChangeArrowheads="1"/>
          </p:cNvSpPr>
          <p:nvPr/>
        </p:nvSpPr>
        <p:spPr bwMode="auto">
          <a:xfrm>
            <a:off x="3657600" y="0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Major</a:t>
            </a:r>
            <a:b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Hypervisors</a:t>
            </a:r>
            <a:endParaRPr lang="en-US" sz="2000" b="1" dirty="0">
              <a:solidFill>
                <a:schemeClr val="hlink"/>
              </a:solidFill>
              <a:latin typeface="Arial" charset="0"/>
            </a:endParaRPr>
          </a:p>
        </p:txBody>
      </p:sp>
      <p:sp useBgFill="1">
        <p:nvSpPr>
          <p:cNvPr id="3144" name="Rectangle 72"/>
          <p:cNvSpPr>
            <a:spLocks noChangeArrowheads="1"/>
          </p:cNvSpPr>
          <p:nvPr/>
        </p:nvSpPr>
        <p:spPr bwMode="auto">
          <a:xfrm>
            <a:off x="5486400" y="-5443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Pot Luck</a:t>
            </a:r>
          </a:p>
        </p:txBody>
      </p:sp>
      <p:sp useBgFill="1">
        <p:nvSpPr>
          <p:cNvPr id="3145" name="Rectangle 73"/>
          <p:cNvSpPr>
            <a:spLocks noChangeArrowheads="1"/>
          </p:cNvSpPr>
          <p:nvPr/>
        </p:nvSpPr>
        <p:spPr bwMode="auto">
          <a:xfrm>
            <a:off x="7315200" y="0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EOC</a:t>
            </a:r>
          </a:p>
        </p:txBody>
      </p:sp>
      <p:sp>
        <p:nvSpPr>
          <p:cNvPr id="4131" name="Rectangle 74"/>
          <p:cNvSpPr>
            <a:spLocks noChangeArrowheads="1"/>
          </p:cNvSpPr>
          <p:nvPr/>
        </p:nvSpPr>
        <p:spPr bwMode="auto">
          <a:xfrm>
            <a:off x="0" y="1295400"/>
            <a:ext cx="9144000" cy="228600"/>
          </a:xfrm>
          <a:prstGeom prst="rect">
            <a:avLst/>
          </a:prstGeom>
          <a:solidFill>
            <a:schemeClr val="hlink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 useBgFill="1">
        <p:nvSpPr>
          <p:cNvPr id="4132" name="Rectangle 75"/>
          <p:cNvSpPr>
            <a:spLocks noChangeArrowheads="1"/>
          </p:cNvSpPr>
          <p:nvPr/>
        </p:nvSpPr>
        <p:spPr bwMode="auto">
          <a:xfrm>
            <a:off x="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3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3" name="Rectangle 76"/>
          <p:cNvSpPr>
            <a:spLocks noChangeArrowheads="1"/>
          </p:cNvSpPr>
          <p:nvPr/>
        </p:nvSpPr>
        <p:spPr bwMode="auto">
          <a:xfrm>
            <a:off x="182880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5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4" name="Rectangle 77"/>
          <p:cNvSpPr>
            <a:spLocks noChangeArrowheads="1"/>
          </p:cNvSpPr>
          <p:nvPr/>
        </p:nvSpPr>
        <p:spPr bwMode="auto">
          <a:xfrm>
            <a:off x="365760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6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5" name="Rectangle 78"/>
          <p:cNvSpPr>
            <a:spLocks noChangeArrowheads="1"/>
          </p:cNvSpPr>
          <p:nvPr/>
        </p:nvSpPr>
        <p:spPr bwMode="auto">
          <a:xfrm>
            <a:off x="548640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7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6" name="Rectangle 79"/>
          <p:cNvSpPr>
            <a:spLocks noChangeArrowheads="1"/>
          </p:cNvSpPr>
          <p:nvPr/>
        </p:nvSpPr>
        <p:spPr bwMode="auto">
          <a:xfrm>
            <a:off x="731520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8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7" name="Rectangle 80"/>
          <p:cNvSpPr>
            <a:spLocks noChangeArrowheads="1"/>
          </p:cNvSpPr>
          <p:nvPr/>
        </p:nvSpPr>
        <p:spPr bwMode="auto">
          <a:xfrm>
            <a:off x="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9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8" name="Rectangle 81"/>
          <p:cNvSpPr>
            <a:spLocks noChangeArrowheads="1"/>
          </p:cNvSpPr>
          <p:nvPr/>
        </p:nvSpPr>
        <p:spPr bwMode="auto">
          <a:xfrm>
            <a:off x="182880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0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9" name="Rectangle 82"/>
          <p:cNvSpPr>
            <a:spLocks noChangeArrowheads="1"/>
          </p:cNvSpPr>
          <p:nvPr/>
        </p:nvSpPr>
        <p:spPr bwMode="auto">
          <a:xfrm>
            <a:off x="365760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1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0" name="Rectangle 83"/>
          <p:cNvSpPr>
            <a:spLocks noChangeArrowheads="1"/>
          </p:cNvSpPr>
          <p:nvPr/>
        </p:nvSpPr>
        <p:spPr bwMode="auto">
          <a:xfrm>
            <a:off x="548640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2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1" name="Rectangle 84"/>
          <p:cNvSpPr>
            <a:spLocks noChangeArrowheads="1"/>
          </p:cNvSpPr>
          <p:nvPr/>
        </p:nvSpPr>
        <p:spPr bwMode="auto">
          <a:xfrm>
            <a:off x="731520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3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2" name="Rectangle 85"/>
          <p:cNvSpPr>
            <a:spLocks noChangeArrowheads="1"/>
          </p:cNvSpPr>
          <p:nvPr/>
        </p:nvSpPr>
        <p:spPr bwMode="auto">
          <a:xfrm>
            <a:off x="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4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3" name="Rectangle 86"/>
          <p:cNvSpPr>
            <a:spLocks noChangeArrowheads="1"/>
          </p:cNvSpPr>
          <p:nvPr/>
        </p:nvSpPr>
        <p:spPr bwMode="auto">
          <a:xfrm>
            <a:off x="182880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5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4" name="Rectangle 87"/>
          <p:cNvSpPr>
            <a:spLocks noChangeArrowheads="1"/>
          </p:cNvSpPr>
          <p:nvPr/>
        </p:nvSpPr>
        <p:spPr bwMode="auto">
          <a:xfrm>
            <a:off x="365760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6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5" name="Rectangle 88"/>
          <p:cNvSpPr>
            <a:spLocks noChangeArrowheads="1"/>
          </p:cNvSpPr>
          <p:nvPr/>
        </p:nvSpPr>
        <p:spPr bwMode="auto">
          <a:xfrm>
            <a:off x="548640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7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6" name="Rectangle 89"/>
          <p:cNvSpPr>
            <a:spLocks noChangeArrowheads="1"/>
          </p:cNvSpPr>
          <p:nvPr/>
        </p:nvSpPr>
        <p:spPr bwMode="auto">
          <a:xfrm>
            <a:off x="731520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8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7" name="Rectangle 90"/>
          <p:cNvSpPr>
            <a:spLocks noChangeArrowheads="1"/>
          </p:cNvSpPr>
          <p:nvPr/>
        </p:nvSpPr>
        <p:spPr bwMode="auto">
          <a:xfrm>
            <a:off x="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9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8" name="Rectangle 91"/>
          <p:cNvSpPr>
            <a:spLocks noChangeArrowheads="1"/>
          </p:cNvSpPr>
          <p:nvPr/>
        </p:nvSpPr>
        <p:spPr bwMode="auto">
          <a:xfrm>
            <a:off x="182880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0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9" name="Rectangle 92"/>
          <p:cNvSpPr>
            <a:spLocks noChangeArrowheads="1"/>
          </p:cNvSpPr>
          <p:nvPr/>
        </p:nvSpPr>
        <p:spPr bwMode="auto">
          <a:xfrm>
            <a:off x="365760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1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0" name="Rectangle 93"/>
          <p:cNvSpPr>
            <a:spLocks noChangeArrowheads="1"/>
          </p:cNvSpPr>
          <p:nvPr/>
        </p:nvSpPr>
        <p:spPr bwMode="auto">
          <a:xfrm>
            <a:off x="548640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2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1" name="Rectangle 94"/>
          <p:cNvSpPr>
            <a:spLocks noChangeArrowheads="1"/>
          </p:cNvSpPr>
          <p:nvPr/>
        </p:nvSpPr>
        <p:spPr bwMode="auto">
          <a:xfrm>
            <a:off x="731520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3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2" name="Rectangle 95"/>
          <p:cNvSpPr>
            <a:spLocks noChangeArrowheads="1"/>
          </p:cNvSpPr>
          <p:nvPr/>
        </p:nvSpPr>
        <p:spPr bwMode="auto">
          <a:xfrm>
            <a:off x="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4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3" name="Rectangle 96"/>
          <p:cNvSpPr>
            <a:spLocks noChangeArrowheads="1"/>
          </p:cNvSpPr>
          <p:nvPr/>
        </p:nvSpPr>
        <p:spPr bwMode="auto">
          <a:xfrm>
            <a:off x="182880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5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4" name="Rectangle 97"/>
          <p:cNvSpPr>
            <a:spLocks noChangeArrowheads="1"/>
          </p:cNvSpPr>
          <p:nvPr/>
        </p:nvSpPr>
        <p:spPr bwMode="auto">
          <a:xfrm>
            <a:off x="365760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6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5" name="Rectangle 98"/>
          <p:cNvSpPr>
            <a:spLocks noChangeArrowheads="1"/>
          </p:cNvSpPr>
          <p:nvPr/>
        </p:nvSpPr>
        <p:spPr bwMode="auto">
          <a:xfrm>
            <a:off x="548640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7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6" name="Rectangle 99">
            <a:hlinkClick r:id="rId23" action="ppaction://hlinksldjump">
              <a:snd r:embed="rId4" name="WHOOSH.WAV"/>
            </a:hlinkClick>
          </p:cNvPr>
          <p:cNvSpPr>
            <a:spLocks noChangeArrowheads="1"/>
          </p:cNvSpPr>
          <p:nvPr/>
        </p:nvSpPr>
        <p:spPr bwMode="auto">
          <a:xfrm>
            <a:off x="731520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8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0" y="4648200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a Host Key?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85</a:t>
            </a:r>
          </a:p>
        </p:txBody>
      </p:sp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457200" y="2819400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One way to release the mouse and keyboard from VM control is with a ______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Pot Luck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300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62000" y="5105400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an ISO file?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85</a:t>
            </a:r>
          </a:p>
        </p:txBody>
      </p:sp>
      <p:sp>
        <p:nvSpPr>
          <p:cNvPr id="23557" name="Text Box 30"/>
          <p:cNvSpPr txBox="1">
            <a:spLocks noChangeArrowheads="1"/>
          </p:cNvSpPr>
          <p:nvPr/>
        </p:nvSpPr>
        <p:spPr bwMode="auto">
          <a:xfrm>
            <a:off x="609600" y="2895600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One difference between a ZIP file and this kind of file is that this file contains a </a:t>
            </a:r>
            <a:r>
              <a:rPr lang="en-US" sz="3200" i="1" dirty="0">
                <a:solidFill>
                  <a:schemeClr val="hlink"/>
                </a:solidFill>
                <a:latin typeface="Arial" charset="0"/>
              </a:rPr>
              <a:t>bootable</a:t>
            </a: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 image of a CD or DVD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Pot Luck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295400" y="4648200"/>
            <a:ext cx="67056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a Guest?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84</a:t>
            </a:r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762000" y="2808982"/>
            <a:ext cx="7620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What is the general name for an operating system that is running as a virtual machine.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Pot Luck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500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EOC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14400" y="4343400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What is Desktop Virtualization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Key terms quiz #5  (Pg 82)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23900" y="2743200"/>
            <a:ext cx="7924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What is it called when you run a desktop OS within a hypervisor?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EOC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38200" y="4724400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Virtual World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Key terms quiz # 10  (Pg 82)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85800" y="3108325"/>
            <a:ext cx="792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Second Life is an example of a/an: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Second Level Address Translation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EOC quiz # 8  (Pg 96)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47700" y="2885182"/>
            <a:ext cx="8077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What does the acronym SLAT stand for?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EOC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3</a:t>
            </a:r>
            <a:r>
              <a:rPr lang="en-US" sz="4800" dirty="0">
                <a:solidFill>
                  <a:schemeClr val="bg1"/>
                </a:solidFill>
              </a:rPr>
              <a:t>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38200" y="5257800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</a:t>
            </a:r>
            <a:r>
              <a:rPr lang="en-US" sz="3200" b="1" dirty="0" err="1">
                <a:solidFill>
                  <a:schemeClr val="hlink"/>
                </a:solidFill>
                <a:latin typeface="Arial" charset="0"/>
              </a:rPr>
              <a:t>VirtualBox.pgk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EC quiz # 14 (pg 106)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09600" y="3124200"/>
            <a:ext cx="7848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After downloading VirtualBox to an iMac with macOS what is the name of the file you should double-click on to install Virtual Box?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On the Move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16429" y="4800600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Licensing of guest OS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EOC quiz # 13 (pg 81)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435429" y="2961382"/>
            <a:ext cx="8305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What legal issue must you consider when installing a guest OS into a Hypervisor?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On the Move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500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History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5123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838200" y="4491097"/>
            <a:ext cx="76200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a dumb terminal?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83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47700" y="2710428"/>
            <a:ext cx="8001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In the 1960’s a user connected to the mainframe using a device  that was little more than a keyboard and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History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371600" y="3962400"/>
            <a:ext cx="73914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80FF"/>
                </a:solidFill>
                <a:latin typeface="Arial" charset="0"/>
              </a:rPr>
              <a:t>What is a PC?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80FF"/>
                </a:solidFill>
                <a:latin typeface="Arial" charset="0"/>
              </a:rPr>
              <a:t>Pg 83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14400" y="2743200"/>
            <a:ext cx="7696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0080FF"/>
                </a:solidFill>
                <a:latin typeface="Arial" charset="0"/>
              </a:rPr>
              <a:t>In the 1980s  this device often replaced the dumb terminal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4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History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300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85800" y="5445254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80FF"/>
                </a:solidFill>
                <a:latin typeface="Arial" charset="0"/>
              </a:rPr>
              <a:t>What is Terminal Client Software?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80FF"/>
                </a:solidFill>
                <a:latin typeface="Arial" charset="0"/>
              </a:rPr>
              <a:t>Pg 83</a:t>
            </a:r>
          </a:p>
        </p:txBody>
      </p:sp>
      <p:sp>
        <p:nvSpPr>
          <p:cNvPr id="6149" name="Text Box 10"/>
          <p:cNvSpPr txBox="1">
            <a:spLocks noChangeArrowheads="1"/>
          </p:cNvSpPr>
          <p:nvPr/>
        </p:nvSpPr>
        <p:spPr bwMode="auto">
          <a:xfrm>
            <a:off x="533400" y="2667000"/>
            <a:ext cx="83058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rgbClr val="0080FF"/>
                </a:solidFill>
                <a:latin typeface="Arial" charset="0"/>
              </a:rPr>
              <a:t>In the 1990s servers running Terminal Services allowed users to connect seamlessly from their desktop PCs using this software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History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8153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0080FF"/>
                </a:solidFill>
                <a:latin typeface="Arial" charset="0"/>
              </a:rPr>
              <a:t>In the 2000s, Apple introduced this software that allowed  for dual booting, which let users install Windows on the same drive as the Apple OS.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838200" y="5257800"/>
            <a:ext cx="72390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80FF"/>
                </a:solidFill>
                <a:latin typeface="Arial" charset="0"/>
              </a:rPr>
              <a:t>What is Apple Boot Camp?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80FF"/>
                </a:solidFill>
                <a:latin typeface="Arial" charset="0"/>
              </a:rPr>
              <a:t>Pg 104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8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History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771650" y="4795391"/>
            <a:ext cx="560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80FF"/>
                </a:solidFill>
                <a:latin typeface="Arial" charset="0"/>
              </a:rPr>
              <a:t>What is Windows XP Mode?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57200" y="2849940"/>
            <a:ext cx="822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0080FF"/>
                </a:solidFill>
                <a:latin typeface="Arial" charset="0"/>
              </a:rPr>
              <a:t>In 2009 Windows 7 introduced this software that allowed PCs to run legacy Windows XP applications. 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4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533400"/>
            <a:ext cx="8229600" cy="1524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chemeClr val="bg1"/>
                </a:solidFill>
                <a:latin typeface="Arial" charset="0"/>
              </a:rPr>
              <a:t>Virtually Everywhere</a:t>
            </a:r>
            <a:br>
              <a:rPr lang="en-US" sz="4000" b="1" dirty="0">
                <a:solidFill>
                  <a:schemeClr val="bg1"/>
                </a:solidFill>
                <a:latin typeface="Arial" charset="0"/>
              </a:rPr>
            </a:br>
            <a:r>
              <a:rPr lang="en-US" sz="48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676400" y="4906963"/>
            <a:ext cx="58674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Virtualization?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82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38200" y="3048000"/>
            <a:ext cx="76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What is the creation of an environment that seems real, but isn’t?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71500"/>
            <a:ext cx="7772400" cy="12573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Virtually Everywhere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4800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57300" y="5029200"/>
            <a:ext cx="66294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Storage Virtualization?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82</a:t>
            </a:r>
          </a:p>
        </p:txBody>
      </p:sp>
      <p:sp>
        <p:nvSpPr>
          <p:cNvPr id="11269" name="Rectangle 8"/>
          <p:cNvSpPr>
            <a:spLocks noChangeArrowheads="1"/>
          </p:cNvSpPr>
          <p:nvPr/>
        </p:nvSpPr>
        <p:spPr bwMode="auto">
          <a:xfrm>
            <a:off x="914400" y="3037582"/>
            <a:ext cx="7620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Many organizations use this so that client computers can utilize many networked hard drives as though they are one?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Custom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031F43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2866</TotalTime>
  <Words>793</Words>
  <Application>Microsoft Office PowerPoint</Application>
  <PresentationFormat>On-screen Show (4:3)</PresentationFormat>
  <Paragraphs>159</Paragraphs>
  <Slides>27</Slides>
  <Notes>27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Candara</vt:lpstr>
      <vt:lpstr>Symbol</vt:lpstr>
      <vt:lpstr>Tahoma</vt:lpstr>
      <vt:lpstr>Times New Roman</vt:lpstr>
      <vt:lpstr>Waveform</vt:lpstr>
      <vt:lpstr>Chapter 3 </vt:lpstr>
      <vt:lpstr>PowerPoint Presentation</vt:lpstr>
      <vt:lpstr>History 100</vt:lpstr>
      <vt:lpstr>History 200</vt:lpstr>
      <vt:lpstr>History 300</vt:lpstr>
      <vt:lpstr>History 400</vt:lpstr>
      <vt:lpstr>History 500</vt:lpstr>
      <vt:lpstr>Virtually Everywhere 100</vt:lpstr>
      <vt:lpstr>Virtually Everywhere 200</vt:lpstr>
      <vt:lpstr>Virtually Everywhere 300</vt:lpstr>
      <vt:lpstr>Virtually Everywhere 400</vt:lpstr>
      <vt:lpstr>Virtually Everywhere 500</vt:lpstr>
      <vt:lpstr>Major Hypervisors 100</vt:lpstr>
      <vt:lpstr>Major Hypervisors 200</vt:lpstr>
      <vt:lpstr>Major Hypervisors 300</vt:lpstr>
      <vt:lpstr>Major Hypervisors 400</vt:lpstr>
      <vt:lpstr>Major Hypervisors 500</vt:lpstr>
      <vt:lpstr>Pot Luck  100</vt:lpstr>
      <vt:lpstr>Pot Luck  200</vt:lpstr>
      <vt:lpstr>Pot Luck 300</vt:lpstr>
      <vt:lpstr>Pot Luck 400</vt:lpstr>
      <vt:lpstr>Pot Luck 500</vt:lpstr>
      <vt:lpstr>EOC 100</vt:lpstr>
      <vt:lpstr>EOC 200</vt:lpstr>
      <vt:lpstr>EOC 300</vt:lpstr>
      <vt:lpstr>On the Move 400</vt:lpstr>
      <vt:lpstr>On the Move 500</vt:lpstr>
    </vt:vector>
  </TitlesOfParts>
  <Company>EDUCATION CONNECTION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110 Double Jeopardy</dc:title>
  <dc:subject>Review and Quiz</dc:subject>
  <dc:creator>Julie Martínez Hayes;(originall Barbara Warner and others)</dc:creator>
  <cp:lastModifiedBy>Ken Applequist</cp:lastModifiedBy>
  <cp:revision>252</cp:revision>
  <cp:lastPrinted>2016-03-05T16:45:10Z</cp:lastPrinted>
  <dcterms:created xsi:type="dcterms:W3CDTF">2000-06-26T17:56:44Z</dcterms:created>
  <dcterms:modified xsi:type="dcterms:W3CDTF">2019-10-02T00:20:12Z</dcterms:modified>
</cp:coreProperties>
</file>