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4" r:id="rId5"/>
    <p:sldId id="283" r:id="rId6"/>
    <p:sldId id="285" r:id="rId7"/>
    <p:sldId id="286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277" autoAdjust="0"/>
  </p:normalViewPr>
  <p:slideViewPr>
    <p:cSldViewPr>
      <p:cViewPr varScale="1">
        <p:scale>
          <a:sx n="121" d="100"/>
          <a:sy n="121" d="100"/>
        </p:scale>
        <p:origin x="16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A83873-AB58-48F2-A943-A6C454ECD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D10EE1-216C-4327-A41C-EA6D1CF13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7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2333DA2-BFC8-4F7B-9E54-BE44644A282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Jeopardy theme song downloaded as a .mp3 file  http://www.televisiontunes.com/Jeopardy.html</a:t>
            </a:r>
          </a:p>
        </p:txBody>
      </p:sp>
    </p:spTree>
    <p:extLst>
      <p:ext uri="{BB962C8B-B14F-4D97-AF65-F5344CB8AC3E}">
        <p14:creationId xmlns:p14="http://schemas.microsoft.com/office/powerpoint/2010/main" val="210374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06865CA-5743-4BDB-B4E1-FE25F08974DC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2A5FE9D-9073-4DFF-AC5A-2AA300A651B4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1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ED57382-D176-4E65-8236-EB41BF2B4AEA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6EA3661-8C29-4B5A-837A-E3F07AC4EC13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7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3FC1DD-9898-4559-B625-33F2981A3315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6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04F96C-0772-4725-A649-39C7A4B63A8B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2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D94A9B1-6884-4C73-98BA-C0E7ABABAD0E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5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0A82DF-0523-4D36-B36D-1699DDF71C94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DFC61B-95EC-4FDE-898C-DC04C73749D8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C540B6-0E81-40DD-B4EF-7FACC6D08477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CB7528-6374-4851-B90E-BDF653BF1ADB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94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BBBD06-7E7F-4167-9B42-3C8D97795849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3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6086D35-2148-442C-BEB5-1209A6929E2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05190C-7FB9-42B2-8AE6-8B78B2C9592D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8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F51BAC-7D04-499C-AB85-57B80F2985D2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71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F51BAC-7D04-499C-AB85-57B80F2985D2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EC37EB-D901-4309-B6C6-166FF23589A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17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D623DD-804D-4CB3-86CA-E2F7CA3DC620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1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C1D222-09A2-45FE-9FB8-98B26A5C39BA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D9C39E-6045-4AD0-BB9E-BAC0E5AC4380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0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A53AA6-7618-46C4-8A54-5A5748A1D24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F38304-85A8-48E7-AB67-63BA340EE3A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8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AD4497-4690-4638-9A1E-9CE5810A14A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5A639EC-DD95-4169-8607-83420CC2F5A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2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911A45-D275-45C7-9EA5-A33CCF4025F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8121EE7-E668-4828-8423-E7DC222B6AEE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D7032-C5AA-48C3-B793-EBCA0E140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2EC03-CE60-4976-BFD1-49DF7C7E8A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82C78-4DE2-4571-8220-C6ACCC0203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95E9F-1A2C-461D-AEFB-98F9F6AD0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5495D-9876-405C-8EAC-8B721C2CA2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0C162-151B-49E3-85C7-0F6B346982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57A1-0F6B-4BB2-9813-9468A0B0DB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9C353-2710-4EC4-911B-E35409101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DD898-ABD3-4EF5-81A6-9FC2097DC6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3D385-F56C-49C4-B03A-8F2A89F850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9A890-0A78-438C-B957-04BCAA5DDB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9929651-B097-4E69-A754-79F5F14311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4.xml"/><Relationship Id="rId18" Type="http://schemas.openxmlformats.org/officeDocument/2006/relationships/slide" Target="slide25.xml"/><Relationship Id="rId26" Type="http://schemas.openxmlformats.org/officeDocument/2006/relationships/slide" Target="slide17.xml"/><Relationship Id="rId3" Type="http://schemas.openxmlformats.org/officeDocument/2006/relationships/slide" Target="slide3.xml"/><Relationship Id="rId21" Type="http://schemas.openxmlformats.org/officeDocument/2006/relationships/slide" Target="slide16.xml"/><Relationship Id="rId7" Type="http://schemas.openxmlformats.org/officeDocument/2006/relationships/slide" Target="slide18.xml"/><Relationship Id="rId12" Type="http://schemas.openxmlformats.org/officeDocument/2006/relationships/slide" Target="slide19.xml"/><Relationship Id="rId17" Type="http://schemas.openxmlformats.org/officeDocument/2006/relationships/slide" Target="slide20.xml"/><Relationship Id="rId25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4.xml"/><Relationship Id="rId24" Type="http://schemas.openxmlformats.org/officeDocument/2006/relationships/slide" Target="slide7.xml"/><Relationship Id="rId5" Type="http://schemas.openxmlformats.org/officeDocument/2006/relationships/slide" Target="slide8.xml"/><Relationship Id="rId15" Type="http://schemas.openxmlformats.org/officeDocument/2006/relationships/slide" Target="slide10.xml"/><Relationship Id="rId23" Type="http://schemas.openxmlformats.org/officeDocument/2006/relationships/slide" Target="slide26.xml"/><Relationship Id="rId28" Type="http://schemas.openxmlformats.org/officeDocument/2006/relationships/slide" Target="slide27.xml"/><Relationship Id="rId10" Type="http://schemas.openxmlformats.org/officeDocument/2006/relationships/slide" Target="slide9.xml"/><Relationship Id="rId19" Type="http://schemas.openxmlformats.org/officeDocument/2006/relationships/slide" Target="slide6.xml"/><Relationship Id="rId4" Type="http://schemas.openxmlformats.org/officeDocument/2006/relationships/audio" Target="../media/audio1.wav"/><Relationship Id="rId9" Type="http://schemas.openxmlformats.org/officeDocument/2006/relationships/slide" Target="slide4.xml"/><Relationship Id="rId14" Type="http://schemas.openxmlformats.org/officeDocument/2006/relationships/slide" Target="slide5.xml"/><Relationship Id="rId22" Type="http://schemas.openxmlformats.org/officeDocument/2006/relationships/slide" Target="slide21.xml"/><Relationship Id="rId27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52600" y="12954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24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500" dirty="0">
                <a:solidFill>
                  <a:schemeClr val="bg1"/>
                </a:solidFill>
              </a:rPr>
              <a:t>Chapter 7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2438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0" b="1" dirty="0">
                <a:solidFill>
                  <a:schemeClr val="hlink"/>
                </a:solidFill>
                <a:latin typeface="Arial" charset="0"/>
              </a:rPr>
              <a:t>JEOPARDY</a:t>
            </a:r>
          </a:p>
          <a:p>
            <a:pPr algn="ctr">
              <a:defRPr/>
            </a:pP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pic>
        <p:nvPicPr>
          <p:cNvPr id="2" name="Jeopard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48914" y="6266543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42672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Supporting and Troubleshooting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Dazed or Phased?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52600" y="5181600"/>
            <a:ext cx="578394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3200" b="1" dirty="0">
                <a:solidFill>
                  <a:schemeClr val="hlink"/>
                </a:solidFill>
                <a:latin typeface="Arial" charset="0"/>
              </a:rPr>
              <a:t>What is the POST (Power-on Self-Test)?</a:t>
            </a:r>
          </a:p>
          <a:p>
            <a:pPr algn="ctr">
              <a:spcBef>
                <a:spcPct val="50000"/>
              </a:spcBef>
            </a:pPr>
            <a:r>
              <a:rPr lang="pt-BR" sz="2400" b="1" dirty="0">
                <a:solidFill>
                  <a:schemeClr val="hlink"/>
                </a:solidFill>
                <a:latin typeface="Arial" charset="0"/>
              </a:rPr>
              <a:t>Pg 218 </a:t>
            </a:r>
            <a:endParaRPr lang="en-US" sz="24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7620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During this phase this firmware program performs as series of tests of the hardware to determine the memory present and devices needed by the OS are working.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Arial" charset="0"/>
              </a:rPr>
              <a:t>Dazed or Phased?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11679" y="5328538"/>
            <a:ext cx="74295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the Logon Phase?</a:t>
            </a:r>
          </a:p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Pg 219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16429" y="2931348"/>
            <a:ext cx="7620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During this phase logon scripts and startup programs are run, plug and play devices are detected and user authentication.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Dazed or Phased?</a:t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71600" y="5029200"/>
            <a:ext cx="6096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the Bootloader phase?</a:t>
            </a:r>
          </a:p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218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27432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During this phase </a:t>
            </a:r>
            <a:r>
              <a:rPr lang="en-US" sz="3200" dirty="0" err="1">
                <a:solidFill>
                  <a:schemeClr val="hlink"/>
                </a:solidFill>
                <a:latin typeface="Arial" charset="0"/>
              </a:rPr>
              <a:t>bootmgr</a:t>
            </a: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 begins loading the OS components, the OS loads the file system and starts winload.exe.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447800" y="4343400"/>
            <a:ext cx="7010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Devices and Printers? 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225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2667000"/>
            <a:ext cx="7010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is the “home page” for devices such as printers.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4572000"/>
            <a:ext cx="7772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MSCONFIG? 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241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GUI utility is used for temporarily modifying and testing system startup.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43782" y="48006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Credentials Prompt?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225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60400" y="2667000"/>
            <a:ext cx="7696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When logged on as a standard user what type of UAC prompt displays when installing a device driver?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00100" y="4737318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Safe Mode?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232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754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startup mode starts Windows with certain drivers and components disabled.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25500" y="4572000"/>
            <a:ext cx="7874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BCD (Boot Configuration Database)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209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file provides the bootloader with info it needs to locate and load the OS system files.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Wear your Boots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00100" y="4967221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Fast Boot?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220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685800" y="27432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During startup, this feature takes advantage of the hibernated kernel of Hybrid Shutdown.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66800" y="4665821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Secure Boot?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220</a:t>
            </a:r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457200" y="25908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During the startup this UEFI feature loads only trusted OS bootloaders.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Wear your Boots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What’s your</a:t>
            </a:r>
          </a:p>
          <a:p>
            <a:pPr algn="ctr"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Register?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288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6576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3152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18288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36576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54864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73152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18288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36576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54864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73152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Rectangle 18"/>
          <p:cNvSpPr>
            <a:spLocks noChangeArrowheads="1"/>
          </p:cNvSpPr>
          <p:nvPr/>
        </p:nvSpPr>
        <p:spPr bwMode="auto">
          <a:xfrm>
            <a:off x="18288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4" name="Rectangle 19"/>
          <p:cNvSpPr>
            <a:spLocks noChangeArrowheads="1"/>
          </p:cNvSpPr>
          <p:nvPr/>
        </p:nvSpPr>
        <p:spPr bwMode="auto">
          <a:xfrm>
            <a:off x="36576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54864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73152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7" name="Rectangle 22"/>
          <p:cNvSpPr>
            <a:spLocks noChangeArrowheads="1"/>
          </p:cNvSpPr>
          <p:nvPr/>
        </p:nvSpPr>
        <p:spPr bwMode="auto">
          <a:xfrm>
            <a:off x="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8" name="Rectangle 23"/>
          <p:cNvSpPr>
            <a:spLocks noChangeArrowheads="1"/>
          </p:cNvSpPr>
          <p:nvPr/>
        </p:nvSpPr>
        <p:spPr bwMode="auto">
          <a:xfrm>
            <a:off x="18288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9" name="Rectangle 24"/>
          <p:cNvSpPr>
            <a:spLocks noChangeArrowheads="1"/>
          </p:cNvSpPr>
          <p:nvPr/>
        </p:nvSpPr>
        <p:spPr bwMode="auto">
          <a:xfrm>
            <a:off x="36576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0" name="Rectangle 25"/>
          <p:cNvSpPr>
            <a:spLocks noChangeArrowheads="1"/>
          </p:cNvSpPr>
          <p:nvPr/>
        </p:nvSpPr>
        <p:spPr bwMode="auto">
          <a:xfrm>
            <a:off x="54864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1" name="Rectangle 26"/>
          <p:cNvSpPr>
            <a:spLocks noChangeArrowheads="1"/>
          </p:cNvSpPr>
          <p:nvPr/>
        </p:nvSpPr>
        <p:spPr bwMode="auto">
          <a:xfrm>
            <a:off x="73152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2" name="Rectangle 27"/>
          <p:cNvSpPr>
            <a:spLocks noChangeArrowheads="1"/>
          </p:cNvSpPr>
          <p:nvPr/>
        </p:nvSpPr>
        <p:spPr bwMode="auto">
          <a:xfrm>
            <a:off x="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3" name="Rectangle 28"/>
          <p:cNvSpPr>
            <a:spLocks noChangeArrowheads="1"/>
          </p:cNvSpPr>
          <p:nvPr/>
        </p:nvSpPr>
        <p:spPr bwMode="auto">
          <a:xfrm>
            <a:off x="18288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4" name="Rectangle 29"/>
          <p:cNvSpPr>
            <a:spLocks noChangeArrowheads="1"/>
          </p:cNvSpPr>
          <p:nvPr/>
        </p:nvSpPr>
        <p:spPr bwMode="auto">
          <a:xfrm>
            <a:off x="36576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5" name="Rectangle 30"/>
          <p:cNvSpPr>
            <a:spLocks noChangeArrowheads="1"/>
          </p:cNvSpPr>
          <p:nvPr/>
        </p:nvSpPr>
        <p:spPr bwMode="auto">
          <a:xfrm>
            <a:off x="54864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6" name="Rectangle 31"/>
          <p:cNvSpPr>
            <a:spLocks noChangeArrowheads="1"/>
          </p:cNvSpPr>
          <p:nvPr/>
        </p:nvSpPr>
        <p:spPr bwMode="auto">
          <a:xfrm>
            <a:off x="73152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 useBgFill="1">
        <p:nvSpPr>
          <p:cNvPr id="3142" name="Rectangle 70"/>
          <p:cNvSpPr>
            <a:spLocks noChangeArrowheads="1"/>
          </p:cNvSpPr>
          <p:nvPr/>
        </p:nvSpPr>
        <p:spPr bwMode="auto">
          <a:xfrm>
            <a:off x="18288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Dazed or </a:t>
            </a:r>
          </a:p>
          <a:p>
            <a:pPr algn="ctr"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Phased?</a:t>
            </a:r>
          </a:p>
        </p:txBody>
      </p:sp>
      <p:sp useBgFill="1">
        <p:nvSpPr>
          <p:cNvPr id="3143" name="Rectangle 71"/>
          <p:cNvSpPr>
            <a:spLocks noChangeArrowheads="1"/>
          </p:cNvSpPr>
          <p:nvPr/>
        </p:nvSpPr>
        <p:spPr bwMode="auto">
          <a:xfrm>
            <a:off x="36576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Potluck</a:t>
            </a:r>
            <a:endParaRPr lang="en-US" sz="2000" b="1" dirty="0">
              <a:solidFill>
                <a:schemeClr val="hlink"/>
              </a:solidFill>
              <a:latin typeface="Arial" charset="0"/>
            </a:endParaRPr>
          </a:p>
        </p:txBody>
      </p:sp>
      <p:sp useBgFill="1">
        <p:nvSpPr>
          <p:cNvPr id="3144" name="Rectangle 72"/>
          <p:cNvSpPr>
            <a:spLocks noChangeArrowheads="1"/>
          </p:cNvSpPr>
          <p:nvPr/>
        </p:nvSpPr>
        <p:spPr bwMode="auto">
          <a:xfrm>
            <a:off x="5486400" y="-4762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Wear your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Boots </a:t>
            </a:r>
          </a:p>
        </p:txBody>
      </p:sp>
      <p:sp useBgFill="1">
        <p:nvSpPr>
          <p:cNvPr id="3145" name="Rectangle 73"/>
          <p:cNvSpPr>
            <a:spLocks noChangeArrowheads="1"/>
          </p:cNvSpPr>
          <p:nvPr/>
        </p:nvSpPr>
        <p:spPr bwMode="auto">
          <a:xfrm>
            <a:off x="73152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Did you</a:t>
            </a:r>
          </a:p>
          <a:p>
            <a:pPr algn="ctr">
              <a:defRPr/>
            </a:pPr>
            <a:r>
              <a:rPr lang="en-US" sz="2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Sign? </a:t>
            </a:r>
          </a:p>
        </p:txBody>
      </p:sp>
      <p:sp>
        <p:nvSpPr>
          <p:cNvPr id="4131" name="Rectangle 74"/>
          <p:cNvSpPr>
            <a:spLocks noChangeArrowheads="1"/>
          </p:cNvSpPr>
          <p:nvPr/>
        </p:nvSpPr>
        <p:spPr bwMode="auto">
          <a:xfrm>
            <a:off x="0" y="1295400"/>
            <a:ext cx="9144000" cy="228600"/>
          </a:xfrm>
          <a:prstGeom prst="rect">
            <a:avLst/>
          </a:prstGeom>
          <a:solidFill>
            <a:schemeClr val="hlink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 useBgFill="1">
        <p:nvSpPr>
          <p:cNvPr id="4132" name="Rectangle 75"/>
          <p:cNvSpPr>
            <a:spLocks noChangeArrowheads="1"/>
          </p:cNvSpPr>
          <p:nvPr/>
        </p:nvSpPr>
        <p:spPr bwMode="auto">
          <a:xfrm>
            <a:off x="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3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3" name="Rectangle 76"/>
          <p:cNvSpPr>
            <a:spLocks noChangeArrowheads="1"/>
          </p:cNvSpPr>
          <p:nvPr/>
        </p:nvSpPr>
        <p:spPr bwMode="auto">
          <a:xfrm>
            <a:off x="18288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5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4" name="Rectangle 77"/>
          <p:cNvSpPr>
            <a:spLocks noChangeArrowheads="1"/>
          </p:cNvSpPr>
          <p:nvPr/>
        </p:nvSpPr>
        <p:spPr bwMode="auto">
          <a:xfrm>
            <a:off x="36576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6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5" name="Rectangle 78"/>
          <p:cNvSpPr>
            <a:spLocks noChangeArrowheads="1"/>
          </p:cNvSpPr>
          <p:nvPr/>
        </p:nvSpPr>
        <p:spPr bwMode="auto">
          <a:xfrm>
            <a:off x="54864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7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6" name="Rectangle 79"/>
          <p:cNvSpPr>
            <a:spLocks noChangeArrowheads="1"/>
          </p:cNvSpPr>
          <p:nvPr/>
        </p:nvSpPr>
        <p:spPr bwMode="auto">
          <a:xfrm>
            <a:off x="73152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8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7" name="Rectangle 80"/>
          <p:cNvSpPr>
            <a:spLocks noChangeArrowheads="1"/>
          </p:cNvSpPr>
          <p:nvPr/>
        </p:nvSpPr>
        <p:spPr bwMode="auto">
          <a:xfrm>
            <a:off x="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9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8" name="Rectangle 81"/>
          <p:cNvSpPr>
            <a:spLocks noChangeArrowheads="1"/>
          </p:cNvSpPr>
          <p:nvPr/>
        </p:nvSpPr>
        <p:spPr bwMode="auto">
          <a:xfrm>
            <a:off x="18288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0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9" name="Rectangle 82"/>
          <p:cNvSpPr>
            <a:spLocks noChangeArrowheads="1"/>
          </p:cNvSpPr>
          <p:nvPr/>
        </p:nvSpPr>
        <p:spPr bwMode="auto">
          <a:xfrm>
            <a:off x="36576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1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0" name="Rectangle 83"/>
          <p:cNvSpPr>
            <a:spLocks noChangeArrowheads="1"/>
          </p:cNvSpPr>
          <p:nvPr/>
        </p:nvSpPr>
        <p:spPr bwMode="auto">
          <a:xfrm>
            <a:off x="54864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2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1" name="Rectangle 84"/>
          <p:cNvSpPr>
            <a:spLocks noChangeArrowheads="1"/>
          </p:cNvSpPr>
          <p:nvPr/>
        </p:nvSpPr>
        <p:spPr bwMode="auto">
          <a:xfrm>
            <a:off x="73152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3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2" name="Rectangle 85"/>
          <p:cNvSpPr>
            <a:spLocks noChangeArrowheads="1"/>
          </p:cNvSpPr>
          <p:nvPr/>
        </p:nvSpPr>
        <p:spPr bwMode="auto">
          <a:xfrm>
            <a:off x="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4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3" name="Rectangle 86"/>
          <p:cNvSpPr>
            <a:spLocks noChangeArrowheads="1"/>
          </p:cNvSpPr>
          <p:nvPr/>
        </p:nvSpPr>
        <p:spPr bwMode="auto">
          <a:xfrm>
            <a:off x="18288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5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4" name="Rectangle 87"/>
          <p:cNvSpPr>
            <a:spLocks noChangeArrowheads="1"/>
          </p:cNvSpPr>
          <p:nvPr/>
        </p:nvSpPr>
        <p:spPr bwMode="auto">
          <a:xfrm>
            <a:off x="36576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6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5" name="Rectangle 88"/>
          <p:cNvSpPr>
            <a:spLocks noChangeArrowheads="1"/>
          </p:cNvSpPr>
          <p:nvPr/>
        </p:nvSpPr>
        <p:spPr bwMode="auto">
          <a:xfrm>
            <a:off x="54864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7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6" name="Rectangle 89"/>
          <p:cNvSpPr>
            <a:spLocks noChangeArrowheads="1"/>
          </p:cNvSpPr>
          <p:nvPr/>
        </p:nvSpPr>
        <p:spPr bwMode="auto">
          <a:xfrm>
            <a:off x="73152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8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7" name="Rectangle 90"/>
          <p:cNvSpPr>
            <a:spLocks noChangeArrowheads="1"/>
          </p:cNvSpPr>
          <p:nvPr/>
        </p:nvSpPr>
        <p:spPr bwMode="auto">
          <a:xfrm>
            <a:off x="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9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8" name="Rectangle 91"/>
          <p:cNvSpPr>
            <a:spLocks noChangeArrowheads="1"/>
          </p:cNvSpPr>
          <p:nvPr/>
        </p:nvSpPr>
        <p:spPr bwMode="auto">
          <a:xfrm>
            <a:off x="18288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0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9" name="Rectangle 92"/>
          <p:cNvSpPr>
            <a:spLocks noChangeArrowheads="1"/>
          </p:cNvSpPr>
          <p:nvPr/>
        </p:nvSpPr>
        <p:spPr bwMode="auto">
          <a:xfrm>
            <a:off x="36576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1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0" name="Rectangle 93"/>
          <p:cNvSpPr>
            <a:spLocks noChangeArrowheads="1"/>
          </p:cNvSpPr>
          <p:nvPr/>
        </p:nvSpPr>
        <p:spPr bwMode="auto">
          <a:xfrm>
            <a:off x="54864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2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1" name="Rectangle 94"/>
          <p:cNvSpPr>
            <a:spLocks noChangeArrowheads="1"/>
          </p:cNvSpPr>
          <p:nvPr/>
        </p:nvSpPr>
        <p:spPr bwMode="auto">
          <a:xfrm>
            <a:off x="73152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3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2" name="Rectangle 95"/>
          <p:cNvSpPr>
            <a:spLocks noChangeArrowheads="1"/>
          </p:cNvSpPr>
          <p:nvPr/>
        </p:nvSpPr>
        <p:spPr bwMode="auto">
          <a:xfrm>
            <a:off x="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4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3" name="Rectangle 96"/>
          <p:cNvSpPr>
            <a:spLocks noChangeArrowheads="1"/>
          </p:cNvSpPr>
          <p:nvPr/>
        </p:nvSpPr>
        <p:spPr bwMode="auto">
          <a:xfrm>
            <a:off x="18288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5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4" name="Rectangle 97"/>
          <p:cNvSpPr>
            <a:spLocks noChangeArrowheads="1"/>
          </p:cNvSpPr>
          <p:nvPr/>
        </p:nvSpPr>
        <p:spPr bwMode="auto">
          <a:xfrm>
            <a:off x="36576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6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5" name="Rectangle 98"/>
          <p:cNvSpPr>
            <a:spLocks noChangeArrowheads="1"/>
          </p:cNvSpPr>
          <p:nvPr/>
        </p:nvSpPr>
        <p:spPr bwMode="auto">
          <a:xfrm>
            <a:off x="54864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7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6" name="Rectangle 99">
            <a:hlinkClick r:id="rId23" action="ppaction://hlinksldjump">
              <a:snd r:embed="rId4" name="WHOOSH.WAV"/>
            </a:hlinkClick>
          </p:cNvPr>
          <p:cNvSpPr>
            <a:spLocks noChangeArrowheads="1"/>
          </p:cNvSpPr>
          <p:nvPr/>
        </p:nvSpPr>
        <p:spPr bwMode="auto">
          <a:xfrm>
            <a:off x="73152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8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Trusted Boot?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220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457200" y="28194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During startup each OS file is examined before it is loaded into memory.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Wear your Boots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472440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ELAM (Early Launch Anti-Malware)?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220</a:t>
            </a:r>
          </a:p>
        </p:txBody>
      </p:sp>
      <p:sp>
        <p:nvSpPr>
          <p:cNvPr id="23557" name="Text Box 30"/>
          <p:cNvSpPr txBox="1">
            <a:spLocks noChangeArrowheads="1"/>
          </p:cNvSpPr>
          <p:nvPr/>
        </p:nvSpPr>
        <p:spPr bwMode="auto">
          <a:xfrm>
            <a:off x="609600" y="28956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security component only examines device drivers prior to loading into memory.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Wear your Boots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95400" y="4648200"/>
            <a:ext cx="67056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Measured Boot?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220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762000" y="2808982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During startup, this UEFI feature logs the processes. The log can later be examined by antimalware software.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Wear your Boots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Did you Sign?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Digital Signature? 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225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23900" y="27432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Encrypted data placed in the signed file.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Did you Sign?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76300" y="50292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code signing?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225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3108325"/>
            <a:ext cx="792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Use of a digital signature on program code that ensures integrity by showing the code has not been changed.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driver signing?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225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47700" y="2885182"/>
            <a:ext cx="8077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Code signing of device drivers to indicate integrity.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Did you Sign?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3</a:t>
            </a:r>
            <a:r>
              <a:rPr lang="en-US" sz="4800" dirty="0">
                <a:solidFill>
                  <a:schemeClr val="bg1"/>
                </a:solidFill>
              </a:rPr>
              <a:t>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7543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Last Known Good Configuration? </a:t>
            </a:r>
            <a:br>
              <a:rPr lang="en-US" sz="3200" b="1" dirty="0">
                <a:solidFill>
                  <a:schemeClr val="hlink"/>
                </a:solidFill>
                <a:latin typeface="Arial" charset="0"/>
              </a:rPr>
            </a:br>
            <a:r>
              <a:rPr lang="en-US" sz="2800" b="1" dirty="0">
                <a:solidFill>
                  <a:schemeClr val="hlink"/>
                </a:solidFill>
                <a:latin typeface="Arial" charset="0"/>
              </a:rPr>
              <a:t>(No longer available with Windows 10)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233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option can be selected to restart Windows with the configuration at the last successful user logon.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Did you Sign?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16429" y="48006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file signature verification?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225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435429" y="2961382"/>
            <a:ext cx="8305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The process Windows uses to decrypt the digital signature in the file.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Did you Sign?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What’s your Register?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512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38200" y="4491097"/>
            <a:ext cx="7620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the Registry?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208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7700" y="2710428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a database of configuration settings including settings for device drivers, apps, user preferences, OS components.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What’s your Register?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95400" y="3962400"/>
            <a:ext cx="7391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a hive?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209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769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A general name for a portion of the registry saved in a registry file 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What’s your Register?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00100" y="472440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c:\windows\system32\config or %</a:t>
            </a:r>
            <a:r>
              <a:rPr lang="en-US" sz="3200" b="1" dirty="0" err="1">
                <a:solidFill>
                  <a:srgbClr val="0080FF"/>
                </a:solidFill>
                <a:latin typeface="Arial" charset="0"/>
              </a:rPr>
              <a:t>systemroot</a:t>
            </a: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%\system32\config?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209</a:t>
            </a: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533400" y="2667000"/>
            <a:ext cx="8305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80FF"/>
                </a:solidFill>
                <a:latin typeface="Arial" charset="0"/>
              </a:rPr>
              <a:t>All but two of the registry files are saved in this location.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What’s your Register?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This hive contains the local security accounts database.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14400" y="4572000"/>
            <a:ext cx="7239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SAM (Security Accounts Manager)?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211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What’s your Register?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71650" y="4795391"/>
            <a:ext cx="56007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ntuser.dat?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210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7200" y="2849940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This hive contains the user profile and preferences for a single user.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229600" cy="1524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Arial" charset="0"/>
              </a:rPr>
              <a:t>Dazed or Phased?</a:t>
            </a:r>
            <a:br>
              <a:rPr lang="en-US" sz="40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76400" y="4906963"/>
            <a:ext cx="5867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the Kernel Loading phase?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218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Windows 7 startup phase ntoskrnl.exe loads into memory from the location found in the BCD.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71500"/>
            <a:ext cx="7772400" cy="12573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Dazed or Phased?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0" y="5486400"/>
            <a:ext cx="6629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Initial Startup?</a:t>
            </a:r>
          </a:p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Pg 218</a:t>
            </a: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914400" y="3037582"/>
            <a:ext cx="7620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During this phase the firmware bootstrap loader program uses hardware settings in CMOS to determine what devices can start the OS.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031F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2926</TotalTime>
  <Words>780</Words>
  <Application>Microsoft Office PowerPoint</Application>
  <PresentationFormat>On-screen Show (4:3)</PresentationFormat>
  <Paragraphs>165</Paragraphs>
  <Slides>27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Candara</vt:lpstr>
      <vt:lpstr>Symbol</vt:lpstr>
      <vt:lpstr>Tahoma</vt:lpstr>
      <vt:lpstr>Times New Roman</vt:lpstr>
      <vt:lpstr>Waveform</vt:lpstr>
      <vt:lpstr>Chapter 7 </vt:lpstr>
      <vt:lpstr>PowerPoint Presentation</vt:lpstr>
      <vt:lpstr>What’s your Register?  100</vt:lpstr>
      <vt:lpstr>What’s your Register? 200</vt:lpstr>
      <vt:lpstr>What’s your Register?  300</vt:lpstr>
      <vt:lpstr>What’s your Register?  400</vt:lpstr>
      <vt:lpstr>What’s your Register?  500</vt:lpstr>
      <vt:lpstr>Dazed or Phased? 100</vt:lpstr>
      <vt:lpstr>Dazed or Phased? 200</vt:lpstr>
      <vt:lpstr>Dazed or Phased? 300</vt:lpstr>
      <vt:lpstr>Dazed or Phased? 400</vt:lpstr>
      <vt:lpstr>Dazed or Phased? 500</vt:lpstr>
      <vt:lpstr>Potluck 100</vt:lpstr>
      <vt:lpstr>Potluck 200</vt:lpstr>
      <vt:lpstr>Potluck 300</vt:lpstr>
      <vt:lpstr>Potluck 400</vt:lpstr>
      <vt:lpstr>Potluck 500</vt:lpstr>
      <vt:lpstr>Wear your Boots  100</vt:lpstr>
      <vt:lpstr>Wear your Boots  200</vt:lpstr>
      <vt:lpstr>Wear your Boots  300</vt:lpstr>
      <vt:lpstr>Wear your Boots  400</vt:lpstr>
      <vt:lpstr>Wear your Boots  500</vt:lpstr>
      <vt:lpstr>Did you Sign? 100</vt:lpstr>
      <vt:lpstr>Did you Sign? 200</vt:lpstr>
      <vt:lpstr>Did you Sign? 300</vt:lpstr>
      <vt:lpstr>Did you Sign? 400</vt:lpstr>
      <vt:lpstr>Did you Sign? 500</vt:lpstr>
    </vt:vector>
  </TitlesOfParts>
  <Company>EDUCATION CONNECTION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110 Double Jeopardy</dc:title>
  <dc:subject>Review and Quiz</dc:subject>
  <dc:creator>Julie Martínez Hayes;(originall Barbara Warner and others)</dc:creator>
  <cp:lastModifiedBy>Ken Applequist</cp:lastModifiedBy>
  <cp:revision>258</cp:revision>
  <cp:lastPrinted>2016-03-05T16:45:10Z</cp:lastPrinted>
  <dcterms:created xsi:type="dcterms:W3CDTF">2000-06-26T17:56:44Z</dcterms:created>
  <dcterms:modified xsi:type="dcterms:W3CDTF">2019-10-02T23:24:32Z</dcterms:modified>
</cp:coreProperties>
</file>