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3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4" r:id="rId5"/>
    <p:sldId id="283" r:id="rId6"/>
    <p:sldId id="285" r:id="rId7"/>
    <p:sldId id="286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277" autoAdjust="0"/>
  </p:normalViewPr>
  <p:slideViewPr>
    <p:cSldViewPr>
      <p:cViewPr varScale="1">
        <p:scale>
          <a:sx n="79" d="100"/>
          <a:sy n="79" d="100"/>
        </p:scale>
        <p:origin x="13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A83873-AB58-48F2-A943-A6C454ECD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D10EE1-216C-4327-A41C-EA6D1CF13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7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2333DA2-BFC8-4F7B-9E54-BE44644A282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Jeopardy theme song downloaded as a .mp3 file  http://www.televisiontunes.com/Jeopardy.html</a:t>
            </a:r>
          </a:p>
        </p:txBody>
      </p:sp>
    </p:spTree>
    <p:extLst>
      <p:ext uri="{BB962C8B-B14F-4D97-AF65-F5344CB8AC3E}">
        <p14:creationId xmlns:p14="http://schemas.microsoft.com/office/powerpoint/2010/main" val="210374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6865CA-5743-4BDB-B4E1-FE25F08974DC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89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2A5FE9D-9073-4DFF-AC5A-2AA300A651B4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181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ED57382-D176-4E65-8236-EB41BF2B4AEA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58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EA3661-8C29-4B5A-837A-E3F07AC4EC13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07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E3FC1DD-9898-4559-B625-33F2981A3315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69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04F96C-0772-4725-A649-39C7A4B63A8B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4022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D94A9B1-6884-4C73-98BA-C0E7ABABAD0E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949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10A82DF-0523-4D36-B36D-1699DDF71C94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2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DFC61B-95EC-4FDE-898C-DC04C73749D8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6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FC540B6-0E81-40DD-B4EF-7FACC6D08477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74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CB7528-6374-4851-B90E-BDF653BF1ADB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594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BBBD06-7E7F-4167-9B42-3C8D97795849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235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6086D35-2148-442C-BEB5-1209A6929E2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068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05190C-7FB9-42B2-8AE6-8B78B2C9592D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148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671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F51BAC-7D04-499C-AB85-57B80F2985D2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21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EC37EB-D901-4309-B6C6-166FF23589A9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0817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2D623DD-804D-4CB3-86CA-E2F7CA3DC620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221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C1D222-09A2-45FE-9FB8-98B26A5C39BA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15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BD9C39E-6045-4AD0-BB9E-BAC0E5AC4380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310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A53AA6-7618-46C4-8A54-5A5748A1D24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61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F38304-85A8-48E7-AB67-63BA340EE3A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758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4AD4497-4690-4638-9A1E-9CE5810A14A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71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5A639EC-DD95-4169-8607-83420CC2F5A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42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911A45-D275-45C7-9EA5-A33CCF4025F8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69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8121EE7-E668-4828-8423-E7DC222B6AEE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62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D7032-C5AA-48C3-B793-EBCA0E140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2EC03-CE60-4976-BFD1-49DF7C7E8A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82C78-4DE2-4571-8220-C6ACCC0203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95E9F-1A2C-461D-AEFB-98F9F6AD07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5495D-9876-405C-8EAC-8B721C2CA2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0C162-151B-49E3-85C7-0F6B346982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57A1-0F6B-4BB2-9813-9468A0B0DB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9C353-2710-4EC4-911B-E35409101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DD898-ABD3-4EF5-81A6-9FC2097DC6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3D385-F56C-49C4-B03A-8F2A89F850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9A890-0A78-438C-B957-04BCAA5DDBF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9929651-B097-4E69-A754-79F5F14311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24.xml"/><Relationship Id="rId18" Type="http://schemas.openxmlformats.org/officeDocument/2006/relationships/slide" Target="slide25.xml"/><Relationship Id="rId26" Type="http://schemas.openxmlformats.org/officeDocument/2006/relationships/slide" Target="slide17.xml"/><Relationship Id="rId3" Type="http://schemas.openxmlformats.org/officeDocument/2006/relationships/slide" Target="slide3.xml"/><Relationship Id="rId21" Type="http://schemas.openxmlformats.org/officeDocument/2006/relationships/slide" Target="slide16.xml"/><Relationship Id="rId7" Type="http://schemas.openxmlformats.org/officeDocument/2006/relationships/slide" Target="slide18.xml"/><Relationship Id="rId12" Type="http://schemas.openxmlformats.org/officeDocument/2006/relationships/slide" Target="slide19.xml"/><Relationship Id="rId17" Type="http://schemas.openxmlformats.org/officeDocument/2006/relationships/slide" Target="slide20.xml"/><Relationship Id="rId25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11" Type="http://schemas.openxmlformats.org/officeDocument/2006/relationships/slide" Target="slide14.xml"/><Relationship Id="rId24" Type="http://schemas.openxmlformats.org/officeDocument/2006/relationships/slide" Target="slide7.xml"/><Relationship Id="rId5" Type="http://schemas.openxmlformats.org/officeDocument/2006/relationships/slide" Target="slide8.xml"/><Relationship Id="rId15" Type="http://schemas.openxmlformats.org/officeDocument/2006/relationships/slide" Target="slide10.xml"/><Relationship Id="rId23" Type="http://schemas.openxmlformats.org/officeDocument/2006/relationships/slide" Target="slide26.xml"/><Relationship Id="rId28" Type="http://schemas.openxmlformats.org/officeDocument/2006/relationships/slide" Target="slide27.xml"/><Relationship Id="rId10" Type="http://schemas.openxmlformats.org/officeDocument/2006/relationships/slide" Target="slide9.xml"/><Relationship Id="rId19" Type="http://schemas.openxmlformats.org/officeDocument/2006/relationships/slide" Target="slide6.xml"/><Relationship Id="rId4" Type="http://schemas.openxmlformats.org/officeDocument/2006/relationships/audio" Target="../media/audio1.wav"/><Relationship Id="rId9" Type="http://schemas.openxmlformats.org/officeDocument/2006/relationships/slide" Target="slide4.xml"/><Relationship Id="rId14" Type="http://schemas.openxmlformats.org/officeDocument/2006/relationships/slide" Target="slide5.xml"/><Relationship Id="rId22" Type="http://schemas.openxmlformats.org/officeDocument/2006/relationships/slide" Target="slide21.xml"/><Relationship Id="rId27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752600" y="12954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24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6096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500" dirty="0" smtClean="0">
                <a:solidFill>
                  <a:schemeClr val="bg1"/>
                </a:solidFill>
              </a:rPr>
              <a:t>NOS </a:t>
            </a:r>
            <a:r>
              <a:rPr lang="en-US" sz="4500" smtClean="0">
                <a:solidFill>
                  <a:schemeClr val="bg1"/>
                </a:solidFill>
              </a:rPr>
              <a:t>110 – Midterm</a:t>
            </a:r>
            <a:endParaRPr lang="en-US" sz="4500" dirty="0" smtClean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2438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8000" b="1" dirty="0">
                <a:solidFill>
                  <a:schemeClr val="hlink"/>
                </a:solidFill>
                <a:latin typeface="Arial" charset="0"/>
              </a:rPr>
              <a:t>JEOPARDY</a:t>
            </a:r>
          </a:p>
          <a:p>
            <a:pPr algn="ctr">
              <a:defRPr/>
            </a:pP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pic>
        <p:nvPicPr>
          <p:cNvPr id="2" name="Jeopardy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48914" y="6266543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42672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Introduction to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mute="1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Is it Real?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78441" y="5135433"/>
            <a:ext cx="57839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sz="3200" b="1" dirty="0" smtClean="0">
                <a:solidFill>
                  <a:schemeClr val="hlink"/>
                </a:solidFill>
                <a:latin typeface="Arial" charset="0"/>
              </a:rPr>
              <a:t>What is a Virtual Machine? 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0413" y="3037582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Software emulation of hardware with which the OS must interact. The guest OS is installed here. </a:t>
            </a: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Arial" charset="0"/>
              </a:rPr>
              <a:t>Is it Real?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62000" y="4572000"/>
            <a:ext cx="7429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Boot Camp?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10126" y="3061174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provides a way to run Windows on Mac OS X but is not a Hypervisor. 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82296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Is it Real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?</a:t>
            </a:r>
            <a:br>
              <a:rPr lang="en-US" b="1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 smtClean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47800" y="4079304"/>
            <a:ext cx="6096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91440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600"/>
              </a:spcAft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Hyper-V?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27432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The hypervisor for Windows 8 and 10 delivered with the OS.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Lucky 7's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079500" y="4953000"/>
            <a:ext cx="7010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the Action Center?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2667000"/>
            <a:ext cx="7010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area shows a flag in the taskbar notification area when there is a problem with security programs or backups.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Lucky 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7's</a:t>
            </a:r>
            <a:br>
              <a:rPr lang="en-US" b="1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 smtClean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4572000"/>
            <a:ext cx="777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a Jump List 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is displayed when your right click on a program shortcut on the Start Menu or taskbar.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Lucky 7's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4800600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UAC (User Access Control)?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60400" y="2667000"/>
            <a:ext cx="7696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dialog box shows when higher level privileges are required to perform a task such as installing a program. 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Lucky 7's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47700" y="5257800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NTFS?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A</a:t>
            </a: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 new file system based on transaction processing providing better security, permissions, encryption and indexing. 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Lucky </a:t>
            </a:r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7's</a:t>
            </a:r>
            <a:br>
              <a:rPr lang="en-US" b="1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 smtClean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52500" y="5029200"/>
            <a:ext cx="787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a clean installation? What is Custom? </a:t>
            </a:r>
            <a:endParaRPr lang="en-US" sz="24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5800" y="2438400"/>
            <a:ext cx="81534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The type of installation you would use to remove existing data/OS or start with an empty hard disk. To do this install you select which option during the install.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Wait it's </a:t>
            </a:r>
            <a:r>
              <a:rPr lang="en-US" sz="4800" b="1" dirty="0" smtClean="0">
                <a:solidFill>
                  <a:schemeClr val="bg1"/>
                </a:solidFill>
              </a:rPr>
              <a:t>8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990600" y="4360158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File Explorer?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685800" y="27432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is a file management tool (files and folders) in Windows 8.1 and Windows 10.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4939344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the Charms bar?</a:t>
            </a:r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457200" y="25908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In Windows 8, this slides out from the right side of the screen. It has search, settings, devices, etc..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Wait it's </a:t>
            </a:r>
            <a:r>
              <a:rPr lang="en-US" sz="4800" b="1" dirty="0" smtClean="0">
                <a:solidFill>
                  <a:schemeClr val="bg1"/>
                </a:solidFill>
              </a:rPr>
              <a:t>8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Back to Basics</a:t>
            </a:r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18288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36576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54864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7315200" y="15240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18288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36576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54864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7315200" y="25908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18288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4" name="Rectangle 19"/>
          <p:cNvSpPr>
            <a:spLocks noChangeArrowheads="1"/>
          </p:cNvSpPr>
          <p:nvPr/>
        </p:nvSpPr>
        <p:spPr bwMode="auto">
          <a:xfrm>
            <a:off x="36576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5" name="Rectangle 20"/>
          <p:cNvSpPr>
            <a:spLocks noChangeArrowheads="1"/>
          </p:cNvSpPr>
          <p:nvPr/>
        </p:nvSpPr>
        <p:spPr bwMode="auto">
          <a:xfrm>
            <a:off x="54864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6" name="Rectangle 21"/>
          <p:cNvSpPr>
            <a:spLocks noChangeArrowheads="1"/>
          </p:cNvSpPr>
          <p:nvPr/>
        </p:nvSpPr>
        <p:spPr bwMode="auto">
          <a:xfrm>
            <a:off x="7315200" y="36576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7" name="Rectangle 22"/>
          <p:cNvSpPr>
            <a:spLocks noChangeArrowheads="1"/>
          </p:cNvSpPr>
          <p:nvPr/>
        </p:nvSpPr>
        <p:spPr bwMode="auto">
          <a:xfrm>
            <a:off x="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8" name="Rectangle 23"/>
          <p:cNvSpPr>
            <a:spLocks noChangeArrowheads="1"/>
          </p:cNvSpPr>
          <p:nvPr/>
        </p:nvSpPr>
        <p:spPr bwMode="auto">
          <a:xfrm>
            <a:off x="18288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9" name="Rectangle 24"/>
          <p:cNvSpPr>
            <a:spLocks noChangeArrowheads="1"/>
          </p:cNvSpPr>
          <p:nvPr/>
        </p:nvSpPr>
        <p:spPr bwMode="auto">
          <a:xfrm>
            <a:off x="36576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0" name="Rectangle 25"/>
          <p:cNvSpPr>
            <a:spLocks noChangeArrowheads="1"/>
          </p:cNvSpPr>
          <p:nvPr/>
        </p:nvSpPr>
        <p:spPr bwMode="auto">
          <a:xfrm>
            <a:off x="54864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1" name="Rectangle 26"/>
          <p:cNvSpPr>
            <a:spLocks noChangeArrowheads="1"/>
          </p:cNvSpPr>
          <p:nvPr/>
        </p:nvSpPr>
        <p:spPr bwMode="auto">
          <a:xfrm>
            <a:off x="7315200" y="47244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2" name="Rectangle 27"/>
          <p:cNvSpPr>
            <a:spLocks noChangeArrowheads="1"/>
          </p:cNvSpPr>
          <p:nvPr/>
        </p:nvSpPr>
        <p:spPr bwMode="auto">
          <a:xfrm>
            <a:off x="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3" name="Rectangle 28"/>
          <p:cNvSpPr>
            <a:spLocks noChangeArrowheads="1"/>
          </p:cNvSpPr>
          <p:nvPr/>
        </p:nvSpPr>
        <p:spPr bwMode="auto">
          <a:xfrm>
            <a:off x="18288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4" name="Rectangle 29"/>
          <p:cNvSpPr>
            <a:spLocks noChangeArrowheads="1"/>
          </p:cNvSpPr>
          <p:nvPr/>
        </p:nvSpPr>
        <p:spPr bwMode="auto">
          <a:xfrm>
            <a:off x="36576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5" name="Rectangle 30"/>
          <p:cNvSpPr>
            <a:spLocks noChangeArrowheads="1"/>
          </p:cNvSpPr>
          <p:nvPr/>
        </p:nvSpPr>
        <p:spPr bwMode="auto">
          <a:xfrm>
            <a:off x="54864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26" name="Rectangle 31"/>
          <p:cNvSpPr>
            <a:spLocks noChangeArrowheads="1"/>
          </p:cNvSpPr>
          <p:nvPr/>
        </p:nvSpPr>
        <p:spPr bwMode="auto">
          <a:xfrm>
            <a:off x="7315200" y="5791200"/>
            <a:ext cx="18288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3142" name="Rectangle 70"/>
          <p:cNvSpPr>
            <a:spLocks noChangeArrowheads="1"/>
          </p:cNvSpPr>
          <p:nvPr/>
        </p:nvSpPr>
        <p:spPr bwMode="auto">
          <a:xfrm>
            <a:off x="18288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 it Real?</a:t>
            </a:r>
            <a:endParaRPr lang="en-US" b="1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 useBgFill="1">
        <p:nvSpPr>
          <p:cNvPr id="3143" name="Rectangle 71"/>
          <p:cNvSpPr>
            <a:spLocks noChangeArrowheads="1"/>
          </p:cNvSpPr>
          <p:nvPr/>
        </p:nvSpPr>
        <p:spPr bwMode="auto">
          <a:xfrm>
            <a:off x="36576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Lucky 7’s</a:t>
            </a:r>
            <a:endParaRPr lang="en-US" sz="2000" b="1" dirty="0">
              <a:solidFill>
                <a:schemeClr val="hlink"/>
              </a:solidFill>
              <a:latin typeface="Arial" charset="0"/>
            </a:endParaRPr>
          </a:p>
        </p:txBody>
      </p:sp>
      <p:sp useBgFill="1">
        <p:nvSpPr>
          <p:cNvPr id="3144" name="Rectangle 72"/>
          <p:cNvSpPr>
            <a:spLocks noChangeArrowheads="1"/>
          </p:cNvSpPr>
          <p:nvPr/>
        </p:nvSpPr>
        <p:spPr bwMode="auto">
          <a:xfrm>
            <a:off x="5486400" y="-5443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Wait it’s 8</a:t>
            </a:r>
          </a:p>
        </p:txBody>
      </p:sp>
      <p:sp useBgFill="1">
        <p:nvSpPr>
          <p:cNvPr id="3145" name="Rectangle 73"/>
          <p:cNvSpPr>
            <a:spLocks noChangeArrowheads="1"/>
          </p:cNvSpPr>
          <p:nvPr/>
        </p:nvSpPr>
        <p:spPr bwMode="auto">
          <a:xfrm>
            <a:off x="7315200" y="0"/>
            <a:ext cx="1828800" cy="12954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Top Ten</a:t>
            </a:r>
          </a:p>
        </p:txBody>
      </p:sp>
      <p:sp>
        <p:nvSpPr>
          <p:cNvPr id="4131" name="Rectangle 74"/>
          <p:cNvSpPr>
            <a:spLocks noChangeArrowheads="1"/>
          </p:cNvSpPr>
          <p:nvPr/>
        </p:nvSpPr>
        <p:spPr bwMode="auto">
          <a:xfrm>
            <a:off x="0" y="1295400"/>
            <a:ext cx="9144000" cy="228600"/>
          </a:xfrm>
          <a:prstGeom prst="rect">
            <a:avLst/>
          </a:prstGeom>
          <a:solidFill>
            <a:schemeClr val="hlink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 useBgFill="1">
        <p:nvSpPr>
          <p:cNvPr id="4132" name="Rectangle 75"/>
          <p:cNvSpPr>
            <a:spLocks noChangeArrowheads="1"/>
          </p:cNvSpPr>
          <p:nvPr/>
        </p:nvSpPr>
        <p:spPr bwMode="auto">
          <a:xfrm>
            <a:off x="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3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3" name="Rectangle 76"/>
          <p:cNvSpPr>
            <a:spLocks noChangeArrowheads="1"/>
          </p:cNvSpPr>
          <p:nvPr/>
        </p:nvSpPr>
        <p:spPr bwMode="auto">
          <a:xfrm>
            <a:off x="18288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5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4" name="Rectangle 77"/>
          <p:cNvSpPr>
            <a:spLocks noChangeArrowheads="1"/>
          </p:cNvSpPr>
          <p:nvPr/>
        </p:nvSpPr>
        <p:spPr bwMode="auto">
          <a:xfrm>
            <a:off x="36576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6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5" name="Rectangle 78"/>
          <p:cNvSpPr>
            <a:spLocks noChangeArrowheads="1"/>
          </p:cNvSpPr>
          <p:nvPr/>
        </p:nvSpPr>
        <p:spPr bwMode="auto">
          <a:xfrm>
            <a:off x="54864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7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6" name="Rectangle 79"/>
          <p:cNvSpPr>
            <a:spLocks noChangeArrowheads="1"/>
          </p:cNvSpPr>
          <p:nvPr/>
        </p:nvSpPr>
        <p:spPr bwMode="auto">
          <a:xfrm>
            <a:off x="7315200" y="15192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8" action="ppaction://hlinksldjump">
                  <a:snd r:embed="rId4" name="WHOOSH.WAV"/>
                </a:hlinkClick>
              </a:rPr>
              <a:t>100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7" name="Rectangle 80"/>
          <p:cNvSpPr>
            <a:spLocks noChangeArrowheads="1"/>
          </p:cNvSpPr>
          <p:nvPr/>
        </p:nvSpPr>
        <p:spPr bwMode="auto">
          <a:xfrm>
            <a:off x="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9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8" name="Rectangle 81"/>
          <p:cNvSpPr>
            <a:spLocks noChangeArrowheads="1"/>
          </p:cNvSpPr>
          <p:nvPr/>
        </p:nvSpPr>
        <p:spPr bwMode="auto">
          <a:xfrm>
            <a:off x="18288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0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39" name="Rectangle 82"/>
          <p:cNvSpPr>
            <a:spLocks noChangeArrowheads="1"/>
          </p:cNvSpPr>
          <p:nvPr/>
        </p:nvSpPr>
        <p:spPr bwMode="auto">
          <a:xfrm>
            <a:off x="36576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1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0" name="Rectangle 83"/>
          <p:cNvSpPr>
            <a:spLocks noChangeArrowheads="1"/>
          </p:cNvSpPr>
          <p:nvPr/>
        </p:nvSpPr>
        <p:spPr bwMode="auto">
          <a:xfrm>
            <a:off x="54864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2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1" name="Rectangle 84"/>
          <p:cNvSpPr>
            <a:spLocks noChangeArrowheads="1"/>
          </p:cNvSpPr>
          <p:nvPr/>
        </p:nvSpPr>
        <p:spPr bwMode="auto">
          <a:xfrm>
            <a:off x="7315200" y="25860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3" action="ppaction://hlinksldjump">
                  <a:snd r:embed="rId4" name="WHOOSH.WAV"/>
                </a:hlinkClick>
              </a:rPr>
              <a:t>200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2" name="Rectangle 85"/>
          <p:cNvSpPr>
            <a:spLocks noChangeArrowheads="1"/>
          </p:cNvSpPr>
          <p:nvPr/>
        </p:nvSpPr>
        <p:spPr bwMode="auto">
          <a:xfrm>
            <a:off x="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4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3" name="Rectangle 86"/>
          <p:cNvSpPr>
            <a:spLocks noChangeArrowheads="1"/>
          </p:cNvSpPr>
          <p:nvPr/>
        </p:nvSpPr>
        <p:spPr bwMode="auto">
          <a:xfrm>
            <a:off x="18288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5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4" name="Rectangle 87"/>
          <p:cNvSpPr>
            <a:spLocks noChangeArrowheads="1"/>
          </p:cNvSpPr>
          <p:nvPr/>
        </p:nvSpPr>
        <p:spPr bwMode="auto">
          <a:xfrm>
            <a:off x="36576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6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5" name="Rectangle 88"/>
          <p:cNvSpPr>
            <a:spLocks noChangeArrowheads="1"/>
          </p:cNvSpPr>
          <p:nvPr/>
        </p:nvSpPr>
        <p:spPr bwMode="auto">
          <a:xfrm>
            <a:off x="54864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7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6" name="Rectangle 89"/>
          <p:cNvSpPr>
            <a:spLocks noChangeArrowheads="1"/>
          </p:cNvSpPr>
          <p:nvPr/>
        </p:nvSpPr>
        <p:spPr bwMode="auto">
          <a:xfrm>
            <a:off x="7315200" y="36528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8" action="ppaction://hlinksldjump">
                  <a:snd r:embed="rId4" name="WHOOSH.WAV"/>
                </a:hlinkClick>
              </a:rPr>
              <a:t>300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7" name="Rectangle 90"/>
          <p:cNvSpPr>
            <a:spLocks noChangeArrowheads="1"/>
          </p:cNvSpPr>
          <p:nvPr/>
        </p:nvSpPr>
        <p:spPr bwMode="auto">
          <a:xfrm>
            <a:off x="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19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8" name="Rectangle 91"/>
          <p:cNvSpPr>
            <a:spLocks noChangeArrowheads="1"/>
          </p:cNvSpPr>
          <p:nvPr/>
        </p:nvSpPr>
        <p:spPr bwMode="auto">
          <a:xfrm>
            <a:off x="18288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0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49" name="Rectangle 92"/>
          <p:cNvSpPr>
            <a:spLocks noChangeArrowheads="1"/>
          </p:cNvSpPr>
          <p:nvPr/>
        </p:nvSpPr>
        <p:spPr bwMode="auto">
          <a:xfrm>
            <a:off x="36576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1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0" name="Rectangle 93"/>
          <p:cNvSpPr>
            <a:spLocks noChangeArrowheads="1"/>
          </p:cNvSpPr>
          <p:nvPr/>
        </p:nvSpPr>
        <p:spPr bwMode="auto">
          <a:xfrm>
            <a:off x="54864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2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1" name="Rectangle 94"/>
          <p:cNvSpPr>
            <a:spLocks noChangeArrowheads="1"/>
          </p:cNvSpPr>
          <p:nvPr/>
        </p:nvSpPr>
        <p:spPr bwMode="auto">
          <a:xfrm>
            <a:off x="7315200" y="47196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3" action="ppaction://hlinksldjump">
                  <a:snd r:embed="rId4" name="WHOOSH.WAV"/>
                </a:hlinkClick>
              </a:rPr>
              <a:t>400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2" name="Rectangle 95"/>
          <p:cNvSpPr>
            <a:spLocks noChangeArrowheads="1"/>
          </p:cNvSpPr>
          <p:nvPr/>
        </p:nvSpPr>
        <p:spPr bwMode="auto">
          <a:xfrm>
            <a:off x="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4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3" name="Rectangle 96"/>
          <p:cNvSpPr>
            <a:spLocks noChangeArrowheads="1"/>
          </p:cNvSpPr>
          <p:nvPr/>
        </p:nvSpPr>
        <p:spPr bwMode="auto">
          <a:xfrm>
            <a:off x="18288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5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4" name="Rectangle 97"/>
          <p:cNvSpPr>
            <a:spLocks noChangeArrowheads="1"/>
          </p:cNvSpPr>
          <p:nvPr/>
        </p:nvSpPr>
        <p:spPr bwMode="auto">
          <a:xfrm>
            <a:off x="36576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6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5" name="Rectangle 98"/>
          <p:cNvSpPr>
            <a:spLocks noChangeArrowheads="1"/>
          </p:cNvSpPr>
          <p:nvPr/>
        </p:nvSpPr>
        <p:spPr bwMode="auto">
          <a:xfrm>
            <a:off x="54864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7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4156" name="Rectangle 99">
            <a:hlinkClick r:id="rId23" action="ppaction://hlinksldjump">
              <a:snd r:embed="rId4" name="WHOOSH.WAV"/>
            </a:hlinkClick>
          </p:cNvPr>
          <p:cNvSpPr>
            <a:spLocks noChangeArrowheads="1"/>
          </p:cNvSpPr>
          <p:nvPr/>
        </p:nvSpPr>
        <p:spPr bwMode="auto">
          <a:xfrm>
            <a:off x="7315200" y="5786438"/>
            <a:ext cx="1828800" cy="1066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charset="0"/>
                <a:hlinkClick r:id="rId28" action="ppaction://hlinksldjump">
                  <a:snd r:embed="rId4" name="WHOOSH.WAV"/>
                </a:hlinkClick>
              </a:rPr>
              <a:t>500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a Domain Account?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457200" y="28194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type of account is managed centrally and is used to login to an Active Directory Domain?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Wait it's </a:t>
            </a:r>
            <a:r>
              <a:rPr lang="en-US" sz="4800" b="1" dirty="0" smtClean="0">
                <a:solidFill>
                  <a:schemeClr val="bg1"/>
                </a:solidFill>
              </a:rPr>
              <a:t>8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2000" y="5105400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</a:t>
            </a: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are Live Tiles?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3557" name="Text Box 30"/>
          <p:cNvSpPr txBox="1">
            <a:spLocks noChangeArrowheads="1"/>
          </p:cNvSpPr>
          <p:nvPr/>
        </p:nvSpPr>
        <p:spPr bwMode="auto">
          <a:xfrm>
            <a:off x="609600" y="28956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locks on the Start Screen with active content.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Wait it's </a:t>
            </a:r>
            <a:r>
              <a:rPr lang="en-US" sz="4800" b="1" dirty="0" smtClean="0">
                <a:solidFill>
                  <a:schemeClr val="bg1"/>
                </a:solidFill>
              </a:rPr>
              <a:t>8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295400" y="4648200"/>
            <a:ext cx="6705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semantic zoom?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762000" y="2808982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A zoom feature to shrink the Start Screen to be able to move or manipulate </a:t>
            </a:r>
            <a:r>
              <a:rPr lang="en-US" sz="3200" b="1" u="sng" dirty="0" smtClean="0">
                <a:solidFill>
                  <a:schemeClr val="hlink"/>
                </a:solidFill>
                <a:latin typeface="Arial" charset="0"/>
              </a:rPr>
              <a:t>groups</a:t>
            </a: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 of tiles.  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84582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Wait it's </a:t>
            </a:r>
            <a:r>
              <a:rPr lang="en-US" sz="4800" b="1" dirty="0" smtClean="0">
                <a:solidFill>
                  <a:schemeClr val="bg1"/>
                </a:solidFill>
              </a:rPr>
              <a:t>8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Top ten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14400" y="4794885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Cortana? 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23900" y="2743200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An intelligent search feature in Windows 10. Often thought of as a personal assistant.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Top ten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00100" y="4878417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Edge and Web Note?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85800" y="3108325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The browser that replace IE in Windows 10. The markup feature for notes is called ___. 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are Universal apps?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47700" y="2885182"/>
            <a:ext cx="8077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Apps that run across all Windows 10 devices.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Top ten</a:t>
            </a: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3</a:t>
            </a:r>
            <a:r>
              <a:rPr lang="en-US" sz="4800" dirty="0" smtClean="0">
                <a:solidFill>
                  <a:schemeClr val="bg1"/>
                </a:solidFill>
              </a:rPr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7543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is Task View?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7848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feature of Windows 10 display a thumbnail of all open apps.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Top ten</a:t>
            </a:r>
            <a:r>
              <a:rPr lang="en-US" sz="4800" b="1" dirty="0" smtClean="0">
                <a:solidFill>
                  <a:schemeClr val="bg1"/>
                </a:solidFill>
              </a:rPr>
              <a:t/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16429" y="4800600"/>
            <a:ext cx="75438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What </a:t>
            </a:r>
            <a:r>
              <a:rPr lang="en-US" sz="3200" smtClean="0">
                <a:solidFill>
                  <a:schemeClr val="hlink"/>
                </a:solidFill>
                <a:latin typeface="Arial" charset="0"/>
              </a:rPr>
              <a:t>is Windows Hello?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35429" y="2961382"/>
            <a:ext cx="830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A new biometric sign-in feature in Windows 10.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</a:rPr>
              <a:t>Top ten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Back to Basics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512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8200" y="4491097"/>
            <a:ext cx="762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Arial" charset="0"/>
              </a:rPr>
              <a:t>What is </a:t>
            </a: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an Operating System?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47700" y="2710428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This collection of programs interacts between the user, applications and the hardware. 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Back to </a:t>
            </a:r>
            <a:r>
              <a:rPr lang="en-US" sz="4800" dirty="0" smtClean="0">
                <a:solidFill>
                  <a:schemeClr val="bg1"/>
                </a:solidFill>
              </a:rPr>
              <a:t>Basics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95400" y="3962400"/>
            <a:ext cx="739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</a:t>
            </a:r>
            <a:r>
              <a:rPr lang="en-US" sz="3200" b="1" dirty="0" smtClean="0">
                <a:solidFill>
                  <a:srgbClr val="0080FF"/>
                </a:solidFill>
                <a:latin typeface="Arial" charset="0"/>
              </a:rPr>
              <a:t>are GUI (Graphical User Interface) and CLI (Command Line Interface)?</a:t>
            </a:r>
            <a:endParaRPr lang="en-US" sz="3200" b="1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7696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0080FF"/>
                </a:solidFill>
                <a:latin typeface="Arial" charset="0"/>
              </a:rPr>
              <a:t>Two types of user interfaces for an operating system.</a:t>
            </a:r>
            <a:endParaRPr lang="en-US" sz="3200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Back to </a:t>
            </a:r>
            <a:r>
              <a:rPr lang="en-US" sz="4800" dirty="0" smtClean="0">
                <a:solidFill>
                  <a:schemeClr val="bg1"/>
                </a:solidFill>
              </a:rPr>
              <a:t>Basics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300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96471" y="4906963"/>
            <a:ext cx="754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is </a:t>
            </a:r>
            <a:r>
              <a:rPr lang="en-US" sz="3200" b="1" dirty="0" smtClean="0">
                <a:solidFill>
                  <a:srgbClr val="0080FF"/>
                </a:solidFill>
                <a:latin typeface="Arial" charset="0"/>
              </a:rPr>
              <a:t>VisiCalc?</a:t>
            </a:r>
            <a:endParaRPr lang="en-US" sz="3200" b="1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533400" y="2667000"/>
            <a:ext cx="830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dirty="0" smtClean="0">
                <a:solidFill>
                  <a:srgbClr val="0080FF"/>
                </a:solidFill>
                <a:latin typeface="Arial" charset="0"/>
              </a:rPr>
              <a:t>This was a Killer App for Apple II.</a:t>
            </a:r>
            <a:endParaRPr lang="en-US" sz="4000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Back to </a:t>
            </a:r>
            <a:r>
              <a:rPr lang="en-US" sz="4800" dirty="0" smtClean="0">
                <a:solidFill>
                  <a:schemeClr val="bg1"/>
                </a:solidFill>
              </a:rPr>
              <a:t>Basics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400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8153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0080FF"/>
                </a:solidFill>
                <a:latin typeface="Arial" charset="0"/>
              </a:rPr>
              <a:t>This is software resident in integrated circuits. </a:t>
            </a:r>
            <a:endParaRPr lang="en-US" sz="3200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14400" y="4572000"/>
            <a:ext cx="7239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80FF"/>
                </a:solidFill>
                <a:latin typeface="Arial" charset="0"/>
              </a:rPr>
              <a:t>What </a:t>
            </a:r>
            <a:r>
              <a:rPr lang="en-US" sz="3200" b="1" dirty="0" smtClean="0">
                <a:solidFill>
                  <a:srgbClr val="0080FF"/>
                </a:solidFill>
                <a:latin typeface="Arial" charset="0"/>
              </a:rPr>
              <a:t>is firmware?</a:t>
            </a:r>
          </a:p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80FF"/>
                </a:solidFill>
                <a:latin typeface="Arial" charset="0"/>
              </a:rPr>
              <a:t>UEFI (Unified Extensible Firmware Interface)</a:t>
            </a:r>
            <a:endParaRPr lang="en-US" sz="3200" b="1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>
                <a:solidFill>
                  <a:schemeClr val="bg1"/>
                </a:solidFill>
              </a:rPr>
              <a:t>Back to </a:t>
            </a:r>
            <a:r>
              <a:rPr lang="en-US" sz="4800" dirty="0" smtClean="0">
                <a:solidFill>
                  <a:schemeClr val="bg1"/>
                </a:solidFill>
              </a:rPr>
              <a:t>Basics</a:t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4477385"/>
            <a:ext cx="8458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rgbClr val="0080FF"/>
                </a:solidFill>
                <a:latin typeface="Arial" charset="0"/>
              </a:rPr>
              <a:t>What are Job Management, Memory Management, File Management, Security, Task Management, User Interface, Device Management ?</a:t>
            </a:r>
            <a:endParaRPr lang="en-US" sz="3200" b="1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" y="2849940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rgbClr val="0080FF"/>
                </a:solidFill>
                <a:latin typeface="Arial" charset="0"/>
              </a:rPr>
              <a:t>Three functions of an operating system. </a:t>
            </a:r>
            <a:endParaRPr lang="en-US" sz="3200" dirty="0">
              <a:solidFill>
                <a:srgbClr val="0080FF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4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229600" cy="15240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solidFill>
                  <a:schemeClr val="bg1"/>
                </a:solidFill>
                <a:latin typeface="Arial" charset="0"/>
              </a:rPr>
              <a:t>Is it Real?</a:t>
            </a:r>
            <a:br>
              <a:rPr lang="en-US" sz="40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4800" dirty="0" smtClean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76400" y="4906963"/>
            <a:ext cx="5867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a Hypervisor or Virtual Machine Monitor?</a:t>
            </a:r>
            <a:endParaRPr lang="en-US" sz="3200" b="1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Name for software that manages the underlying hardware for one or more VMs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571500"/>
            <a:ext cx="7772400" cy="1257300"/>
          </a:xfrm>
          <a:effectLst>
            <a:outerShdw dist="35921" dir="2700000" algn="ctr" rotWithShape="0">
              <a:schemeClr val="tx1"/>
            </a:outerShdw>
          </a:effec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Is it Real?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4800" dirty="0" smtClean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71500" y="4908083"/>
            <a:ext cx="78867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What is storage virtualization?</a:t>
            </a:r>
          </a:p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Arial" charset="0"/>
              </a:rPr>
              <a:t>Other types of virtualization: Desktop, Application, Network, server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914400" y="3037582"/>
            <a:ext cx="7620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hlink"/>
                </a:solidFill>
                <a:latin typeface="Arial" charset="0"/>
              </a:rPr>
              <a:t>Term used for networked hard drives that client computers can use as one storage device. </a:t>
            </a:r>
            <a:endParaRPr lang="en-US" sz="32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248400"/>
            <a:ext cx="762000" cy="609600"/>
          </a:xfrm>
          <a:prstGeom prst="actionButtonReturn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Custom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031F43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2843</TotalTime>
  <Words>727</Words>
  <Application>Microsoft Office PowerPoint</Application>
  <PresentationFormat>On-screen Show (4:3)</PresentationFormat>
  <Paragraphs>138</Paragraphs>
  <Slides>27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Candara</vt:lpstr>
      <vt:lpstr>Symbol</vt:lpstr>
      <vt:lpstr>Tahoma</vt:lpstr>
      <vt:lpstr>Times New Roman</vt:lpstr>
      <vt:lpstr>Waveform</vt:lpstr>
      <vt:lpstr>NOS 110 – Midterm</vt:lpstr>
      <vt:lpstr>PowerPoint Presentation</vt:lpstr>
      <vt:lpstr>Back to Basics 100</vt:lpstr>
      <vt:lpstr>Back to Basics 200</vt:lpstr>
      <vt:lpstr>Back to Basics 300</vt:lpstr>
      <vt:lpstr>Back to Basics 400</vt:lpstr>
      <vt:lpstr>Back to Basics 500</vt:lpstr>
      <vt:lpstr>Is it Real? 100</vt:lpstr>
      <vt:lpstr>Is it Real? 200</vt:lpstr>
      <vt:lpstr>Is it Real? 300</vt:lpstr>
      <vt:lpstr>Is it Real? 400</vt:lpstr>
      <vt:lpstr>Is it Real? 500</vt:lpstr>
      <vt:lpstr>Lucky 7's 100</vt:lpstr>
      <vt:lpstr>Lucky 7's 200</vt:lpstr>
      <vt:lpstr>Lucky 7's 300</vt:lpstr>
      <vt:lpstr>Lucky 7's 400</vt:lpstr>
      <vt:lpstr>Lucky 7's 500</vt:lpstr>
      <vt:lpstr>Wait it's 8 100</vt:lpstr>
      <vt:lpstr>Wait it's 8 200</vt:lpstr>
      <vt:lpstr>Wait it's 8 300</vt:lpstr>
      <vt:lpstr>Wait it's 8 400</vt:lpstr>
      <vt:lpstr>Wait it's 8 500</vt:lpstr>
      <vt:lpstr>Top ten 100</vt:lpstr>
      <vt:lpstr>Top ten 200</vt:lpstr>
      <vt:lpstr>Top ten 300</vt:lpstr>
      <vt:lpstr>Top ten 400</vt:lpstr>
      <vt:lpstr>Top ten 500</vt:lpstr>
    </vt:vector>
  </TitlesOfParts>
  <Company>EDUCATION CONNECTION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110 Double Jeopardy</dc:title>
  <dc:subject>Review and Quiz</dc:subject>
  <dc:creator>Julie Martínez Hayes;(originall Barbara Warner and others)</dc:creator>
  <cp:lastModifiedBy>Susan Guerrant</cp:lastModifiedBy>
  <cp:revision>250</cp:revision>
  <cp:lastPrinted>2016-03-05T16:45:10Z</cp:lastPrinted>
  <dcterms:created xsi:type="dcterms:W3CDTF">2000-06-26T17:56:44Z</dcterms:created>
  <dcterms:modified xsi:type="dcterms:W3CDTF">2016-12-15T15:57:43Z</dcterms:modified>
</cp:coreProperties>
</file>