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77" r:id="rId3"/>
    <p:sldId id="273" r:id="rId4"/>
    <p:sldId id="275" r:id="rId5"/>
    <p:sldId id="278" r:id="rId6"/>
    <p:sldId id="257" r:id="rId7"/>
    <p:sldId id="271" r:id="rId8"/>
    <p:sldId id="258" r:id="rId9"/>
    <p:sldId id="259" r:id="rId10"/>
    <p:sldId id="279" r:id="rId11"/>
    <p:sldId id="260" r:id="rId12"/>
    <p:sldId id="266" r:id="rId13"/>
    <p:sldId id="265" r:id="rId14"/>
    <p:sldId id="261" r:id="rId15"/>
    <p:sldId id="262" r:id="rId16"/>
    <p:sldId id="269" r:id="rId17"/>
    <p:sldId id="276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704F3-8BB9-4767-980A-EC614EEDB370}" v="125" dt="2021-07-29T10:56:44.106"/>
    <p1510:client id="{1EB6EA9D-E296-482C-AA3D-2AFE4A3C0FAB}" v="438" dt="2021-07-30T11:10:24.333"/>
    <p1510:client id="{23942D94-1BD5-4F22-AB70-275DD4467C8E}" v="1" dt="2021-08-03T11:15:35.357"/>
    <p1510:client id="{2F363DA9-2B5D-40B4-9D19-A0FFC1121F60}" v="25" dt="2021-08-02T15:23:45.754"/>
    <p1510:client id="{3AE8581A-75DA-463D-8728-CCD79C0F5394}" v="57" dt="2021-08-03T13:00:18.713"/>
    <p1510:client id="{50385066-307E-42E8-BC1A-5EA014C879C2}" v="330" dt="2021-07-28T19:07:59.553"/>
    <p1510:client id="{5098D954-747F-480A-B137-BC80E97E9DC6}" v="15" dt="2021-07-30T15:11:05.077"/>
    <p1510:client id="{609CB316-3EE3-4B85-A276-181038D1063B}" v="33" dt="2021-07-30T11:30:04.252"/>
    <p1510:client id="{618313D0-E14B-4EB5-902D-9D7564979B26}" v="57" dt="2021-07-29T18:50:01.355"/>
    <p1510:client id="{6FBE3248-476F-4D67-9480-A3D96FDC7DEE}" v="225" dt="2021-08-02T13:57:11.350"/>
    <p1510:client id="{70A88B96-80BD-4EDE-BC44-507EFC00EA32}" v="71" dt="2021-07-29T14:02:37.794"/>
    <p1510:client id="{72731BD9-0AE8-4AB2-9C34-7CE161D062A6}" v="13" dt="2021-07-30T15:20:52.745"/>
    <p1510:client id="{8DF5538D-DCBE-4C0F-B8A5-EE3F44386B2A}" v="47" dt="2021-08-03T09:16:03.860"/>
    <p1510:client id="{924B50C9-0349-472E-A578-04D15116CF0B}" v="129" dt="2021-08-03T12:46:28.286"/>
    <p1510:client id="{9B539EE6-9302-466E-AC1D-01FEF38BC92E}" v="620" dt="2021-07-29T10:13:52.892"/>
    <p1510:client id="{A9034497-0BEA-4665-9B6A-D9674CF55973}" v="155" dt="2021-07-30T12:38:28.588"/>
    <p1510:client id="{AB36DD79-21C0-4A47-AB5B-D9752EE28D0E}" v="23" dt="2021-07-30T11:16:27.773"/>
    <p1510:client id="{AF200CEB-C9E8-403A-9FD4-6AEF91C0846D}" v="75" dt="2021-07-29T11:39:29.193"/>
    <p1510:client id="{BF31C5A7-20FB-4945-8577-60959CFB5F5B}" v="72" dt="2021-07-29T13:51:53.561"/>
    <p1510:client id="{C237C005-6476-4C2E-8079-94BA56A9E2DC}" v="128" dt="2021-07-29T13:31:43.068"/>
    <p1510:client id="{C88B4C09-E4F5-45B0-8CEC-ACA851256AE4}" v="100" dt="2021-07-29T11:04:21.550"/>
    <p1510:client id="{C8BFFC26-9527-4E3D-9614-1403CC274B44}" v="42" dt="2021-08-02T10:11:08.719"/>
    <p1510:client id="{CD3FD9C6-7921-4D35-9842-895BC2831AFA}" v="452" dt="2021-07-28T15:51:52.902"/>
    <p1510:client id="{DA75019A-99A6-4531-ACE2-5A086A44F571}" v="9" dt="2021-07-29T14:25:09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39353F-2E8C-4CFA-AB4F-D347F2AAA9CC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3DF8367F-4BE8-43A6-B5B7-D00C2F54B0D3}">
      <dgm:prSet/>
      <dgm:spPr/>
      <dgm:t>
        <a:bodyPr/>
        <a:lstStyle/>
        <a:p>
          <a:pPr rtl="0"/>
          <a:r>
            <a:rPr lang="es-ES" dirty="0">
              <a:latin typeface="Calibri Light" panose="020F0302020204030204"/>
            </a:rPr>
            <a:t> - </a:t>
          </a:r>
          <a:r>
            <a:rPr lang="es-ES" dirty="0" err="1">
              <a:latin typeface="Calibri Light" panose="020F0302020204030204"/>
            </a:rPr>
            <a:t>Context</a:t>
          </a:r>
          <a:r>
            <a:rPr lang="es-ES" dirty="0">
              <a:latin typeface="Calibri Light" panose="020F0302020204030204"/>
            </a:rPr>
            <a:t> : </a:t>
          </a:r>
          <a:r>
            <a:rPr lang="es-ES" dirty="0" err="1">
              <a:latin typeface="Calibri Light" panose="020F0302020204030204"/>
            </a:rPr>
            <a:t>Vietnam's</a:t>
          </a:r>
          <a:r>
            <a:rPr lang="es-ES" dirty="0">
              <a:latin typeface="Calibri Light" panose="020F0302020204030204"/>
            </a:rPr>
            <a:t> </a:t>
          </a:r>
          <a:r>
            <a:rPr lang="es-ES" dirty="0" err="1">
              <a:latin typeface="Calibri Light" panose="020F0302020204030204"/>
            </a:rPr>
            <a:t>War</a:t>
          </a:r>
          <a:endParaRPr lang="es-ES" dirty="0"/>
        </a:p>
      </dgm:t>
    </dgm:pt>
    <dgm:pt modelId="{034E12D0-E66B-4CA8-90CF-5E567DDB04DD}" type="parTrans" cxnId="{66895AF3-9B2F-4D20-A250-2B64912176E8}">
      <dgm:prSet/>
      <dgm:spPr/>
      <dgm:t>
        <a:bodyPr/>
        <a:lstStyle/>
        <a:p>
          <a:endParaRPr lang="en-US"/>
        </a:p>
      </dgm:t>
    </dgm:pt>
    <dgm:pt modelId="{D6D661D2-600D-48EA-AC27-A322AD9F967A}" type="sibTrans" cxnId="{66895AF3-9B2F-4D20-A250-2B64912176E8}">
      <dgm:prSet/>
      <dgm:spPr/>
      <dgm:t>
        <a:bodyPr/>
        <a:lstStyle/>
        <a:p>
          <a:endParaRPr lang="en-US"/>
        </a:p>
      </dgm:t>
    </dgm:pt>
    <dgm:pt modelId="{0E8DF6EA-E8A2-4471-ACB9-87BDB09C282C}">
      <dgm:prSet/>
      <dgm:spPr/>
      <dgm:t>
        <a:bodyPr/>
        <a:lstStyle/>
        <a:p>
          <a:pPr algn="l" rtl="0">
            <a:lnSpc>
              <a:spcPct val="90000"/>
            </a:lnSpc>
          </a:pPr>
          <a:r>
            <a:rPr lang="es-ES" dirty="0"/>
            <a:t>-</a:t>
          </a:r>
          <a:r>
            <a:rPr lang="es-ES" dirty="0">
              <a:latin typeface="Calibri Light" panose="020F0302020204030204"/>
            </a:rPr>
            <a:t> Who </a:t>
          </a:r>
          <a:r>
            <a:rPr lang="es-ES" dirty="0" err="1">
              <a:latin typeface="Calibri Light" panose="020F0302020204030204"/>
            </a:rPr>
            <a:t>was</a:t>
          </a:r>
          <a:r>
            <a:rPr lang="es-ES" dirty="0">
              <a:latin typeface="Calibri Light" panose="020F0302020204030204"/>
            </a:rPr>
            <a:t> </a:t>
          </a:r>
          <a:r>
            <a:rPr lang="es-ES" dirty="0" err="1">
              <a:latin typeface="Calibri Light" panose="020F0302020204030204"/>
            </a:rPr>
            <a:t>recluted</a:t>
          </a:r>
          <a:r>
            <a:rPr lang="es-ES" dirty="0">
              <a:latin typeface="Calibri Light" panose="020F0302020204030204"/>
            </a:rPr>
            <a:t>? </a:t>
          </a:r>
          <a:r>
            <a:rPr lang="es-ES" dirty="0" err="1">
              <a:latin typeface="Calibri Light" panose="020F0302020204030204"/>
            </a:rPr>
            <a:t>Lottery</a:t>
          </a:r>
          <a:r>
            <a:rPr lang="es-ES" dirty="0">
              <a:latin typeface="Calibri Light" panose="020F0302020204030204"/>
            </a:rPr>
            <a:t> system (1969-1972)</a:t>
          </a:r>
        </a:p>
      </dgm:t>
    </dgm:pt>
    <dgm:pt modelId="{60495588-3CC9-4EDD-8E4A-1C36A52AFB5D}" type="parTrans" cxnId="{9767127B-2CB2-4EF2-B373-597582E3DC8F}">
      <dgm:prSet/>
      <dgm:spPr/>
      <dgm:t>
        <a:bodyPr/>
        <a:lstStyle/>
        <a:p>
          <a:endParaRPr lang="en-US"/>
        </a:p>
      </dgm:t>
    </dgm:pt>
    <dgm:pt modelId="{5C48B0E3-92CB-4D1B-BF84-722BA27B969C}" type="sibTrans" cxnId="{9767127B-2CB2-4EF2-B373-597582E3DC8F}">
      <dgm:prSet/>
      <dgm:spPr/>
      <dgm:t>
        <a:bodyPr/>
        <a:lstStyle/>
        <a:p>
          <a:endParaRPr lang="en-US"/>
        </a:p>
      </dgm:t>
    </dgm:pt>
    <dgm:pt modelId="{23FA05E4-20A2-4764-A31A-330CECB146FC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dirty="0">
              <a:latin typeface="Calibri Light" panose="020F0302020204030204"/>
            </a:rPr>
            <a:t>- Project objetive: Was the draft fair?</a:t>
          </a:r>
          <a:endParaRPr lang="en-US" dirty="0"/>
        </a:p>
      </dgm:t>
    </dgm:pt>
    <dgm:pt modelId="{2B490E96-2B6F-41AE-B115-ABA5AF2DC394}" type="parTrans" cxnId="{1C65C492-D595-417A-8062-0FB8D9546018}">
      <dgm:prSet/>
      <dgm:spPr/>
    </dgm:pt>
    <dgm:pt modelId="{A14C84BA-FBEA-44A4-853E-569AF9D00DBB}" type="sibTrans" cxnId="{1C65C492-D595-417A-8062-0FB8D9546018}">
      <dgm:prSet/>
      <dgm:spPr/>
    </dgm:pt>
    <dgm:pt modelId="{2CCD1EC2-DA72-445F-A408-2EE74095912D}" type="pres">
      <dgm:prSet presAssocID="{7F39353F-2E8C-4CFA-AB4F-D347F2AAA9CC}" presName="linear" presStyleCnt="0">
        <dgm:presLayoutVars>
          <dgm:animLvl val="lvl"/>
          <dgm:resizeHandles val="exact"/>
        </dgm:presLayoutVars>
      </dgm:prSet>
      <dgm:spPr/>
    </dgm:pt>
    <dgm:pt modelId="{895F03F6-43B8-4660-9368-4415D037A27F}" type="pres">
      <dgm:prSet presAssocID="{3DF8367F-4BE8-43A6-B5B7-D00C2F54B0D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EE58286-F9EE-4FE4-9BF9-46FCD06D4440}" type="pres">
      <dgm:prSet presAssocID="{D6D661D2-600D-48EA-AC27-A322AD9F967A}" presName="spacer" presStyleCnt="0"/>
      <dgm:spPr/>
    </dgm:pt>
    <dgm:pt modelId="{1EEA0122-5384-4013-B84C-2A5E727A237D}" type="pres">
      <dgm:prSet presAssocID="{0E8DF6EA-E8A2-4471-ACB9-87BDB09C282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62F2B63-0FF3-4D21-BB20-72AF8313A60F}" type="pres">
      <dgm:prSet presAssocID="{5C48B0E3-92CB-4D1B-BF84-722BA27B969C}" presName="spacer" presStyleCnt="0"/>
      <dgm:spPr/>
    </dgm:pt>
    <dgm:pt modelId="{748D258B-5F0B-4CC6-8CCA-361DDD7F3B26}" type="pres">
      <dgm:prSet presAssocID="{23FA05E4-20A2-4764-A31A-330CECB146F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938E333-2179-4817-A7E1-D68F023C5576}" type="presOf" srcId="{7F39353F-2E8C-4CFA-AB4F-D347F2AAA9CC}" destId="{2CCD1EC2-DA72-445F-A408-2EE74095912D}" srcOrd="0" destOrd="0" presId="urn:microsoft.com/office/officeart/2005/8/layout/vList2"/>
    <dgm:cxn modelId="{9767127B-2CB2-4EF2-B373-597582E3DC8F}" srcId="{7F39353F-2E8C-4CFA-AB4F-D347F2AAA9CC}" destId="{0E8DF6EA-E8A2-4471-ACB9-87BDB09C282C}" srcOrd="1" destOrd="0" parTransId="{60495588-3CC9-4EDD-8E4A-1C36A52AFB5D}" sibTransId="{5C48B0E3-92CB-4D1B-BF84-722BA27B969C}"/>
    <dgm:cxn modelId="{190F4A80-46E3-4B64-A85A-CCF10CCB5719}" type="presOf" srcId="{23FA05E4-20A2-4764-A31A-330CECB146FC}" destId="{748D258B-5F0B-4CC6-8CCA-361DDD7F3B26}" srcOrd="0" destOrd="0" presId="urn:microsoft.com/office/officeart/2005/8/layout/vList2"/>
    <dgm:cxn modelId="{1C65C492-D595-417A-8062-0FB8D9546018}" srcId="{7F39353F-2E8C-4CFA-AB4F-D347F2AAA9CC}" destId="{23FA05E4-20A2-4764-A31A-330CECB146FC}" srcOrd="2" destOrd="0" parTransId="{2B490E96-2B6F-41AE-B115-ABA5AF2DC394}" sibTransId="{A14C84BA-FBEA-44A4-853E-569AF9D00DBB}"/>
    <dgm:cxn modelId="{590010B3-8551-4B81-A0CC-D63F6F2DCEF7}" type="presOf" srcId="{3DF8367F-4BE8-43A6-B5B7-D00C2F54B0D3}" destId="{895F03F6-43B8-4660-9368-4415D037A27F}" srcOrd="0" destOrd="0" presId="urn:microsoft.com/office/officeart/2005/8/layout/vList2"/>
    <dgm:cxn modelId="{4A779BD9-B16E-49EF-86E5-D782EBC966FA}" type="presOf" srcId="{0E8DF6EA-E8A2-4471-ACB9-87BDB09C282C}" destId="{1EEA0122-5384-4013-B84C-2A5E727A237D}" srcOrd="0" destOrd="0" presId="urn:microsoft.com/office/officeart/2005/8/layout/vList2"/>
    <dgm:cxn modelId="{66895AF3-9B2F-4D20-A250-2B64912176E8}" srcId="{7F39353F-2E8C-4CFA-AB4F-D347F2AAA9CC}" destId="{3DF8367F-4BE8-43A6-B5B7-D00C2F54B0D3}" srcOrd="0" destOrd="0" parTransId="{034E12D0-E66B-4CA8-90CF-5E567DDB04DD}" sibTransId="{D6D661D2-600D-48EA-AC27-A322AD9F967A}"/>
    <dgm:cxn modelId="{C21D7C98-70B4-40BC-B935-32377FBA4BD4}" type="presParOf" srcId="{2CCD1EC2-DA72-445F-A408-2EE74095912D}" destId="{895F03F6-43B8-4660-9368-4415D037A27F}" srcOrd="0" destOrd="0" presId="urn:microsoft.com/office/officeart/2005/8/layout/vList2"/>
    <dgm:cxn modelId="{DE5767B5-2D1E-4273-B7DC-AEF836548232}" type="presParOf" srcId="{2CCD1EC2-DA72-445F-A408-2EE74095912D}" destId="{BEE58286-F9EE-4FE4-9BF9-46FCD06D4440}" srcOrd="1" destOrd="0" presId="urn:microsoft.com/office/officeart/2005/8/layout/vList2"/>
    <dgm:cxn modelId="{6E72DBD4-5821-4A56-B45A-8B667D9BFE02}" type="presParOf" srcId="{2CCD1EC2-DA72-445F-A408-2EE74095912D}" destId="{1EEA0122-5384-4013-B84C-2A5E727A237D}" srcOrd="2" destOrd="0" presId="urn:microsoft.com/office/officeart/2005/8/layout/vList2"/>
    <dgm:cxn modelId="{F0FAE85E-F31C-4348-9367-5F50F2A6C51B}" type="presParOf" srcId="{2CCD1EC2-DA72-445F-A408-2EE74095912D}" destId="{762F2B63-0FF3-4D21-BB20-72AF8313A60F}" srcOrd="3" destOrd="0" presId="urn:microsoft.com/office/officeart/2005/8/layout/vList2"/>
    <dgm:cxn modelId="{89D254CB-1494-40B9-B57F-7EB2BAC0441B}" type="presParOf" srcId="{2CCD1EC2-DA72-445F-A408-2EE74095912D}" destId="{748D258B-5F0B-4CC6-8CCA-361DDD7F3B2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39353F-2E8C-4CFA-AB4F-D347F2AAA9CC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3DF8367F-4BE8-43A6-B5B7-D00C2F54B0D3}">
      <dgm:prSet/>
      <dgm:spPr/>
      <dgm:t>
        <a:bodyPr/>
        <a:lstStyle/>
        <a:p>
          <a:r>
            <a:rPr lang="es-ES"/>
            <a:t>- Data collection, cleaning and wrangling</a:t>
          </a:r>
          <a:endParaRPr lang="en-US"/>
        </a:p>
      </dgm:t>
    </dgm:pt>
    <dgm:pt modelId="{034E12D0-E66B-4CA8-90CF-5E567DDB04DD}" type="parTrans" cxnId="{66895AF3-9B2F-4D20-A250-2B64912176E8}">
      <dgm:prSet/>
      <dgm:spPr/>
      <dgm:t>
        <a:bodyPr/>
        <a:lstStyle/>
        <a:p>
          <a:endParaRPr lang="en-US"/>
        </a:p>
      </dgm:t>
    </dgm:pt>
    <dgm:pt modelId="{D6D661D2-600D-48EA-AC27-A322AD9F967A}" type="sibTrans" cxnId="{66895AF3-9B2F-4D20-A250-2B64912176E8}">
      <dgm:prSet/>
      <dgm:spPr/>
      <dgm:t>
        <a:bodyPr/>
        <a:lstStyle/>
        <a:p>
          <a:endParaRPr lang="en-US"/>
        </a:p>
      </dgm:t>
    </dgm:pt>
    <dgm:pt modelId="{0E8DF6EA-E8A2-4471-ACB9-87BDB09C282C}">
      <dgm:prSet/>
      <dgm:spPr/>
      <dgm:t>
        <a:bodyPr/>
        <a:lstStyle/>
        <a:p>
          <a:r>
            <a:rPr lang="es-ES"/>
            <a:t>- Exploratory Data Analysis (EDA)</a:t>
          </a:r>
          <a:endParaRPr lang="en-US"/>
        </a:p>
      </dgm:t>
    </dgm:pt>
    <dgm:pt modelId="{60495588-3CC9-4EDD-8E4A-1C36A52AFB5D}" type="parTrans" cxnId="{9767127B-2CB2-4EF2-B373-597582E3DC8F}">
      <dgm:prSet/>
      <dgm:spPr/>
      <dgm:t>
        <a:bodyPr/>
        <a:lstStyle/>
        <a:p>
          <a:endParaRPr lang="en-US"/>
        </a:p>
      </dgm:t>
    </dgm:pt>
    <dgm:pt modelId="{5C48B0E3-92CB-4D1B-BF84-722BA27B969C}" type="sibTrans" cxnId="{9767127B-2CB2-4EF2-B373-597582E3DC8F}">
      <dgm:prSet/>
      <dgm:spPr/>
      <dgm:t>
        <a:bodyPr/>
        <a:lstStyle/>
        <a:p>
          <a:endParaRPr lang="en-US"/>
        </a:p>
      </dgm:t>
    </dgm:pt>
    <dgm:pt modelId="{9EC9D169-08F0-4C6F-941F-26D73721CC2F}">
      <dgm:prSet/>
      <dgm:spPr/>
      <dgm:t>
        <a:bodyPr/>
        <a:lstStyle/>
        <a:p>
          <a:r>
            <a:rPr lang="es-ES"/>
            <a:t>- Linear Regression</a:t>
          </a:r>
          <a:endParaRPr lang="en-US"/>
        </a:p>
      </dgm:t>
    </dgm:pt>
    <dgm:pt modelId="{CD4D1572-0BE6-464B-8CCB-696ACFF3370D}" type="parTrans" cxnId="{6FD86C12-562E-4176-B3AC-5C219CE7B1BF}">
      <dgm:prSet/>
      <dgm:spPr/>
      <dgm:t>
        <a:bodyPr/>
        <a:lstStyle/>
        <a:p>
          <a:endParaRPr lang="en-US"/>
        </a:p>
      </dgm:t>
    </dgm:pt>
    <dgm:pt modelId="{74BA8DAB-AB96-4B37-890B-9539BA4BE119}" type="sibTrans" cxnId="{6FD86C12-562E-4176-B3AC-5C219CE7B1BF}">
      <dgm:prSet/>
      <dgm:spPr/>
      <dgm:t>
        <a:bodyPr/>
        <a:lstStyle/>
        <a:p>
          <a:endParaRPr lang="en-US"/>
        </a:p>
      </dgm:t>
    </dgm:pt>
    <dgm:pt modelId="{1A4EA55E-BE10-4D5B-AD98-10577BB80009}">
      <dgm:prSet/>
      <dgm:spPr/>
      <dgm:t>
        <a:bodyPr/>
        <a:lstStyle/>
        <a:p>
          <a:r>
            <a:rPr lang="es-ES"/>
            <a:t>- Montecarlo simulation</a:t>
          </a:r>
          <a:endParaRPr lang="en-US"/>
        </a:p>
      </dgm:t>
    </dgm:pt>
    <dgm:pt modelId="{0C0C9DF4-8179-4EB8-87D8-CC42CD98430B}" type="parTrans" cxnId="{892822EB-9A28-498C-A4A1-3C80C5BB7121}">
      <dgm:prSet/>
      <dgm:spPr/>
      <dgm:t>
        <a:bodyPr/>
        <a:lstStyle/>
        <a:p>
          <a:endParaRPr lang="en-US"/>
        </a:p>
      </dgm:t>
    </dgm:pt>
    <dgm:pt modelId="{D53E507B-3B5C-4D0F-8AA5-3D7137C4109C}" type="sibTrans" cxnId="{892822EB-9A28-498C-A4A1-3C80C5BB7121}">
      <dgm:prSet/>
      <dgm:spPr/>
      <dgm:t>
        <a:bodyPr/>
        <a:lstStyle/>
        <a:p>
          <a:endParaRPr lang="en-US"/>
        </a:p>
      </dgm:t>
    </dgm:pt>
    <dgm:pt modelId="{2CCD1EC2-DA72-445F-A408-2EE74095912D}" type="pres">
      <dgm:prSet presAssocID="{7F39353F-2E8C-4CFA-AB4F-D347F2AAA9CC}" presName="linear" presStyleCnt="0">
        <dgm:presLayoutVars>
          <dgm:animLvl val="lvl"/>
          <dgm:resizeHandles val="exact"/>
        </dgm:presLayoutVars>
      </dgm:prSet>
      <dgm:spPr/>
    </dgm:pt>
    <dgm:pt modelId="{895F03F6-43B8-4660-9368-4415D037A27F}" type="pres">
      <dgm:prSet presAssocID="{3DF8367F-4BE8-43A6-B5B7-D00C2F54B0D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EE58286-F9EE-4FE4-9BF9-46FCD06D4440}" type="pres">
      <dgm:prSet presAssocID="{D6D661D2-600D-48EA-AC27-A322AD9F967A}" presName="spacer" presStyleCnt="0"/>
      <dgm:spPr/>
    </dgm:pt>
    <dgm:pt modelId="{1EEA0122-5384-4013-B84C-2A5E727A237D}" type="pres">
      <dgm:prSet presAssocID="{0E8DF6EA-E8A2-4471-ACB9-87BDB09C282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62F2B63-0FF3-4D21-BB20-72AF8313A60F}" type="pres">
      <dgm:prSet presAssocID="{5C48B0E3-92CB-4D1B-BF84-722BA27B969C}" presName="spacer" presStyleCnt="0"/>
      <dgm:spPr/>
    </dgm:pt>
    <dgm:pt modelId="{78794AA8-C739-4C17-A9CB-845E06BFC54C}" type="pres">
      <dgm:prSet presAssocID="{9EC9D169-08F0-4C6F-941F-26D73721CC2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35B47C-F376-4269-A143-3AF9FA4CF88D}" type="pres">
      <dgm:prSet presAssocID="{74BA8DAB-AB96-4B37-890B-9539BA4BE119}" presName="spacer" presStyleCnt="0"/>
      <dgm:spPr/>
    </dgm:pt>
    <dgm:pt modelId="{06B217F7-A871-4F79-9DD6-6BAD292BC513}" type="pres">
      <dgm:prSet presAssocID="{1A4EA55E-BE10-4D5B-AD98-10577BB8000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FD86C12-562E-4176-B3AC-5C219CE7B1BF}" srcId="{7F39353F-2E8C-4CFA-AB4F-D347F2AAA9CC}" destId="{9EC9D169-08F0-4C6F-941F-26D73721CC2F}" srcOrd="2" destOrd="0" parTransId="{CD4D1572-0BE6-464B-8CCB-696ACFF3370D}" sibTransId="{74BA8DAB-AB96-4B37-890B-9539BA4BE119}"/>
    <dgm:cxn modelId="{E5F2691B-1481-417D-AA4F-775FAA282397}" type="presOf" srcId="{1A4EA55E-BE10-4D5B-AD98-10577BB80009}" destId="{06B217F7-A871-4F79-9DD6-6BAD292BC513}" srcOrd="0" destOrd="0" presId="urn:microsoft.com/office/officeart/2005/8/layout/vList2"/>
    <dgm:cxn modelId="{3938E333-2179-4817-A7E1-D68F023C5576}" type="presOf" srcId="{7F39353F-2E8C-4CFA-AB4F-D347F2AAA9CC}" destId="{2CCD1EC2-DA72-445F-A408-2EE74095912D}" srcOrd="0" destOrd="0" presId="urn:microsoft.com/office/officeart/2005/8/layout/vList2"/>
    <dgm:cxn modelId="{9767127B-2CB2-4EF2-B373-597582E3DC8F}" srcId="{7F39353F-2E8C-4CFA-AB4F-D347F2AAA9CC}" destId="{0E8DF6EA-E8A2-4471-ACB9-87BDB09C282C}" srcOrd="1" destOrd="0" parTransId="{60495588-3CC9-4EDD-8E4A-1C36A52AFB5D}" sibTransId="{5C48B0E3-92CB-4D1B-BF84-722BA27B969C}"/>
    <dgm:cxn modelId="{947A4B8B-6D55-49F9-AFAE-4ED08752E948}" type="presOf" srcId="{3DF8367F-4BE8-43A6-B5B7-D00C2F54B0D3}" destId="{895F03F6-43B8-4660-9368-4415D037A27F}" srcOrd="0" destOrd="0" presId="urn:microsoft.com/office/officeart/2005/8/layout/vList2"/>
    <dgm:cxn modelId="{FD9A2FB1-877F-42CB-84A5-D3A00DAB573C}" type="presOf" srcId="{0E8DF6EA-E8A2-4471-ACB9-87BDB09C282C}" destId="{1EEA0122-5384-4013-B84C-2A5E727A237D}" srcOrd="0" destOrd="0" presId="urn:microsoft.com/office/officeart/2005/8/layout/vList2"/>
    <dgm:cxn modelId="{2BFD9CBE-DD79-47B4-AB10-FDEAC8DE0CE3}" type="presOf" srcId="{9EC9D169-08F0-4C6F-941F-26D73721CC2F}" destId="{78794AA8-C739-4C17-A9CB-845E06BFC54C}" srcOrd="0" destOrd="0" presId="urn:microsoft.com/office/officeart/2005/8/layout/vList2"/>
    <dgm:cxn modelId="{892822EB-9A28-498C-A4A1-3C80C5BB7121}" srcId="{7F39353F-2E8C-4CFA-AB4F-D347F2AAA9CC}" destId="{1A4EA55E-BE10-4D5B-AD98-10577BB80009}" srcOrd="3" destOrd="0" parTransId="{0C0C9DF4-8179-4EB8-87D8-CC42CD98430B}" sibTransId="{D53E507B-3B5C-4D0F-8AA5-3D7137C4109C}"/>
    <dgm:cxn modelId="{66895AF3-9B2F-4D20-A250-2B64912176E8}" srcId="{7F39353F-2E8C-4CFA-AB4F-D347F2AAA9CC}" destId="{3DF8367F-4BE8-43A6-B5B7-D00C2F54B0D3}" srcOrd="0" destOrd="0" parTransId="{034E12D0-E66B-4CA8-90CF-5E567DDB04DD}" sibTransId="{D6D661D2-600D-48EA-AC27-A322AD9F967A}"/>
    <dgm:cxn modelId="{459F9AF7-5CED-43AD-B113-558431F66A2E}" type="presParOf" srcId="{2CCD1EC2-DA72-445F-A408-2EE74095912D}" destId="{895F03F6-43B8-4660-9368-4415D037A27F}" srcOrd="0" destOrd="0" presId="urn:microsoft.com/office/officeart/2005/8/layout/vList2"/>
    <dgm:cxn modelId="{028BEEC4-6043-4C8E-8216-BC2E80BA8C34}" type="presParOf" srcId="{2CCD1EC2-DA72-445F-A408-2EE74095912D}" destId="{BEE58286-F9EE-4FE4-9BF9-46FCD06D4440}" srcOrd="1" destOrd="0" presId="urn:microsoft.com/office/officeart/2005/8/layout/vList2"/>
    <dgm:cxn modelId="{D8F2B44E-F5B7-48B3-BFE6-7F6D118E3FBA}" type="presParOf" srcId="{2CCD1EC2-DA72-445F-A408-2EE74095912D}" destId="{1EEA0122-5384-4013-B84C-2A5E727A237D}" srcOrd="2" destOrd="0" presId="urn:microsoft.com/office/officeart/2005/8/layout/vList2"/>
    <dgm:cxn modelId="{FE38DD57-AFB0-4A6B-9053-8AED06D90F75}" type="presParOf" srcId="{2CCD1EC2-DA72-445F-A408-2EE74095912D}" destId="{762F2B63-0FF3-4D21-BB20-72AF8313A60F}" srcOrd="3" destOrd="0" presId="urn:microsoft.com/office/officeart/2005/8/layout/vList2"/>
    <dgm:cxn modelId="{2F4EDEB6-12C3-4CB8-BEB6-29F9E48C8BB1}" type="presParOf" srcId="{2CCD1EC2-DA72-445F-A408-2EE74095912D}" destId="{78794AA8-C739-4C17-A9CB-845E06BFC54C}" srcOrd="4" destOrd="0" presId="urn:microsoft.com/office/officeart/2005/8/layout/vList2"/>
    <dgm:cxn modelId="{93D0A8D9-25E9-4A64-BD87-9FF6D1EADE78}" type="presParOf" srcId="{2CCD1EC2-DA72-445F-A408-2EE74095912D}" destId="{8935B47C-F376-4269-A143-3AF9FA4CF88D}" srcOrd="5" destOrd="0" presId="urn:microsoft.com/office/officeart/2005/8/layout/vList2"/>
    <dgm:cxn modelId="{578E6FF3-4128-460B-8869-82189629778E}" type="presParOf" srcId="{2CCD1EC2-DA72-445F-A408-2EE74095912D}" destId="{06B217F7-A871-4F79-9DD6-6BAD292BC51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5F03F6-43B8-4660-9368-4415D037A27F}">
      <dsp:nvSpPr>
        <dsp:cNvPr id="0" name=""/>
        <dsp:cNvSpPr/>
      </dsp:nvSpPr>
      <dsp:spPr>
        <a:xfrm>
          <a:off x="0" y="51766"/>
          <a:ext cx="6030411" cy="135065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>
              <a:latin typeface="Calibri Light" panose="020F0302020204030204"/>
            </a:rPr>
            <a:t> - </a:t>
          </a:r>
          <a:r>
            <a:rPr lang="es-ES" sz="3400" kern="1200" dirty="0" err="1">
              <a:latin typeface="Calibri Light" panose="020F0302020204030204"/>
            </a:rPr>
            <a:t>Context</a:t>
          </a:r>
          <a:r>
            <a:rPr lang="es-ES" sz="3400" kern="1200" dirty="0">
              <a:latin typeface="Calibri Light" panose="020F0302020204030204"/>
            </a:rPr>
            <a:t> : </a:t>
          </a:r>
          <a:r>
            <a:rPr lang="es-ES" sz="3400" kern="1200" dirty="0" err="1">
              <a:latin typeface="Calibri Light" panose="020F0302020204030204"/>
            </a:rPr>
            <a:t>Vietnam's</a:t>
          </a:r>
          <a:r>
            <a:rPr lang="es-ES" sz="3400" kern="1200" dirty="0">
              <a:latin typeface="Calibri Light" panose="020F0302020204030204"/>
            </a:rPr>
            <a:t> </a:t>
          </a:r>
          <a:r>
            <a:rPr lang="es-ES" sz="3400" kern="1200" dirty="0" err="1">
              <a:latin typeface="Calibri Light" panose="020F0302020204030204"/>
            </a:rPr>
            <a:t>War</a:t>
          </a:r>
          <a:endParaRPr lang="es-ES" sz="3400" kern="1200" dirty="0"/>
        </a:p>
      </dsp:txBody>
      <dsp:txXfrm>
        <a:off x="65934" y="117700"/>
        <a:ext cx="5898543" cy="1218787"/>
      </dsp:txXfrm>
    </dsp:sp>
    <dsp:sp modelId="{1EEA0122-5384-4013-B84C-2A5E727A237D}">
      <dsp:nvSpPr>
        <dsp:cNvPr id="0" name=""/>
        <dsp:cNvSpPr/>
      </dsp:nvSpPr>
      <dsp:spPr>
        <a:xfrm>
          <a:off x="0" y="1500341"/>
          <a:ext cx="6030411" cy="135065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-</a:t>
          </a:r>
          <a:r>
            <a:rPr lang="es-ES" sz="3400" kern="1200" dirty="0">
              <a:latin typeface="Calibri Light" panose="020F0302020204030204"/>
            </a:rPr>
            <a:t> Who </a:t>
          </a:r>
          <a:r>
            <a:rPr lang="es-ES" sz="3400" kern="1200" dirty="0" err="1">
              <a:latin typeface="Calibri Light" panose="020F0302020204030204"/>
            </a:rPr>
            <a:t>was</a:t>
          </a:r>
          <a:r>
            <a:rPr lang="es-ES" sz="3400" kern="1200" dirty="0">
              <a:latin typeface="Calibri Light" panose="020F0302020204030204"/>
            </a:rPr>
            <a:t> </a:t>
          </a:r>
          <a:r>
            <a:rPr lang="es-ES" sz="3400" kern="1200" dirty="0" err="1">
              <a:latin typeface="Calibri Light" panose="020F0302020204030204"/>
            </a:rPr>
            <a:t>recluted</a:t>
          </a:r>
          <a:r>
            <a:rPr lang="es-ES" sz="3400" kern="1200" dirty="0">
              <a:latin typeface="Calibri Light" panose="020F0302020204030204"/>
            </a:rPr>
            <a:t>? </a:t>
          </a:r>
          <a:r>
            <a:rPr lang="es-ES" sz="3400" kern="1200" dirty="0" err="1">
              <a:latin typeface="Calibri Light" panose="020F0302020204030204"/>
            </a:rPr>
            <a:t>Lottery</a:t>
          </a:r>
          <a:r>
            <a:rPr lang="es-ES" sz="3400" kern="1200" dirty="0">
              <a:latin typeface="Calibri Light" panose="020F0302020204030204"/>
            </a:rPr>
            <a:t> system (1969-1972)</a:t>
          </a:r>
        </a:p>
      </dsp:txBody>
      <dsp:txXfrm>
        <a:off x="65934" y="1566275"/>
        <a:ext cx="5898543" cy="1218787"/>
      </dsp:txXfrm>
    </dsp:sp>
    <dsp:sp modelId="{748D258B-5F0B-4CC6-8CCA-361DDD7F3B26}">
      <dsp:nvSpPr>
        <dsp:cNvPr id="0" name=""/>
        <dsp:cNvSpPr/>
      </dsp:nvSpPr>
      <dsp:spPr>
        <a:xfrm>
          <a:off x="0" y="2948916"/>
          <a:ext cx="6030411" cy="135065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Calibri Light" panose="020F0302020204030204"/>
            </a:rPr>
            <a:t>- Project objetive: Was the draft fair?</a:t>
          </a:r>
          <a:endParaRPr lang="en-US" sz="3400" kern="1200" dirty="0"/>
        </a:p>
      </dsp:txBody>
      <dsp:txXfrm>
        <a:off x="65934" y="3014850"/>
        <a:ext cx="5898543" cy="12187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5F03F6-43B8-4660-9368-4415D037A27F}">
      <dsp:nvSpPr>
        <dsp:cNvPr id="0" name=""/>
        <dsp:cNvSpPr/>
      </dsp:nvSpPr>
      <dsp:spPr>
        <a:xfrm>
          <a:off x="0" y="68183"/>
          <a:ext cx="6263640" cy="1272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- Data collection, cleaning and wrangling</a:t>
          </a:r>
          <a:endParaRPr lang="en-US" sz="3200" kern="1200"/>
        </a:p>
      </dsp:txBody>
      <dsp:txXfrm>
        <a:off x="62141" y="130324"/>
        <a:ext cx="6139358" cy="1148678"/>
      </dsp:txXfrm>
    </dsp:sp>
    <dsp:sp modelId="{1EEA0122-5384-4013-B84C-2A5E727A237D}">
      <dsp:nvSpPr>
        <dsp:cNvPr id="0" name=""/>
        <dsp:cNvSpPr/>
      </dsp:nvSpPr>
      <dsp:spPr>
        <a:xfrm>
          <a:off x="0" y="1433303"/>
          <a:ext cx="6263640" cy="1272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- Exploratory Data Analysis (EDA)</a:t>
          </a:r>
          <a:endParaRPr lang="en-US" sz="3200" kern="1200"/>
        </a:p>
      </dsp:txBody>
      <dsp:txXfrm>
        <a:off x="62141" y="1495444"/>
        <a:ext cx="6139358" cy="1148678"/>
      </dsp:txXfrm>
    </dsp:sp>
    <dsp:sp modelId="{78794AA8-C739-4C17-A9CB-845E06BFC54C}">
      <dsp:nvSpPr>
        <dsp:cNvPr id="0" name=""/>
        <dsp:cNvSpPr/>
      </dsp:nvSpPr>
      <dsp:spPr>
        <a:xfrm>
          <a:off x="0" y="2798423"/>
          <a:ext cx="6263640" cy="1272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- Linear Regression</a:t>
          </a:r>
          <a:endParaRPr lang="en-US" sz="3200" kern="1200"/>
        </a:p>
      </dsp:txBody>
      <dsp:txXfrm>
        <a:off x="62141" y="2860564"/>
        <a:ext cx="6139358" cy="1148678"/>
      </dsp:txXfrm>
    </dsp:sp>
    <dsp:sp modelId="{06B217F7-A871-4F79-9DD6-6BAD292BC513}">
      <dsp:nvSpPr>
        <dsp:cNvPr id="0" name=""/>
        <dsp:cNvSpPr/>
      </dsp:nvSpPr>
      <dsp:spPr>
        <a:xfrm>
          <a:off x="0" y="4163544"/>
          <a:ext cx="6263640" cy="1272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- Montecarlo simulation</a:t>
          </a:r>
          <a:endParaRPr lang="en-US" sz="3200" kern="1200"/>
        </a:p>
      </dsp:txBody>
      <dsp:txXfrm>
        <a:off x="62141" y="4225685"/>
        <a:ext cx="6139358" cy="1148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Daniel Calvo - August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2180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Daniel Calvo - August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9304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Daniel Calvo - August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53527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Daniel Calvo - August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3796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Daniel Calvo - August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32430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Daniel Calvo - August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1634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Daniel Calvo - August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7918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Daniel Calvo - August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72707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Daniel Calvo - August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67862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Daniel Calvo - August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04723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Daniel Calvo - August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8676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Daniel Calvo - August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1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472926F-9D94-4AD9-BFDD-6133BE865041}"/>
              </a:ext>
            </a:extLst>
          </p:cNvPr>
          <p:cNvSpPr txBox="1"/>
          <p:nvPr/>
        </p:nvSpPr>
        <p:spPr>
          <a:xfrm>
            <a:off x="61110" y="3727295"/>
            <a:ext cx="12190206" cy="14975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rgbClr val="635339"/>
                </a:solidFill>
                <a:latin typeface="Calibri"/>
                <a:ea typeface="+mj-ea"/>
                <a:cs typeface="Calibri"/>
              </a:rPr>
              <a:t>How could the day of your birth affect your life? 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>
              <a:ea typeface="+mj-ea"/>
            </a:endParaRPr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86D6B756-40EA-4AB8-A955-9956294FE1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75"/>
          <a:stretch/>
        </p:blipFill>
        <p:spPr>
          <a:xfrm>
            <a:off x="216946" y="256540"/>
            <a:ext cx="11704320" cy="3764276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363A30-07E4-41AA-B4DB-FFD4BA637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37227" y="6356350"/>
            <a:ext cx="4114800" cy="365125"/>
          </a:xfrm>
        </p:spPr>
        <p:txBody>
          <a:bodyPr/>
          <a:lstStyle/>
          <a:p>
            <a:r>
              <a:rPr lang="es-ES"/>
              <a:t>Daniel Calvo - August 2021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5AE792-1CBE-4755-A8DA-A8F87F8C5099}"/>
              </a:ext>
            </a:extLst>
          </p:cNvPr>
          <p:cNvSpPr txBox="1"/>
          <p:nvPr/>
        </p:nvSpPr>
        <p:spPr>
          <a:xfrm>
            <a:off x="1" y="5253318"/>
            <a:ext cx="1219199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635339"/>
                </a:solidFill>
                <a:ea typeface="+mn-lt"/>
                <a:cs typeface="+mn-lt"/>
              </a:rPr>
              <a:t>An analysis of Vietnam's Draft Lottery (1969)</a:t>
            </a:r>
            <a:endParaRPr lang="es-ES" sz="2400">
              <a:ea typeface="+mn-lt"/>
              <a:cs typeface="+mn-lt"/>
            </a:endParaRPr>
          </a:p>
          <a:p>
            <a:pPr algn="l"/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7123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A450FA3-64AE-4BD1-A88A-EC85F021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Daniel Calvo - August 2021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11AD479-1E9F-4C69-AE2E-159EC3C33FEB}"/>
              </a:ext>
            </a:extLst>
          </p:cNvPr>
          <p:cNvSpPr txBox="1"/>
          <p:nvPr/>
        </p:nvSpPr>
        <p:spPr>
          <a:xfrm>
            <a:off x="249538" y="644324"/>
            <a:ext cx="11179553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ea typeface="+mn-lt"/>
                <a:cs typeface="+mn-lt"/>
              </a:rPr>
              <a:t>     CONCLUSIONS</a:t>
            </a:r>
            <a:endParaRPr lang="es-ES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s-ES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s-ES">
                <a:ea typeface="+mn-lt"/>
                <a:cs typeface="+mn-lt"/>
              </a:rPr>
              <a:t>More chances </a:t>
            </a:r>
            <a:r>
              <a:rPr lang="es-ES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err="1">
                <a:ea typeface="+mn-lt"/>
                <a:cs typeface="+mn-lt"/>
              </a:rPr>
              <a:t>get</a:t>
            </a:r>
            <a:r>
              <a:rPr lang="es-ES" dirty="0">
                <a:ea typeface="+mn-lt"/>
                <a:cs typeface="+mn-lt"/>
              </a:rPr>
              <a:t> a </a:t>
            </a:r>
            <a:r>
              <a:rPr lang="es-ES" err="1">
                <a:ea typeface="+mn-lt"/>
                <a:cs typeface="+mn-lt"/>
              </a:rPr>
              <a:t>low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err="1">
                <a:ea typeface="+mn-lt"/>
                <a:cs typeface="+mn-lt"/>
              </a:rPr>
              <a:t>number</a:t>
            </a:r>
            <a:r>
              <a:rPr lang="es-ES" dirty="0">
                <a:ea typeface="+mn-lt"/>
                <a:cs typeface="+mn-lt"/>
              </a:rPr>
              <a:t> at 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err="1">
                <a:ea typeface="+mn-lt"/>
                <a:cs typeface="+mn-lt"/>
              </a:rPr>
              <a:t>end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err="1">
                <a:ea typeface="+mn-lt"/>
                <a:cs typeface="+mn-lt"/>
              </a:rPr>
              <a:t>of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err="1">
                <a:ea typeface="+mn-lt"/>
                <a:cs typeface="+mn-lt"/>
              </a:rPr>
              <a:t>year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err="1">
                <a:ea typeface="+mn-lt"/>
                <a:cs typeface="+mn-lt"/>
              </a:rPr>
              <a:t>than</a:t>
            </a:r>
            <a:r>
              <a:rPr lang="es-ES" dirty="0">
                <a:ea typeface="+mn-lt"/>
                <a:cs typeface="+mn-lt"/>
              </a:rPr>
              <a:t> at 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err="1">
                <a:ea typeface="+mn-lt"/>
                <a:cs typeface="+mn-lt"/>
              </a:rPr>
              <a:t>beginning</a:t>
            </a:r>
            <a:r>
              <a:rPr lang="es-ES" dirty="0">
                <a:ea typeface="+mn-lt"/>
                <a:cs typeface="+mn-lt"/>
              </a:rPr>
              <a:t>. </a:t>
            </a:r>
            <a:endParaRPr lang="es-ES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s-ES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s-ES" b="1">
                <a:ea typeface="+mn-lt"/>
                <a:cs typeface="+mn-lt"/>
              </a:rPr>
              <a:t>All numbers below 195 were recruited</a:t>
            </a:r>
            <a:r>
              <a:rPr lang="es-ES">
                <a:ea typeface="+mn-lt"/>
                <a:cs typeface="+mn-lt"/>
              </a:rPr>
              <a:t>. That means that you were more likely to go to war if you were born in the  second half of the year than in the first half.</a:t>
            </a:r>
          </a:p>
          <a:p>
            <a:pPr marL="285750" indent="-285750">
              <a:buFont typeface="Arial,Sans-Serif"/>
              <a:buChar char="•"/>
            </a:pPr>
            <a:endParaRPr lang="es-E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s-ES" dirty="0" err="1">
                <a:ea typeface="+mn-lt"/>
                <a:cs typeface="+mn-lt"/>
              </a:rPr>
              <a:t>Is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there</a:t>
            </a:r>
            <a:r>
              <a:rPr lang="es-ES" dirty="0">
                <a:ea typeface="+mn-lt"/>
                <a:cs typeface="+mn-lt"/>
              </a:rPr>
              <a:t> a </a:t>
            </a:r>
            <a:r>
              <a:rPr lang="es-ES" dirty="0" err="1">
                <a:ea typeface="+mn-lt"/>
                <a:cs typeface="+mn-lt"/>
              </a:rPr>
              <a:t>correlation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or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not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between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month</a:t>
            </a:r>
            <a:r>
              <a:rPr lang="es-ES" dirty="0">
                <a:ea typeface="+mn-lt"/>
                <a:cs typeface="+mn-lt"/>
              </a:rPr>
              <a:t> and 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lottery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number</a:t>
            </a:r>
            <a:r>
              <a:rPr lang="es-ES" dirty="0">
                <a:ea typeface="+mn-lt"/>
                <a:cs typeface="+mn-lt"/>
              </a:rPr>
              <a:t>?</a:t>
            </a:r>
          </a:p>
          <a:p>
            <a:pPr marL="285750" indent="-285750">
              <a:buFont typeface="Arial,Sans-Serif"/>
              <a:buChar char="•"/>
            </a:pPr>
            <a:endParaRPr lang="es-ES" dirty="0">
              <a:ea typeface="+mn-lt"/>
              <a:cs typeface="+mn-lt"/>
            </a:endParaRPr>
          </a:p>
          <a:p>
            <a:endParaRPr lang="es-ES" dirty="0">
              <a:ea typeface="+mn-lt"/>
              <a:cs typeface="+mn-lt"/>
            </a:endParaRPr>
          </a:p>
          <a:p>
            <a:endParaRPr lang="es-ES" dirty="0">
              <a:cs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EE24902-53D4-40BD-8382-C288A71B41A9}"/>
              </a:ext>
            </a:extLst>
          </p:cNvPr>
          <p:cNvSpPr txBox="1"/>
          <p:nvPr/>
        </p:nvSpPr>
        <p:spPr>
          <a:xfrm>
            <a:off x="253042" y="3430438"/>
            <a:ext cx="721455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ea typeface="+mn-lt"/>
                <a:cs typeface="+mn-lt"/>
              </a:rPr>
              <a:t>      LINEAR REGRESSION </a:t>
            </a:r>
            <a:endParaRPr lang="en-US"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</a:rPr>
              <a:t> </a:t>
            </a:r>
            <a:r>
              <a:rPr lang="es-ES" i="1">
                <a:ea typeface="+mn-lt"/>
                <a:cs typeface="+mn-lt"/>
              </a:rPr>
              <a:t>     model = linear_model.LinearRegression()</a:t>
            </a:r>
            <a:endParaRPr lang="es-ES" dirty="0">
              <a:ea typeface="+mn-lt"/>
              <a:cs typeface="+mn-lt"/>
            </a:endParaRPr>
          </a:p>
          <a:p>
            <a:r>
              <a:rPr lang="es-ES" i="1">
                <a:ea typeface="+mn-lt"/>
                <a:cs typeface="+mn-lt"/>
              </a:rPr>
              <a:t>      y = months_69['Average lottery number']</a:t>
            </a:r>
            <a:endParaRPr lang="en-US">
              <a:ea typeface="+mn-lt"/>
              <a:cs typeface="+mn-lt"/>
            </a:endParaRPr>
          </a:p>
          <a:p>
            <a:r>
              <a:rPr lang="es-ES" i="1">
                <a:ea typeface="+mn-lt"/>
                <a:cs typeface="+mn-lt"/>
              </a:rPr>
              <a:t>      X = months_69[['Mo']]</a:t>
            </a:r>
            <a:endParaRPr lang="es-ES" dirty="0">
              <a:ea typeface="+mn-lt"/>
              <a:cs typeface="+mn-lt"/>
            </a:endParaRPr>
          </a:p>
          <a:p>
            <a:endParaRPr lang="es-ES" dirty="0">
              <a:ea typeface="+mn-lt"/>
              <a:cs typeface="+mn-lt"/>
            </a:endParaRPr>
          </a:p>
          <a:p>
            <a:pPr algn="l"/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305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ED109B9-D54D-4E05-AD6A-9418ECC3C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0" y="144715"/>
            <a:ext cx="11146636" cy="635370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8A9AF23-203E-49B0-8A4E-C30CB944A6FB}"/>
              </a:ext>
            </a:extLst>
          </p:cNvPr>
          <p:cNvSpPr txBox="1"/>
          <p:nvPr/>
        </p:nvSpPr>
        <p:spPr>
          <a:xfrm>
            <a:off x="6494585" y="247356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 dirty="0"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87D5E6F-49BC-4CB8-8170-F0CEC5507B7B}"/>
              </a:ext>
            </a:extLst>
          </p:cNvPr>
          <p:cNvSpPr txBox="1"/>
          <p:nvPr/>
        </p:nvSpPr>
        <p:spPr>
          <a:xfrm>
            <a:off x="8890248" y="736197"/>
            <a:ext cx="2743200" cy="3636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cs typeface="Calibri"/>
              </a:rPr>
              <a:t>This correlation reveals a pattern: an absence of the uniformity by months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7663C59-14F2-4718-B939-005514487A1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dirty="0">
              <a:cs typeface="Calibri"/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1F5755-FC5A-4456-A5C1-972BD5B0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98391" y="6310858"/>
            <a:ext cx="4114800" cy="365125"/>
          </a:xfrm>
        </p:spPr>
        <p:txBody>
          <a:bodyPr/>
          <a:lstStyle/>
          <a:p>
            <a:r>
              <a:rPr lang="es-ES"/>
              <a:t>Daniel Calvo - August 2021</a:t>
            </a:r>
          </a:p>
        </p:txBody>
      </p:sp>
    </p:spTree>
    <p:extLst>
      <p:ext uri="{BB962C8B-B14F-4D97-AF65-F5344CB8AC3E}">
        <p14:creationId xmlns:p14="http://schemas.microsoft.com/office/powerpoint/2010/main" val="2737286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2BB20-B38D-4798-8B3E-DB0415F6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err="1">
                <a:cs typeface="Calibri Light"/>
              </a:rPr>
              <a:t>How</a:t>
            </a:r>
            <a:r>
              <a:rPr lang="es-ES" sz="2800" dirty="0">
                <a:cs typeface="Calibri Light"/>
              </a:rPr>
              <a:t> improbable </a:t>
            </a:r>
            <a:r>
              <a:rPr lang="es-ES" sz="2800" err="1">
                <a:cs typeface="Calibri Light"/>
              </a:rPr>
              <a:t>was</a:t>
            </a:r>
            <a:r>
              <a:rPr lang="es-ES" sz="2800" dirty="0">
                <a:cs typeface="Calibri Light"/>
              </a:rPr>
              <a:t> </a:t>
            </a:r>
            <a:r>
              <a:rPr lang="es-ES" sz="2800" err="1">
                <a:cs typeface="Calibri Light"/>
              </a:rPr>
              <a:t>the</a:t>
            </a:r>
            <a:r>
              <a:rPr lang="es-ES" sz="2800" dirty="0">
                <a:cs typeface="Calibri Light"/>
              </a:rPr>
              <a:t> </a:t>
            </a:r>
            <a:r>
              <a:rPr lang="es-ES" sz="2800" err="1">
                <a:cs typeface="Calibri Light"/>
              </a:rPr>
              <a:t>outcome</a:t>
            </a:r>
            <a:r>
              <a:rPr lang="es-ES" sz="2800" dirty="0">
                <a:cs typeface="Calibri Light"/>
              </a:rPr>
              <a:t> </a:t>
            </a:r>
            <a:r>
              <a:rPr lang="es-ES" sz="2800" err="1">
                <a:cs typeface="Calibri Light"/>
              </a:rPr>
              <a:t>of</a:t>
            </a:r>
            <a:r>
              <a:rPr lang="es-ES" sz="2800" dirty="0">
                <a:cs typeface="Calibri Light"/>
              </a:rPr>
              <a:t> </a:t>
            </a:r>
            <a:r>
              <a:rPr lang="es-ES" sz="2800" err="1">
                <a:cs typeface="Calibri Light"/>
              </a:rPr>
              <a:t>the</a:t>
            </a:r>
            <a:r>
              <a:rPr lang="es-ES" sz="2800" dirty="0">
                <a:cs typeface="Calibri Light"/>
              </a:rPr>
              <a:t> 1969 </a:t>
            </a:r>
            <a:r>
              <a:rPr lang="es-ES" sz="2800" err="1">
                <a:cs typeface="Calibri Light"/>
              </a:rPr>
              <a:t>lottery</a:t>
            </a:r>
            <a:r>
              <a:rPr lang="es-ES" sz="2800" dirty="0">
                <a:cs typeface="Calibri Light"/>
              </a:rPr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79E139-49EF-4368-A993-273E967DE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8153"/>
            <a:ext cx="1016303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 err="1">
                <a:ea typeface="+mn-lt"/>
                <a:cs typeface="+mn-lt"/>
              </a:rPr>
              <a:t>To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check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this</a:t>
            </a:r>
            <a:r>
              <a:rPr lang="es-ES" sz="2000" dirty="0">
                <a:ea typeface="+mn-lt"/>
                <a:cs typeface="+mn-lt"/>
              </a:rPr>
              <a:t>, I </a:t>
            </a:r>
            <a:r>
              <a:rPr lang="es-ES" sz="2000" err="1">
                <a:ea typeface="+mn-lt"/>
                <a:cs typeface="+mn-lt"/>
              </a:rPr>
              <a:t>generated</a:t>
            </a:r>
            <a:r>
              <a:rPr lang="es-ES" sz="2000" dirty="0">
                <a:ea typeface="+mn-lt"/>
                <a:cs typeface="+mn-lt"/>
              </a:rPr>
              <a:t> 10000 drafts: 10000 </a:t>
            </a:r>
            <a:r>
              <a:rPr lang="es-ES" sz="2000" err="1">
                <a:ea typeface="+mn-lt"/>
                <a:cs typeface="+mn-lt"/>
              </a:rPr>
              <a:t>different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random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ways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of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mixing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the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lottery</a:t>
            </a:r>
            <a:r>
              <a:rPr lang="es-ES" sz="2000" dirty="0">
                <a:ea typeface="+mn-lt"/>
                <a:cs typeface="+mn-lt"/>
              </a:rPr>
              <a:t> box</a:t>
            </a:r>
          </a:p>
          <a:p>
            <a:pPr marL="0" indent="0">
              <a:buNone/>
            </a:pPr>
            <a:r>
              <a:rPr lang="es-ES" sz="2000" dirty="0">
                <a:ea typeface="+mn-lt"/>
                <a:cs typeface="+mn-lt"/>
              </a:rPr>
              <a:t>     --&gt; </a:t>
            </a:r>
            <a:r>
              <a:rPr lang="es-ES" sz="2000" b="1" dirty="0">
                <a:ea typeface="+mn-lt"/>
                <a:cs typeface="+mn-lt"/>
              </a:rPr>
              <a:t>Montecarlo </a:t>
            </a:r>
            <a:r>
              <a:rPr lang="es-ES" sz="2000" b="1" err="1">
                <a:ea typeface="+mn-lt"/>
                <a:cs typeface="+mn-lt"/>
              </a:rPr>
              <a:t>Simulation</a:t>
            </a:r>
            <a:r>
              <a:rPr lang="es-ES" sz="2000" dirty="0">
                <a:ea typeface="+mn-lt"/>
                <a:cs typeface="+mn-lt"/>
              </a:rPr>
              <a:t>.</a:t>
            </a:r>
            <a:endParaRPr lang="es-ES" sz="2000" dirty="0">
              <a:cs typeface="Calibri"/>
            </a:endParaRPr>
          </a:p>
          <a:p>
            <a:endParaRPr lang="es-ES" sz="2000" dirty="0">
              <a:cs typeface="Calibri"/>
            </a:endParaRPr>
          </a:p>
          <a:p>
            <a:r>
              <a:rPr lang="es-ES" sz="2000">
                <a:ea typeface="+mn-lt"/>
                <a:cs typeface="+mn-lt"/>
              </a:rPr>
              <a:t>Analysing the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annual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deviation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of</a:t>
            </a:r>
            <a:r>
              <a:rPr lang="es-ES" sz="2000" dirty="0">
                <a:ea typeface="+mn-lt"/>
                <a:cs typeface="+mn-lt"/>
              </a:rPr>
              <a:t> 10000 drafts, in </a:t>
            </a:r>
            <a:r>
              <a:rPr lang="es-ES" sz="2000" err="1">
                <a:ea typeface="+mn-lt"/>
                <a:cs typeface="+mn-lt"/>
              </a:rPr>
              <a:t>how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many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of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them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would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the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result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have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been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the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same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or</a:t>
            </a:r>
            <a:r>
              <a:rPr lang="es-ES" sz="2000" dirty="0">
                <a:ea typeface="+mn-lt"/>
                <a:cs typeface="+mn-lt"/>
              </a:rPr>
              <a:t> more </a:t>
            </a:r>
            <a:r>
              <a:rPr lang="es-ES" sz="2000" err="1">
                <a:ea typeface="+mn-lt"/>
                <a:cs typeface="+mn-lt"/>
              </a:rPr>
              <a:t>unbalanced</a:t>
            </a:r>
            <a:r>
              <a:rPr lang="es-ES" sz="2000" dirty="0">
                <a:ea typeface="+mn-lt"/>
                <a:cs typeface="+mn-lt"/>
              </a:rPr>
              <a:t>?</a:t>
            </a:r>
            <a:endParaRPr lang="es-ES" sz="2000" dirty="0">
              <a:cs typeface="Calibri"/>
            </a:endParaRPr>
          </a:p>
          <a:p>
            <a:endParaRPr lang="es-ES" sz="2000" dirty="0">
              <a:cs typeface="Calibri"/>
            </a:endParaRPr>
          </a:p>
          <a:p>
            <a:r>
              <a:rPr lang="es-ES" sz="2000" err="1">
                <a:ea typeface="+mn-lt"/>
                <a:cs typeface="+mn-lt"/>
              </a:rPr>
              <a:t>How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unlikely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was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the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outcome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if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it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had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been</a:t>
            </a:r>
            <a:r>
              <a:rPr lang="es-ES" sz="2000" dirty="0">
                <a:ea typeface="+mn-lt"/>
                <a:cs typeface="+mn-lt"/>
              </a:rPr>
              <a:t> "</a:t>
            </a:r>
            <a:r>
              <a:rPr lang="es-ES" sz="2000" err="1">
                <a:ea typeface="+mn-lt"/>
                <a:cs typeface="+mn-lt"/>
              </a:rPr>
              <a:t>random</a:t>
            </a:r>
            <a:r>
              <a:rPr lang="es-ES" sz="2000" dirty="0">
                <a:ea typeface="+mn-lt"/>
                <a:cs typeface="+mn-lt"/>
              </a:rPr>
              <a:t>"? </a:t>
            </a:r>
            <a:endParaRPr lang="es-ES" sz="200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24FA5A-B876-4CA5-A507-CF2E6973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Daniel Calvo - August 2021</a:t>
            </a:r>
          </a:p>
        </p:txBody>
      </p:sp>
    </p:spTree>
    <p:extLst>
      <p:ext uri="{BB962C8B-B14F-4D97-AF65-F5344CB8AC3E}">
        <p14:creationId xmlns:p14="http://schemas.microsoft.com/office/powerpoint/2010/main" val="202042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CF8D829-14AA-491E-8392-56C227AAF2E5}"/>
              </a:ext>
            </a:extLst>
          </p:cNvPr>
          <p:cNvSpPr txBox="1"/>
          <p:nvPr/>
        </p:nvSpPr>
        <p:spPr>
          <a:xfrm>
            <a:off x="824703" y="843370"/>
            <a:ext cx="906666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err="1"/>
              <a:t>For</a:t>
            </a:r>
            <a:r>
              <a:rPr lang="es-ES" dirty="0"/>
              <a:t> </a:t>
            </a:r>
            <a:r>
              <a:rPr lang="es-ES" err="1"/>
              <a:t>each</a:t>
            </a:r>
            <a:r>
              <a:rPr lang="es-ES" dirty="0"/>
              <a:t> </a:t>
            </a:r>
            <a:r>
              <a:rPr lang="es-ES" err="1"/>
              <a:t>simulated</a:t>
            </a:r>
            <a:r>
              <a:rPr lang="es-ES" dirty="0"/>
              <a:t> draft:</a:t>
            </a:r>
          </a:p>
          <a:p>
            <a:endParaRPr lang="es-ES" dirty="0">
              <a:cs typeface="Calibri"/>
            </a:endParaRPr>
          </a:p>
          <a:p>
            <a:r>
              <a:rPr lang="es-ES" dirty="0">
                <a:cs typeface="Calibri"/>
              </a:rPr>
              <a:t>1. </a:t>
            </a:r>
            <a:r>
              <a:rPr lang="es-ES" err="1">
                <a:cs typeface="Calibri"/>
              </a:rPr>
              <a:t>Generate</a:t>
            </a:r>
            <a:r>
              <a:rPr lang="es-ES" dirty="0">
                <a:cs typeface="Calibri"/>
              </a:rPr>
              <a:t> a </a:t>
            </a:r>
            <a:r>
              <a:rPr lang="es-ES" err="1">
                <a:cs typeface="Calibri"/>
              </a:rPr>
              <a:t>list</a:t>
            </a:r>
            <a:r>
              <a:rPr lang="es-ES" dirty="0">
                <a:cs typeface="Calibri"/>
              </a:rPr>
              <a:t> in </a:t>
            </a:r>
            <a:r>
              <a:rPr lang="es-ES" err="1">
                <a:cs typeface="Calibri"/>
              </a:rPr>
              <a:t>random</a:t>
            </a:r>
            <a:r>
              <a:rPr lang="es-ES" dirty="0">
                <a:cs typeface="Calibri"/>
              </a:rPr>
              <a:t> </a:t>
            </a:r>
            <a:r>
              <a:rPr lang="es-ES" err="1">
                <a:cs typeface="Calibri"/>
              </a:rPr>
              <a:t>order</a:t>
            </a:r>
            <a:r>
              <a:rPr lang="es-ES" dirty="0">
                <a:cs typeface="Calibri"/>
              </a:rPr>
              <a:t> </a:t>
            </a:r>
            <a:r>
              <a:rPr lang="es-ES" err="1">
                <a:cs typeface="Calibri"/>
              </a:rPr>
              <a:t>from</a:t>
            </a:r>
            <a:r>
              <a:rPr lang="es-ES" dirty="0">
                <a:cs typeface="Calibri"/>
              </a:rPr>
              <a:t> 1 </a:t>
            </a:r>
            <a:r>
              <a:rPr lang="es-ES" err="1">
                <a:cs typeface="Calibri"/>
              </a:rPr>
              <a:t>to</a:t>
            </a:r>
            <a:r>
              <a:rPr lang="es-ES" dirty="0">
                <a:cs typeface="Calibri"/>
              </a:rPr>
              <a:t> 366 (</a:t>
            </a:r>
            <a:r>
              <a:rPr lang="es-ES" err="1">
                <a:cs typeface="Calibri"/>
              </a:rPr>
              <a:t>lottery</a:t>
            </a:r>
            <a:r>
              <a:rPr lang="es-ES" dirty="0">
                <a:cs typeface="Calibri"/>
              </a:rPr>
              <a:t> </a:t>
            </a:r>
            <a:r>
              <a:rPr lang="es-ES" err="1">
                <a:cs typeface="Calibri"/>
              </a:rPr>
              <a:t>number</a:t>
            </a:r>
            <a:r>
              <a:rPr lang="es-ES" dirty="0">
                <a:cs typeface="Calibri"/>
              </a:rPr>
              <a:t>)</a:t>
            </a:r>
          </a:p>
          <a:p>
            <a:endParaRPr lang="es-ES"/>
          </a:p>
          <a:p>
            <a:r>
              <a:rPr lang="es-ES" dirty="0"/>
              <a:t>2. </a:t>
            </a:r>
            <a:r>
              <a:rPr lang="es-ES" dirty="0" err="1"/>
              <a:t>Calculate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average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lottery</a:t>
            </a:r>
            <a:r>
              <a:rPr lang="es-ES" dirty="0"/>
              <a:t> in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month</a:t>
            </a:r>
            <a:endParaRPr lang="es-ES" dirty="0" err="1">
              <a:cs typeface="Calibri"/>
            </a:endParaRPr>
          </a:p>
          <a:p>
            <a:endParaRPr lang="es-ES" dirty="0"/>
          </a:p>
          <a:p>
            <a:r>
              <a:rPr lang="es-ES" dirty="0"/>
              <a:t>3. </a:t>
            </a:r>
            <a:r>
              <a:rPr lang="es-ES" dirty="0" err="1"/>
              <a:t>Measure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deviation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expected</a:t>
            </a:r>
            <a:r>
              <a:rPr lang="es-ES" dirty="0"/>
              <a:t> </a:t>
            </a:r>
            <a:r>
              <a:rPr lang="es-ES" dirty="0" err="1"/>
              <a:t>lottery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(183.5) </a:t>
            </a:r>
            <a:endParaRPr lang="es-ES" dirty="0">
              <a:cs typeface="Calibri"/>
            </a:endParaRPr>
          </a:p>
          <a:p>
            <a:endParaRPr lang="es-ES" dirty="0"/>
          </a:p>
          <a:p>
            <a:r>
              <a:rPr lang="es-ES" dirty="0"/>
              <a:t>4. </a:t>
            </a:r>
            <a:r>
              <a:rPr lang="es-ES" err="1"/>
              <a:t>Add</a:t>
            </a:r>
            <a:r>
              <a:rPr lang="es-ES" dirty="0"/>
              <a:t> </a:t>
            </a:r>
            <a:r>
              <a:rPr lang="es-ES" err="1"/>
              <a:t>these</a:t>
            </a:r>
            <a:r>
              <a:rPr lang="es-ES" dirty="0"/>
              <a:t> </a:t>
            </a:r>
            <a:r>
              <a:rPr lang="es-ES" err="1"/>
              <a:t>month</a:t>
            </a:r>
            <a:r>
              <a:rPr lang="es-ES" dirty="0"/>
              <a:t> </a:t>
            </a:r>
            <a:r>
              <a:rPr lang="es-ES" err="1"/>
              <a:t>deviations</a:t>
            </a:r>
            <a:r>
              <a:rPr lang="es-ES" dirty="0"/>
              <a:t> and </a:t>
            </a:r>
            <a:r>
              <a:rPr lang="es-ES" err="1">
                <a:ea typeface="+mn-lt"/>
                <a:cs typeface="+mn-lt"/>
              </a:rPr>
              <a:t>obtain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total </a:t>
            </a:r>
            <a:r>
              <a:rPr lang="es-ES" err="1">
                <a:ea typeface="+mn-lt"/>
                <a:cs typeface="+mn-lt"/>
              </a:rPr>
              <a:t>annual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>
                <a:ea typeface="+mn-lt"/>
                <a:cs typeface="+mn-lt"/>
              </a:rPr>
              <a:t>deviation (in 1969 was 272)</a:t>
            </a:r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</p:txBody>
      </p:sp>
      <p:pic>
        <p:nvPicPr>
          <p:cNvPr id="3" name="Imagen 3" descr="Texto&#10;&#10;Descripción generada automáticamente">
            <a:extLst>
              <a:ext uri="{FF2B5EF4-FFF2-40B4-BE49-F238E27FC236}">
                <a16:creationId xmlns:a16="http://schemas.microsoft.com/office/drawing/2014/main" id="{BDE0A02B-983A-4DB6-9289-555BF545A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54" y="3897383"/>
            <a:ext cx="8567813" cy="2199536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55AB793-ED0A-4973-B06F-AD8F8368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Daniel Calvo - August 2021</a:t>
            </a:r>
          </a:p>
        </p:txBody>
      </p:sp>
    </p:spTree>
    <p:extLst>
      <p:ext uri="{BB962C8B-B14F-4D97-AF65-F5344CB8AC3E}">
        <p14:creationId xmlns:p14="http://schemas.microsoft.com/office/powerpoint/2010/main" val="1199621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0F054A66-8325-481B-B1B6-A20C7AE83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0" y="1238"/>
            <a:ext cx="11846255" cy="671379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249910E-BF91-4664-803A-11573FA7BBAF}"/>
              </a:ext>
            </a:extLst>
          </p:cNvPr>
          <p:cNvSpPr txBox="1"/>
          <p:nvPr/>
        </p:nvSpPr>
        <p:spPr>
          <a:xfrm>
            <a:off x="7522191" y="1005384"/>
            <a:ext cx="41534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0E4FD44-2259-463F-BB41-604D9FDA1AB6}"/>
              </a:ext>
            </a:extLst>
          </p:cNvPr>
          <p:cNvSpPr txBox="1"/>
          <p:nvPr/>
        </p:nvSpPr>
        <p:spPr>
          <a:xfrm>
            <a:off x="7651686" y="1128456"/>
            <a:ext cx="2743200" cy="3636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Only 137 of 10.000 </a:t>
            </a:r>
            <a:r>
              <a:rPr lang="es-ES">
                <a:ea typeface="+mn-lt"/>
                <a:cs typeface="+mn-lt"/>
              </a:rPr>
              <a:t>had a larger deviation </a:t>
            </a:r>
            <a:r>
              <a:rPr lang="es-ES" dirty="0">
                <a:ea typeface="+mn-lt"/>
                <a:cs typeface="+mn-lt"/>
              </a:rPr>
              <a:t>than in the 1969 draw.</a:t>
            </a:r>
            <a:endParaRPr lang="es-ES" dirty="0">
              <a:cs typeface="Calibri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205BE3E-6EEB-4728-93A7-3A137355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64272" y="6288111"/>
            <a:ext cx="4114800" cy="365125"/>
          </a:xfrm>
        </p:spPr>
        <p:txBody>
          <a:bodyPr/>
          <a:lstStyle/>
          <a:p>
            <a:r>
              <a:rPr lang="es-ES"/>
              <a:t>Daniel Calvo - August 2021</a:t>
            </a:r>
          </a:p>
        </p:txBody>
      </p:sp>
    </p:spTree>
    <p:extLst>
      <p:ext uri="{BB962C8B-B14F-4D97-AF65-F5344CB8AC3E}">
        <p14:creationId xmlns:p14="http://schemas.microsoft.com/office/powerpoint/2010/main" val="2687728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Gráfico, Gráfico de líneas, Gráfico de dispersión&#10;&#10;Descripción generada automáticamente">
            <a:extLst>
              <a:ext uri="{FF2B5EF4-FFF2-40B4-BE49-F238E27FC236}">
                <a16:creationId xmlns:a16="http://schemas.microsoft.com/office/drawing/2014/main" id="{8C4EE935-C1A5-423C-89B3-B1F980A20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1" y="197926"/>
            <a:ext cx="6006791" cy="3279472"/>
          </a:xfrm>
          <a:prstGeom prst="rect">
            <a:avLst/>
          </a:prstGeom>
        </p:spPr>
      </p:pic>
      <p:pic>
        <p:nvPicPr>
          <p:cNvPr id="3" name="Imagen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1A15A381-9E10-4DAF-8DB7-CC121ED24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843" y="3547924"/>
            <a:ext cx="6006793" cy="3142994"/>
          </a:xfrm>
          <a:prstGeom prst="rect">
            <a:avLst/>
          </a:prstGeom>
        </p:spPr>
      </p:pic>
      <p:pic>
        <p:nvPicPr>
          <p:cNvPr id="4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8EDBF419-AB3C-4997-957D-C6170AAB7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190" y="3513845"/>
            <a:ext cx="6052284" cy="320942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EB3717E-819E-4F40-8DEB-1244BBC6163C}"/>
              </a:ext>
            </a:extLst>
          </p:cNvPr>
          <p:cNvSpPr txBox="1"/>
          <p:nvPr/>
        </p:nvSpPr>
        <p:spPr>
          <a:xfrm>
            <a:off x="2679539" y="200627"/>
            <a:ext cx="659756" cy="2078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/>
              <a:t>1970</a:t>
            </a:r>
            <a:endParaRPr lang="es-ES"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A2A46A0-0D3D-49EE-BCDC-F639462C6B57}"/>
              </a:ext>
            </a:extLst>
          </p:cNvPr>
          <p:cNvSpPr txBox="1"/>
          <p:nvPr/>
        </p:nvSpPr>
        <p:spPr>
          <a:xfrm>
            <a:off x="2683633" y="3855065"/>
            <a:ext cx="2743200" cy="2078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>
                <a:ea typeface="+mn-lt"/>
                <a:cs typeface="+mn-lt"/>
              </a:rPr>
              <a:t>1971</a:t>
            </a:r>
            <a:endParaRPr lang="es-ES" b="1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AFB27CD-EEAF-42BB-8A34-253C295F155E}"/>
              </a:ext>
            </a:extLst>
          </p:cNvPr>
          <p:cNvSpPr txBox="1"/>
          <p:nvPr/>
        </p:nvSpPr>
        <p:spPr>
          <a:xfrm>
            <a:off x="8749176" y="3780698"/>
            <a:ext cx="2743200" cy="2078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>
                <a:cs typeface="Calibri"/>
              </a:rPr>
              <a:t>1972</a:t>
            </a:r>
            <a:endParaRPr lang="es-ES" dirty="0"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BB28480-CF97-4535-AE10-ACE3134A7062}"/>
              </a:ext>
            </a:extLst>
          </p:cNvPr>
          <p:cNvSpPr txBox="1"/>
          <p:nvPr/>
        </p:nvSpPr>
        <p:spPr>
          <a:xfrm>
            <a:off x="6212408" y="881863"/>
            <a:ext cx="538680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 err="1">
                <a:latin typeface="Calibri Light"/>
                <a:ea typeface="+mn-lt"/>
                <a:cs typeface="+mn-lt"/>
              </a:rPr>
              <a:t>How</a:t>
            </a:r>
            <a:r>
              <a:rPr lang="es-ES" sz="2000" dirty="0">
                <a:latin typeface="Calibri Light"/>
                <a:ea typeface="+mn-lt"/>
                <a:cs typeface="+mn-lt"/>
              </a:rPr>
              <a:t> </a:t>
            </a:r>
            <a:r>
              <a:rPr lang="es-ES" sz="2000" dirty="0" err="1">
                <a:latin typeface="Calibri Light"/>
                <a:ea typeface="+mn-lt"/>
                <a:cs typeface="+mn-lt"/>
              </a:rPr>
              <a:t>was</a:t>
            </a:r>
            <a:r>
              <a:rPr lang="es-ES" sz="2000" dirty="0">
                <a:latin typeface="Calibri Light"/>
                <a:ea typeface="+mn-lt"/>
                <a:cs typeface="+mn-lt"/>
              </a:rPr>
              <a:t> </a:t>
            </a:r>
            <a:r>
              <a:rPr lang="es-ES" sz="2000" dirty="0" err="1">
                <a:latin typeface="Calibri Light"/>
                <a:ea typeface="+mn-lt"/>
                <a:cs typeface="+mn-lt"/>
              </a:rPr>
              <a:t>the</a:t>
            </a:r>
            <a:r>
              <a:rPr lang="es-ES" sz="2000" dirty="0">
                <a:latin typeface="Calibri Light"/>
                <a:ea typeface="+mn-lt"/>
                <a:cs typeface="+mn-lt"/>
              </a:rPr>
              <a:t> draft </a:t>
            </a:r>
            <a:r>
              <a:rPr lang="es-ES" sz="2000" dirty="0" err="1">
                <a:latin typeface="Calibri Light"/>
                <a:ea typeface="+mn-lt"/>
                <a:cs typeface="+mn-lt"/>
              </a:rPr>
              <a:t>for</a:t>
            </a:r>
            <a:r>
              <a:rPr lang="es-ES" sz="2000" dirty="0">
                <a:latin typeface="Calibri Light"/>
                <a:ea typeface="+mn-lt"/>
                <a:cs typeface="+mn-lt"/>
              </a:rPr>
              <a:t> </a:t>
            </a:r>
            <a:r>
              <a:rPr lang="es-ES" sz="2000" dirty="0" err="1">
                <a:latin typeface="Calibri Light"/>
                <a:ea typeface="+mn-lt"/>
                <a:cs typeface="+mn-lt"/>
              </a:rPr>
              <a:t>the</a:t>
            </a:r>
            <a:r>
              <a:rPr lang="es-ES" sz="2000" dirty="0">
                <a:latin typeface="Calibri Light"/>
                <a:ea typeface="+mn-lt"/>
                <a:cs typeface="+mn-lt"/>
              </a:rPr>
              <a:t> </a:t>
            </a:r>
            <a:r>
              <a:rPr lang="es-ES" sz="2000" dirty="0" err="1">
                <a:latin typeface="Calibri Light"/>
                <a:ea typeface="+mn-lt"/>
                <a:cs typeface="+mn-lt"/>
              </a:rPr>
              <a:t>following</a:t>
            </a:r>
            <a:r>
              <a:rPr lang="es-ES" sz="2000" dirty="0">
                <a:latin typeface="Calibri Light"/>
                <a:ea typeface="+mn-lt"/>
                <a:cs typeface="+mn-lt"/>
              </a:rPr>
              <a:t> </a:t>
            </a:r>
            <a:r>
              <a:rPr lang="es-ES" sz="2000" dirty="0" err="1">
                <a:latin typeface="Calibri Light"/>
                <a:ea typeface="+mn-lt"/>
                <a:cs typeface="+mn-lt"/>
              </a:rPr>
              <a:t>years</a:t>
            </a:r>
            <a:r>
              <a:rPr lang="es-ES" sz="2000" dirty="0">
                <a:latin typeface="Calibri Light"/>
                <a:ea typeface="+mn-lt"/>
                <a:cs typeface="+mn-lt"/>
              </a:rPr>
              <a:t>?</a:t>
            </a:r>
          </a:p>
          <a:p>
            <a:endParaRPr lang="es-ES" sz="2000" dirty="0">
              <a:latin typeface="Calibri Light"/>
              <a:cs typeface="Calibri"/>
            </a:endParaRPr>
          </a:p>
          <a:p>
            <a:r>
              <a:rPr lang="es-ES" sz="2000" dirty="0" err="1">
                <a:latin typeface="Calibri Light"/>
                <a:cs typeface="Calibri"/>
              </a:rPr>
              <a:t>There</a:t>
            </a:r>
            <a:r>
              <a:rPr lang="es-ES" sz="2000" dirty="0">
                <a:latin typeface="Calibri Light"/>
                <a:cs typeface="Calibri"/>
              </a:rPr>
              <a:t> </a:t>
            </a:r>
            <a:r>
              <a:rPr lang="es-ES" sz="2000" dirty="0" err="1">
                <a:latin typeface="Calibri Light"/>
                <a:cs typeface="Calibri"/>
              </a:rPr>
              <a:t>is</a:t>
            </a:r>
            <a:r>
              <a:rPr lang="es-ES" sz="2000" dirty="0">
                <a:latin typeface="Calibri Light"/>
                <a:cs typeface="Calibri"/>
              </a:rPr>
              <a:t> </a:t>
            </a:r>
            <a:r>
              <a:rPr lang="es-ES" sz="2000" dirty="0" err="1">
                <a:latin typeface="Calibri Light"/>
                <a:cs typeface="Calibri"/>
              </a:rPr>
              <a:t>hardly</a:t>
            </a:r>
            <a:r>
              <a:rPr lang="es-ES" sz="2000" dirty="0">
                <a:latin typeface="Calibri Light"/>
                <a:cs typeface="Calibri"/>
              </a:rPr>
              <a:t> </a:t>
            </a:r>
            <a:r>
              <a:rPr lang="es-ES" sz="2000" dirty="0" err="1">
                <a:latin typeface="Calibri Light"/>
                <a:cs typeface="Calibri"/>
              </a:rPr>
              <a:t>any</a:t>
            </a:r>
            <a:r>
              <a:rPr lang="es-ES" sz="2000" dirty="0">
                <a:latin typeface="Calibri Light"/>
                <a:cs typeface="Calibri"/>
              </a:rPr>
              <a:t> </a:t>
            </a:r>
            <a:r>
              <a:rPr lang="es-ES" sz="2000" dirty="0" err="1">
                <a:latin typeface="Calibri Light"/>
                <a:cs typeface="Calibri"/>
              </a:rPr>
              <a:t>correlation</a:t>
            </a:r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0C7015A6-AC29-4150-9732-334CE4B9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Daniel Calvo - August 2021</a:t>
            </a:r>
          </a:p>
        </p:txBody>
      </p:sp>
    </p:spTree>
    <p:extLst>
      <p:ext uri="{BB962C8B-B14F-4D97-AF65-F5344CB8AC3E}">
        <p14:creationId xmlns:p14="http://schemas.microsoft.com/office/powerpoint/2010/main" val="3143704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>
            <a:extLst>
              <a:ext uri="{FF2B5EF4-FFF2-40B4-BE49-F238E27FC236}">
                <a16:creationId xmlns:a16="http://schemas.microsoft.com/office/drawing/2014/main" id="{4242B352-D2C1-4144-B810-414A355029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0" r="-3" b="-3"/>
          <a:stretch/>
        </p:blipFill>
        <p:spPr>
          <a:xfrm>
            <a:off x="804080" y="703406"/>
            <a:ext cx="5157216" cy="528523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7846B3C-EAB6-4F59-9755-E441C3BF7079}"/>
              </a:ext>
            </a:extLst>
          </p:cNvPr>
          <p:cNvSpPr txBox="1"/>
          <p:nvPr/>
        </p:nvSpPr>
        <p:spPr>
          <a:xfrm>
            <a:off x="6775704" y="2057400"/>
            <a:ext cx="4572000" cy="37764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So, what went wrong with 1969 draft?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The answer is simpler than it seems...</a:t>
            </a:r>
            <a:endParaRPr lang="en-US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D8D542A-A8B9-4723-AE72-27EED729D771}"/>
              </a:ext>
            </a:extLst>
          </p:cNvPr>
          <p:cNvSpPr txBox="1"/>
          <p:nvPr/>
        </p:nvSpPr>
        <p:spPr>
          <a:xfrm>
            <a:off x="4867275" y="3343274"/>
            <a:ext cx="2743200" cy="2078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 texto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EEC5F6-065F-400A-896E-BB2F2970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Daniel Calvo - August 2021</a:t>
            </a:r>
          </a:p>
        </p:txBody>
      </p:sp>
    </p:spTree>
    <p:extLst>
      <p:ext uri="{BB962C8B-B14F-4D97-AF65-F5344CB8AC3E}">
        <p14:creationId xmlns:p14="http://schemas.microsoft.com/office/powerpoint/2010/main" val="1499820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23ECB586-5621-4097-B5F3-F3646E570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185" y="643467"/>
            <a:ext cx="7007630" cy="5571066"/>
          </a:xfrm>
          <a:prstGeom prst="rect">
            <a:avLst/>
          </a:prstGeo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CD66BB-4967-4C56-80F2-95559422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Daniel Calvo - August 2021</a:t>
            </a:r>
          </a:p>
        </p:txBody>
      </p:sp>
    </p:spTree>
    <p:extLst>
      <p:ext uri="{BB962C8B-B14F-4D97-AF65-F5344CB8AC3E}">
        <p14:creationId xmlns:p14="http://schemas.microsoft.com/office/powerpoint/2010/main" val="10680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53A2F4B-5D86-4F31-8070-BE80F655C29E}"/>
              </a:ext>
            </a:extLst>
          </p:cNvPr>
          <p:cNvSpPr txBox="1"/>
          <p:nvPr/>
        </p:nvSpPr>
        <p:spPr>
          <a:xfrm>
            <a:off x="2014960" y="1825625"/>
            <a:ext cx="3915435" cy="1940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cs typeface="Calibri"/>
            </a:endParaRPr>
          </a:p>
        </p:txBody>
      </p:sp>
      <p:pic>
        <p:nvPicPr>
          <p:cNvPr id="5" name="Imagen 3">
            <a:extLst>
              <a:ext uri="{FF2B5EF4-FFF2-40B4-BE49-F238E27FC236}">
                <a16:creationId xmlns:a16="http://schemas.microsoft.com/office/drawing/2014/main" id="{6D61BF52-C1A8-4817-9044-B8D4036FFC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7" r="19257"/>
          <a:stretch/>
        </p:blipFill>
        <p:spPr>
          <a:xfrm>
            <a:off x="7901259" y="2727729"/>
            <a:ext cx="4290741" cy="4130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F48C4E27-EB01-4E5B-966E-09D9953A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Daniel Calvo - August 2021</a:t>
            </a:r>
          </a:p>
        </p:txBody>
      </p:sp>
      <p:graphicFrame>
        <p:nvGraphicFramePr>
          <p:cNvPr id="4" name="CuadroTexto 3">
            <a:extLst>
              <a:ext uri="{FF2B5EF4-FFF2-40B4-BE49-F238E27FC236}">
                <a16:creationId xmlns:a16="http://schemas.microsoft.com/office/drawing/2014/main" id="{6CC98B7A-0598-4FCC-8909-F27E456D06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4981758"/>
              </p:ext>
            </p:extLst>
          </p:nvPr>
        </p:nvGraphicFramePr>
        <p:xfrm>
          <a:off x="486409" y="1253807"/>
          <a:ext cx="603041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n 4" descr="Imagen que contiene persona, hombre, mujer, tabla&#10;&#10;Descripción generada automáticamente">
            <a:extLst>
              <a:ext uri="{FF2B5EF4-FFF2-40B4-BE49-F238E27FC236}">
                <a16:creationId xmlns:a16="http://schemas.microsoft.com/office/drawing/2014/main" id="{42D51E30-8627-4668-B837-AEA78430247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218" r="16218"/>
          <a:stretch/>
        </p:blipFill>
        <p:spPr>
          <a:xfrm>
            <a:off x="6170622" y="1"/>
            <a:ext cx="3610297" cy="3087520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0181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DA89537-DBD3-45E5-BC86-A2CE739A9E01}"/>
              </a:ext>
            </a:extLst>
          </p:cNvPr>
          <p:cNvSpPr txBox="1"/>
          <p:nvPr/>
        </p:nvSpPr>
        <p:spPr>
          <a:xfrm>
            <a:off x="148087" y="557189"/>
            <a:ext cx="4423682" cy="556789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STEPS</a:t>
            </a:r>
            <a:endParaRPr lang="es-ES">
              <a:ea typeface="+mj-ea"/>
              <a:cs typeface="+mj-cs"/>
            </a:endParaRPr>
          </a:p>
        </p:txBody>
      </p:sp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8F8180F0-B9EC-4769-9AA1-D9F743DF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Daniel Calvo - August 2021</a:t>
            </a:r>
          </a:p>
        </p:txBody>
      </p:sp>
      <p:graphicFrame>
        <p:nvGraphicFramePr>
          <p:cNvPr id="9" name="CuadroTexto 3">
            <a:extLst>
              <a:ext uri="{FF2B5EF4-FFF2-40B4-BE49-F238E27FC236}">
                <a16:creationId xmlns:a16="http://schemas.microsoft.com/office/drawing/2014/main" id="{6C10D252-81DC-4B7A-9057-7016866D03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8130203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527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5D86144-9891-4052-A2E0-18561838D3AA}"/>
              </a:ext>
            </a:extLst>
          </p:cNvPr>
          <p:cNvSpPr txBox="1"/>
          <p:nvPr/>
        </p:nvSpPr>
        <p:spPr>
          <a:xfrm>
            <a:off x="4128368" y="4921823"/>
            <a:ext cx="4937937" cy="11471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 AND LIBRARIES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0267F5-D4E6-477A-A590-81F2ABD1B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109" y="2382976"/>
            <a:ext cx="1920240" cy="19202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6FE6A8-3E05-4C40-9190-B19BFD524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2AEE1B9-EF34-4517-BDEC-332E47786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535" y="574684"/>
            <a:ext cx="2091710" cy="847142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315451-BA4E-4F56-BA8A-9CCCA5A0D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665E03E-3504-4366-BFC7-0CDEDC63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9701" y="2547568"/>
            <a:ext cx="1591056" cy="1591056"/>
          </a:xfrm>
          <a:custGeom>
            <a:avLst/>
            <a:gdLst>
              <a:gd name="connsiteX0" fmla="*/ 795528 w 1591056"/>
              <a:gd name="connsiteY0" fmla="*/ 0 h 1591056"/>
              <a:gd name="connsiteX1" fmla="*/ 1591056 w 1591056"/>
              <a:gd name="connsiteY1" fmla="*/ 795528 h 1591056"/>
              <a:gd name="connsiteX2" fmla="*/ 795528 w 1591056"/>
              <a:gd name="connsiteY2" fmla="*/ 1591056 h 1591056"/>
              <a:gd name="connsiteX3" fmla="*/ 0 w 1591056"/>
              <a:gd name="connsiteY3" fmla="*/ 795528 h 1591056"/>
              <a:gd name="connsiteX4" fmla="*/ 795528 w 1591056"/>
              <a:gd name="connsiteY4" fmla="*/ 0 h 159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056" h="1591056">
                <a:moveTo>
                  <a:pt x="795528" y="0"/>
                </a:moveTo>
                <a:cubicBezTo>
                  <a:pt x="1234886" y="0"/>
                  <a:pt x="1591056" y="356170"/>
                  <a:pt x="1591056" y="795528"/>
                </a:cubicBezTo>
                <a:cubicBezTo>
                  <a:pt x="1591056" y="1234886"/>
                  <a:pt x="1234886" y="1591056"/>
                  <a:pt x="795528" y="1591056"/>
                </a:cubicBezTo>
                <a:cubicBezTo>
                  <a:pt x="356170" y="1591056"/>
                  <a:pt x="0" y="1234886"/>
                  <a:pt x="0" y="795528"/>
                </a:cubicBezTo>
                <a:cubicBezTo>
                  <a:pt x="0" y="356170"/>
                  <a:pt x="356170" y="0"/>
                  <a:pt x="795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07" y="303879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9A95DA0-8F7C-4AB7-B890-22075705D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3799" y="468471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5" descr="Logotipo&#10;&#10;Descripción generada automáticamente">
            <a:extLst>
              <a:ext uri="{FF2B5EF4-FFF2-40B4-BE49-F238E27FC236}">
                <a16:creationId xmlns:a16="http://schemas.microsoft.com/office/drawing/2014/main" id="{B8276D2A-84A4-4197-BB6D-C59BA17CB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915" y="1005587"/>
            <a:ext cx="1778697" cy="1778697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2193FF3-0731-4CB1-A0ED-1F3321A42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1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n 3" descr="Logotipo&#10;&#10;Descripción generada automáticamente">
            <a:extLst>
              <a:ext uri="{FF2B5EF4-FFF2-40B4-BE49-F238E27FC236}">
                <a16:creationId xmlns:a16="http://schemas.microsoft.com/office/drawing/2014/main" id="{281E1A6F-D61A-48F9-8C36-77965D216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435" y="311876"/>
            <a:ext cx="2063103" cy="2063103"/>
          </a:xfrm>
          <a:prstGeom prst="rect">
            <a:avLst/>
          </a:prstGeom>
        </p:spPr>
      </p:pic>
      <p:pic>
        <p:nvPicPr>
          <p:cNvPr id="8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5F270566-B9FF-4F6F-A911-25538DBC6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10" y="3516613"/>
            <a:ext cx="2248275" cy="2606695"/>
          </a:xfrm>
          <a:prstGeom prst="rect">
            <a:avLst/>
          </a:prstGeom>
        </p:spPr>
      </p:pic>
      <p:pic>
        <p:nvPicPr>
          <p:cNvPr id="6" name="Imagen 6" descr="Logotipo&#10;&#10;Descripción generada automáticamente">
            <a:extLst>
              <a:ext uri="{FF2B5EF4-FFF2-40B4-BE49-F238E27FC236}">
                <a16:creationId xmlns:a16="http://schemas.microsoft.com/office/drawing/2014/main" id="{C7AAE4B7-6DBC-4A73-A6E3-42FFF9DA5E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6747" y="3064412"/>
            <a:ext cx="1036965" cy="557368"/>
          </a:xfrm>
          <a:prstGeom prst="rect">
            <a:avLst/>
          </a:prstGeom>
        </p:spPr>
      </p:pic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751FC09A-2BED-4A3E-A51F-EA102F9D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6063" y="6199632"/>
            <a:ext cx="3100242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Daniel Calvo - August 2021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1CCC4E2-0E38-41AA-A1C5-DBB034387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8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3460313-643F-4FB0-9074-3A80F742D9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3013" y="5205955"/>
            <a:ext cx="2052346" cy="102617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E724169-14F0-4643-9C12-D19DDE17A6A4}"/>
              </a:ext>
            </a:extLst>
          </p:cNvPr>
          <p:cNvSpPr txBox="1"/>
          <p:nvPr/>
        </p:nvSpPr>
        <p:spPr>
          <a:xfrm>
            <a:off x="1863306" y="298474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>
              <a:cs typeface="Calibr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26F3874-4131-43E6-8128-26ABA12A9A8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4272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BD62F9B0-1AD4-4DF7-8946-ACB515460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443" y="668952"/>
            <a:ext cx="6455613" cy="3872018"/>
          </a:xfrm>
          <a:prstGeom prst="rect">
            <a:avLst/>
          </a:prstGeom>
        </p:spPr>
      </p:pic>
      <p:pic>
        <p:nvPicPr>
          <p:cNvPr id="3" name="Imagen 3">
            <a:extLst>
              <a:ext uri="{FF2B5EF4-FFF2-40B4-BE49-F238E27FC236}">
                <a16:creationId xmlns:a16="http://schemas.microsoft.com/office/drawing/2014/main" id="{D2137175-20EE-4BAF-A291-97E3ACB43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49" y="643467"/>
            <a:ext cx="5079501" cy="5571066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E5B537D6-D140-4B88-AD83-A09F206C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Daniel Calvo - August 2021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3145C1B-68DA-40C8-9389-8367B42E365F}"/>
              </a:ext>
            </a:extLst>
          </p:cNvPr>
          <p:cNvSpPr txBox="1"/>
          <p:nvPr/>
        </p:nvSpPr>
        <p:spPr>
          <a:xfrm>
            <a:off x="6585275" y="4765716"/>
            <a:ext cx="2743199" cy="3636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 err="1">
                <a:ea typeface="+mn-lt"/>
                <a:cs typeface="+mn-lt"/>
              </a:rPr>
              <a:t>Was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distribution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random</a:t>
            </a:r>
            <a:r>
              <a:rPr lang="es-ES" dirty="0">
                <a:ea typeface="+mn-lt"/>
                <a:cs typeface="+mn-lt"/>
              </a:rPr>
              <a:t>... </a:t>
            </a:r>
            <a:r>
              <a:rPr lang="es-ES" dirty="0" err="1">
                <a:ea typeface="+mn-lt"/>
                <a:cs typeface="+mn-lt"/>
              </a:rPr>
              <a:t>or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did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follow</a:t>
            </a:r>
            <a:r>
              <a:rPr lang="es-ES" dirty="0">
                <a:ea typeface="+mn-lt"/>
                <a:cs typeface="+mn-lt"/>
              </a:rPr>
              <a:t> a </a:t>
            </a:r>
            <a:r>
              <a:rPr lang="es-ES" dirty="0" err="1">
                <a:ea typeface="+mn-lt"/>
                <a:cs typeface="+mn-lt"/>
              </a:rPr>
              <a:t>trend</a:t>
            </a:r>
            <a:r>
              <a:rPr lang="es-ES" dirty="0">
                <a:ea typeface="+mn-lt"/>
                <a:cs typeface="+mn-lt"/>
              </a:rPr>
              <a:t>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423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AF05C2B4-2A6D-48BF-8A24-B33174C42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87" y="237013"/>
            <a:ext cx="10636153" cy="6079426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77B7B627-E94F-4685-8AD1-577BC81B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75227" y="6310858"/>
            <a:ext cx="4114800" cy="365125"/>
          </a:xfrm>
        </p:spPr>
        <p:txBody>
          <a:bodyPr/>
          <a:lstStyle/>
          <a:p>
            <a:r>
              <a:rPr lang="es-ES"/>
              <a:t>Daniel Calvo - August 2021</a:t>
            </a:r>
          </a:p>
        </p:txBody>
      </p:sp>
    </p:spTree>
    <p:extLst>
      <p:ext uri="{BB962C8B-B14F-4D97-AF65-F5344CB8AC3E}">
        <p14:creationId xmlns:p14="http://schemas.microsoft.com/office/powerpoint/2010/main" val="388644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AF0E7040-B5C3-4DFA-9A86-D6650139B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0" b="790"/>
          <a:stretch/>
        </p:blipFill>
        <p:spPr>
          <a:xfrm>
            <a:off x="20" y="-228917"/>
            <a:ext cx="12191980" cy="7053940"/>
          </a:xfrm>
          <a:prstGeom prst="rect">
            <a:avLst/>
          </a:prstGeo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1E00F05-9071-4F7A-8F8C-BC9B0612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6003" y="6356350"/>
            <a:ext cx="4114800" cy="365125"/>
          </a:xfrm>
        </p:spPr>
        <p:txBody>
          <a:bodyPr/>
          <a:lstStyle/>
          <a:p>
            <a:r>
              <a:rPr lang="es-ES"/>
              <a:t>Daniel Calvo - August 2021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D8FEC4F-1FD5-4D1B-B07D-565E46E9F16C}"/>
              </a:ext>
            </a:extLst>
          </p:cNvPr>
          <p:cNvSpPr txBox="1"/>
          <p:nvPr/>
        </p:nvSpPr>
        <p:spPr>
          <a:xfrm>
            <a:off x="8250072" y="186518"/>
            <a:ext cx="2822811" cy="484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ea typeface="+mn-lt"/>
                <a:cs typeface="+mn-lt"/>
              </a:rPr>
              <a:t>In December, 26 days out of 31 were selected!</a:t>
            </a:r>
            <a:endParaRPr lang="es-ES" sz="1400" dirty="0">
              <a:ea typeface="+mn-lt"/>
              <a:cs typeface="+mn-lt"/>
            </a:endParaRPr>
          </a:p>
          <a:p>
            <a:endParaRPr lang="es-ES" dirty="0">
              <a:ea typeface="+mn-lt"/>
              <a:cs typeface="+mn-lt"/>
            </a:endParaRPr>
          </a:p>
          <a:p>
            <a:pPr algn="l"/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062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635DFA18-01A3-4436-8175-CE6FC7A45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DE2556-4245-4AD3-AD3C-14533067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09346" y="6333603"/>
            <a:ext cx="4114800" cy="365125"/>
          </a:xfrm>
        </p:spPr>
        <p:txBody>
          <a:bodyPr/>
          <a:lstStyle/>
          <a:p>
            <a:r>
              <a:rPr lang="es-ES"/>
              <a:t>Daniel Calvo - August 2021</a:t>
            </a:r>
          </a:p>
        </p:txBody>
      </p:sp>
    </p:spTree>
    <p:extLst>
      <p:ext uri="{BB962C8B-B14F-4D97-AF65-F5344CB8AC3E}">
        <p14:creationId xmlns:p14="http://schemas.microsoft.com/office/powerpoint/2010/main" val="171356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9D2F7566-1DCB-42B0-86F0-4C1CFEA02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0" y="97823"/>
            <a:ext cx="12005456" cy="6623337"/>
          </a:xfrm>
          <a:prstGeom prst="rect">
            <a:avLst/>
          </a:prstGeo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2A0CE5-9E2C-4F97-BB54-A64C7D6C8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Daniel Calvo - August 2021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3990E3B-5E96-4031-8A0A-CF437DC8AD3E}"/>
              </a:ext>
            </a:extLst>
          </p:cNvPr>
          <p:cNvSpPr txBox="1"/>
          <p:nvPr/>
        </p:nvSpPr>
        <p:spPr>
          <a:xfrm>
            <a:off x="7590231" y="1411180"/>
            <a:ext cx="297323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ea typeface="+mn-lt"/>
                <a:cs typeface="+mn-lt"/>
              </a:rPr>
              <a:t>Total anual </a:t>
            </a:r>
            <a:r>
              <a:rPr lang="es-ES" sz="1600" err="1">
                <a:ea typeface="+mn-lt"/>
                <a:cs typeface="+mn-lt"/>
              </a:rPr>
              <a:t>deviation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was</a:t>
            </a:r>
            <a:r>
              <a:rPr lang="es-ES" sz="1600" dirty="0">
                <a:ea typeface="+mn-lt"/>
                <a:cs typeface="+mn-lt"/>
              </a:rPr>
              <a:t> 272.28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27129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How improbable was the outcome of the 1969 lottery?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913</cp:revision>
  <dcterms:created xsi:type="dcterms:W3CDTF">2021-07-27T07:29:50Z</dcterms:created>
  <dcterms:modified xsi:type="dcterms:W3CDTF">2021-08-03T14:13:24Z</dcterms:modified>
</cp:coreProperties>
</file>