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445" r:id="rId5"/>
    <p:sldId id="561" r:id="rId6"/>
    <p:sldId id="563" r:id="rId7"/>
    <p:sldId id="555" r:id="rId8"/>
    <p:sldId id="556" r:id="rId9"/>
    <p:sldId id="557" r:id="rId10"/>
    <p:sldId id="558" r:id="rId11"/>
    <p:sldId id="559" r:id="rId12"/>
    <p:sldId id="562" r:id="rId13"/>
    <p:sldId id="512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99FF"/>
    <a:srgbClr val="FF9966"/>
    <a:srgbClr val="FF99FF"/>
    <a:srgbClr val="FF66FF"/>
    <a:srgbClr val="FFCCFF"/>
    <a:srgbClr val="00FFFF"/>
    <a:srgbClr val="FFFF99"/>
    <a:srgbClr val="006666"/>
    <a:srgbClr val="14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B0B40-9213-48B2-ADC6-6A608387789C}" v="124" dt="2021-10-15T00:52:51.806"/>
    <p1510:client id="{732EC263-D491-47E9-ACF6-DDE9E3CB6761}" v="41" dt="2021-10-15T00:36:29.773"/>
    <p1510:client id="{7A7B9BEC-4363-4CBB-9674-4E4CCC1A65FE}" v="4" dt="2021-10-15T00:12:00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5306" autoAdjust="0"/>
  </p:normalViewPr>
  <p:slideViewPr>
    <p:cSldViewPr snapToGrid="0" snapToObjects="1">
      <p:cViewPr varScale="1">
        <p:scale>
          <a:sx n="82" d="100"/>
          <a:sy n="82" d="100"/>
        </p:scale>
        <p:origin x="8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14/10/2021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Sistemas Basados en Reglas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Métodos Probabilísticos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313348" y="151093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Juan Esteban </a:t>
            </a:r>
            <a:r>
              <a:rPr lang="es-ES_tradnl" sz="1400" b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RIncon</a:t>
            </a:r>
            <a:endParaRPr lang="es-ES_tradnl" sz="1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Daniel Fierro</a:t>
            </a: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Marco Valencia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57124" y="387967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Sistemas Basados en Reglas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Métodos Probabilísticos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384468" y="5596850"/>
            <a:ext cx="879548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D654A47A-EB57-DD44-923A-FC8749DD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Datos</a:t>
            </a:r>
            <a:b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/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Consulta</a:t>
            </a:r>
            <a:b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1341912" y="2395866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accent2"/>
                </a:solidFill>
              </a:rPr>
              <a:t>Clasificar un día con lluvia, templado, con humedad normal y con viento.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3B17BC4-EE09-E047-A199-8F21A9A76727}"/>
                  </a:ext>
                </a:extLst>
              </p:cNvPr>
              <p:cNvSpPr/>
              <p:nvPr/>
            </p:nvSpPr>
            <p:spPr>
              <a:xfrm>
                <a:off x="1341912" y="3474607"/>
                <a:ext cx="4764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altLang="es-CO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altLang="es-CO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s-ES" altLang="es-CO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Lluvia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Templado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</m:d>
                    <m:r>
                      <a:rPr lang="es-ES" altLang="es-CO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Xxxxxxxx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3B17BC4-EE09-E047-A199-8F21A9A76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12" y="3474607"/>
                <a:ext cx="4764509" cy="369332"/>
              </a:xfrm>
              <a:prstGeom prst="rect">
                <a:avLst/>
              </a:prstGeom>
              <a:blipFill>
                <a:blip r:embed="rId3"/>
                <a:stretch>
                  <a:fillRect t="-9836" r="-128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E702971-1AE1-654D-9443-6C5381CD42B3}"/>
                  </a:ext>
                </a:extLst>
              </p:cNvPr>
              <p:cNvSpPr/>
              <p:nvPr/>
            </p:nvSpPr>
            <p:spPr>
              <a:xfrm>
                <a:off x="4917750" y="3843939"/>
                <a:ext cx="3202095" cy="636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𝑋𝑥𝑥𝑥𝑥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E702971-1AE1-654D-9443-6C5381CD4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50" y="3843939"/>
                <a:ext cx="3202095" cy="636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AD205F-9A80-D547-91C1-6852D343F948}"/>
                  </a:ext>
                </a:extLst>
              </p:cNvPr>
              <p:cNvSpPr/>
              <p:nvPr/>
            </p:nvSpPr>
            <p:spPr>
              <a:xfrm>
                <a:off x="1341912" y="4737979"/>
                <a:ext cx="4931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alt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s-ES" alt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Lluvia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Templado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Normal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altLang="es-CO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𝑥𝑥𝑥𝑥𝑥𝑥𝑥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AD205F-9A80-D547-91C1-6852D343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12" y="4737979"/>
                <a:ext cx="49317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04871E6-108E-E540-9B05-FDF95B0F55C2}"/>
                  </a:ext>
                </a:extLst>
              </p:cNvPr>
              <p:cNvSpPr/>
              <p:nvPr/>
            </p:nvSpPr>
            <p:spPr>
              <a:xfrm>
                <a:off x="4917750" y="5107311"/>
                <a:ext cx="3202095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𝑋𝑥𝑥𝑥𝑥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04871E6-108E-E540-9B05-FDF95B0F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50" y="5107311"/>
                <a:ext cx="3202095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172AE34D-2636-AB48-9B7E-C2E59D94150B}"/>
              </a:ext>
            </a:extLst>
          </p:cNvPr>
          <p:cNvSpPr txBox="1"/>
          <p:nvPr/>
        </p:nvSpPr>
        <p:spPr>
          <a:xfrm>
            <a:off x="8134131" y="2416807"/>
            <a:ext cx="292906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accent6"/>
                </a:solidFill>
              </a:rPr>
              <a:t>Es un buen día para jugar al golf ???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A6A4C1-C95F-384A-B1A7-D4834C1BF82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367635" y="2749809"/>
            <a:ext cx="2766496" cy="2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Naive</a:t>
            </a:r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lang="es-ES_tradnl" sz="2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Desarrollo</a:t>
            </a:r>
            <a:b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72541"/>
              </p:ext>
            </p:extLst>
          </p:nvPr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8280940" y="2413337"/>
            <a:ext cx="218745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accent2"/>
                </a:solidFill>
              </a:rPr>
              <a:t>Probabilidad para </a:t>
            </a:r>
            <a:r>
              <a:rPr lang="es-CO" sz="2000" b="1" dirty="0">
                <a:solidFill>
                  <a:schemeClr val="accent2"/>
                </a:solidFill>
              </a:rPr>
              <a:t>cada Clase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6 CuadroTexto">
                <a:extLst>
                  <a:ext uri="{FF2B5EF4-FFF2-40B4-BE49-F238E27FC236}">
                    <a16:creationId xmlns:a16="http://schemas.microsoft.com/office/drawing/2014/main" id="{7A3AFC6D-07AB-9D4D-81F4-F68A31275684}"/>
                  </a:ext>
                </a:extLst>
              </p:cNvPr>
              <p:cNvSpPr txBox="1"/>
              <p:nvPr/>
            </p:nvSpPr>
            <p:spPr>
              <a:xfrm>
                <a:off x="8369105" y="3600530"/>
                <a:ext cx="194861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sz="2800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s-ES" sz="2800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í</m:t>
                          </m:r>
                        </m:e>
                      </m:d>
                      <m:r>
                        <a:rPr lang="es-E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>
          <p:sp>
            <p:nvSpPr>
              <p:cNvPr id="11" name="6 CuadroTexto">
                <a:extLst>
                  <a:ext uri="{FF2B5EF4-FFF2-40B4-BE49-F238E27FC236}">
                    <a16:creationId xmlns:a16="http://schemas.microsoft.com/office/drawing/2014/main" id="{7A3AFC6D-07AB-9D4D-81F4-F68A31275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5" y="3600530"/>
                <a:ext cx="194861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7 CuadroTexto">
                <a:extLst>
                  <a:ext uri="{FF2B5EF4-FFF2-40B4-BE49-F238E27FC236}">
                    <a16:creationId xmlns:a16="http://schemas.microsoft.com/office/drawing/2014/main" id="{B2DC18B4-FF1A-B140-912E-A3837214DE5D}"/>
                  </a:ext>
                </a:extLst>
              </p:cNvPr>
              <p:cNvSpPr txBox="1"/>
              <p:nvPr/>
            </p:nvSpPr>
            <p:spPr>
              <a:xfrm>
                <a:off x="8280940" y="4824666"/>
                <a:ext cx="2104102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sz="2800" b="1" i="0" smtClean="0">
                              <a:solidFill>
                                <a:srgbClr val="CC3300"/>
                              </a:solidFill>
                              <a:latin typeface="Cambria Math"/>
                            </a:rPr>
                            <m:t>No</m:t>
                          </m:r>
                        </m:e>
                      </m:d>
                      <m:r>
                        <a:rPr lang="es-E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>
          <p:sp>
            <p:nvSpPr>
              <p:cNvPr id="12" name="7 CuadroTexto">
                <a:extLst>
                  <a:ext uri="{FF2B5EF4-FFF2-40B4-BE49-F238E27FC236}">
                    <a16:creationId xmlns:a16="http://schemas.microsoft.com/office/drawing/2014/main" id="{B2DC18B4-FF1A-B140-912E-A3837214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40" y="4824666"/>
                <a:ext cx="2104102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9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</a:t>
            </a:r>
            <a:r>
              <a:rPr lang="es-ES_tradnl" sz="2400" b="1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Naive</a:t>
            </a:r>
            <a:r>
              <a:rPr lang="es-ES_tradnl"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lang="es-ES_tradnl" sz="2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Desarrollo</a:t>
            </a:r>
            <a:b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09865"/>
              </p:ext>
            </p:extLst>
          </p:nvPr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7304429" y="2461665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accent2"/>
                </a:solidFill>
              </a:rPr>
              <a:t>Probabilidad para característica</a:t>
            </a:r>
          </a:p>
          <a:p>
            <a:pPr algn="ctr"/>
            <a:r>
              <a:rPr lang="es-CO" sz="2000" b="1">
                <a:solidFill>
                  <a:schemeClr val="accent2"/>
                </a:solidFill>
              </a:rPr>
              <a:t>Cielo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/>
              <p:nvPr/>
            </p:nvSpPr>
            <p:spPr>
              <a:xfrm>
                <a:off x="7304429" y="3521293"/>
                <a:ext cx="176426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Lluvia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29" y="3521293"/>
                <a:ext cx="176426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/>
              <p:nvPr/>
            </p:nvSpPr>
            <p:spPr>
              <a:xfrm>
                <a:off x="7300575" y="4179122"/>
                <a:ext cx="1910138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Nublado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75" y="4179122"/>
                <a:ext cx="1910138" cy="519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A95DF8-4D95-CD4D-9F84-C77C0DDF814D}"/>
                  </a:ext>
                </a:extLst>
              </p:cNvPr>
              <p:cNvSpPr txBox="1"/>
              <p:nvPr/>
            </p:nvSpPr>
            <p:spPr>
              <a:xfrm>
                <a:off x="7297604" y="4880796"/>
                <a:ext cx="184601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Soleado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A95DF8-4D95-CD4D-9F84-C77C0DDF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4880796"/>
                <a:ext cx="184601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/>
              <p:nvPr/>
            </p:nvSpPr>
            <p:spPr>
              <a:xfrm>
                <a:off x="9797367" y="3394293"/>
                <a:ext cx="178189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Lluvia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67" y="3394293"/>
                <a:ext cx="1781898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/>
              <p:nvPr/>
            </p:nvSpPr>
            <p:spPr>
              <a:xfrm>
                <a:off x="9793513" y="4139434"/>
                <a:ext cx="201112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Nublado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513" y="4139434"/>
                <a:ext cx="2011127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098B43-C942-6F4D-B704-FE0ED0B7ED4D}"/>
                  </a:ext>
                </a:extLst>
              </p:cNvPr>
              <p:cNvSpPr txBox="1"/>
              <p:nvPr/>
            </p:nvSpPr>
            <p:spPr>
              <a:xfrm>
                <a:off x="9790542" y="4880796"/>
                <a:ext cx="194700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Soleado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098B43-C942-6F4D-B704-FE0ED0B7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42" y="4880796"/>
                <a:ext cx="1947007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/>
      <p:bldP spid="14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</a:t>
            </a:r>
            <a:r>
              <a:rPr lang="es-ES_tradnl" sz="2400" b="1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Naive</a:t>
            </a:r>
            <a:r>
              <a:rPr lang="es-ES_tradnl"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lang="es-ES_tradnl" sz="2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Desarrollo</a:t>
            </a:r>
            <a:b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63370"/>
              </p:ext>
            </p:extLst>
          </p:nvPr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7304429" y="2461665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accent2"/>
                </a:solidFill>
              </a:rPr>
              <a:t>Probabilidad para característica </a:t>
            </a:r>
            <a:r>
              <a:rPr lang="es-CO" sz="2000" b="1">
                <a:solidFill>
                  <a:schemeClr val="accent2"/>
                </a:solidFill>
              </a:rPr>
              <a:t>Temperatura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/>
              <p:nvPr/>
            </p:nvSpPr>
            <p:spPr>
              <a:xfrm>
                <a:off x="7304429" y="3394293"/>
                <a:ext cx="15959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Calor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29" y="3394293"/>
                <a:ext cx="159595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/>
              <p:nvPr/>
            </p:nvSpPr>
            <p:spPr>
              <a:xfrm>
                <a:off x="7300575" y="4139434"/>
                <a:ext cx="2067233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Templado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75" y="4139434"/>
                <a:ext cx="2067233" cy="519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A95DF8-4D95-CD4D-9F84-C77C0DDF814D}"/>
                  </a:ext>
                </a:extLst>
              </p:cNvPr>
              <p:cNvSpPr txBox="1"/>
              <p:nvPr/>
            </p:nvSpPr>
            <p:spPr>
              <a:xfrm>
                <a:off x="7297604" y="4880796"/>
                <a:ext cx="147893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Frio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A95DF8-4D95-CD4D-9F84-C77C0DDF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4880796"/>
                <a:ext cx="1478931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/>
              <p:nvPr/>
            </p:nvSpPr>
            <p:spPr>
              <a:xfrm>
                <a:off x="9797367" y="3394293"/>
                <a:ext cx="1696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Calor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67" y="3394293"/>
                <a:ext cx="169693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/>
              <p:nvPr/>
            </p:nvSpPr>
            <p:spPr>
              <a:xfrm>
                <a:off x="9793513" y="4139434"/>
                <a:ext cx="216822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Templado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513" y="4139434"/>
                <a:ext cx="2168222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098B43-C942-6F4D-B704-FE0ED0B7ED4D}"/>
                  </a:ext>
                </a:extLst>
              </p:cNvPr>
              <p:cNvSpPr txBox="1"/>
              <p:nvPr/>
            </p:nvSpPr>
            <p:spPr>
              <a:xfrm>
                <a:off x="9790542" y="4880796"/>
                <a:ext cx="157992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Frio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098B43-C942-6F4D-B704-FE0ED0B7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42" y="4880796"/>
                <a:ext cx="1579920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/>
      <p:bldP spid="14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Naive</a:t>
            </a:r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lang="es-ES_tradnl" sz="2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Desarrollo</a:t>
            </a:r>
            <a:b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89021"/>
              </p:ext>
            </p:extLst>
          </p:nvPr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7304429" y="2461665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accent2"/>
                </a:solidFill>
              </a:rPr>
              <a:t>Probabilidad para característica </a:t>
            </a:r>
            <a:r>
              <a:rPr lang="es-CO" sz="2000" b="1" dirty="0">
                <a:solidFill>
                  <a:schemeClr val="accent2"/>
                </a:solidFill>
              </a:rPr>
              <a:t>Humedad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/>
              <p:nvPr/>
            </p:nvSpPr>
            <p:spPr>
              <a:xfrm>
                <a:off x="7304429" y="3394293"/>
                <a:ext cx="14709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Alta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29" y="3394293"/>
                <a:ext cx="1470915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/>
              <p:nvPr/>
            </p:nvSpPr>
            <p:spPr>
              <a:xfrm>
                <a:off x="7300575" y="4139434"/>
                <a:ext cx="181556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75" y="4139434"/>
                <a:ext cx="1815561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/>
              <p:nvPr/>
            </p:nvSpPr>
            <p:spPr>
              <a:xfrm>
                <a:off x="9797367" y="3394293"/>
                <a:ext cx="1571905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Alta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67" y="3394293"/>
                <a:ext cx="1571905" cy="51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/>
              <p:nvPr/>
            </p:nvSpPr>
            <p:spPr>
              <a:xfrm>
                <a:off x="9793513" y="4139434"/>
                <a:ext cx="191655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513" y="4139434"/>
                <a:ext cx="1916550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1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Naive</a:t>
            </a:r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lang="es-ES_tradnl" sz="2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Desarrollo</a:t>
            </a:r>
            <a:b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1 Tabla">
            <a:extLst>
              <a:ext uri="{FF2B5EF4-FFF2-40B4-BE49-F238E27FC236}">
                <a16:creationId xmlns:a16="http://schemas.microsoft.com/office/drawing/2014/main" id="{76B230E9-70E1-EE4A-8FD4-D22471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59758"/>
              </p:ext>
            </p:extLst>
          </p:nvPr>
        </p:nvGraphicFramePr>
        <p:xfrm>
          <a:off x="1224147" y="2169520"/>
          <a:ext cx="5832646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Cielo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Se jugó?</a:t>
                      </a:r>
                    </a:p>
                  </a:txBody>
                  <a:tcPr>
                    <a:solidFill>
                      <a:srgbClr val="F25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Lluvia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Nublado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rgbClr val="00B050"/>
                          </a:solidFill>
                        </a:rP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26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Soleado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Templado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7304429" y="2461665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accent2"/>
                </a:solidFill>
              </a:rPr>
              <a:t>Probabilidad para característica </a:t>
            </a:r>
            <a:r>
              <a:rPr lang="es-CO" sz="2000" b="1" dirty="0">
                <a:solidFill>
                  <a:schemeClr val="accent2"/>
                </a:solidFill>
              </a:rPr>
              <a:t>Viento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/>
              <p:nvPr/>
            </p:nvSpPr>
            <p:spPr>
              <a:xfrm>
                <a:off x="7304429" y="3394293"/>
                <a:ext cx="135229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5390B9F-93F8-164B-BB78-4F22796D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29" y="3394293"/>
                <a:ext cx="135229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/>
              <p:nvPr/>
            </p:nvSpPr>
            <p:spPr>
              <a:xfrm>
                <a:off x="7300575" y="4139434"/>
                <a:ext cx="12513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1B1ACB-E796-2C4C-869D-1FE0F92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75" y="4139434"/>
                <a:ext cx="125130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/>
              <p:nvPr/>
            </p:nvSpPr>
            <p:spPr>
              <a:xfrm>
                <a:off x="9797367" y="3394293"/>
                <a:ext cx="145328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48A69F8-A2B8-AD4C-8767-B2A5179D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67" y="3394293"/>
                <a:ext cx="1453282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/>
              <p:nvPr/>
            </p:nvSpPr>
            <p:spPr>
              <a:xfrm>
                <a:off x="9793513" y="4139434"/>
                <a:ext cx="1352293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3033E2-9919-1045-B8DA-AAFDE36C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513" y="4139434"/>
                <a:ext cx="1352293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8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Métodos Probabilísticos –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609119"/>
            <a:ext cx="7422896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</a:t>
            </a:r>
            <a:r>
              <a:rPr lang="es-CO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Ingenuo (Naïve Bayes) - Consulta</a:t>
            </a:r>
            <a:b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AD269C-C88B-634E-8035-24BE0A41AB67}"/>
              </a:ext>
            </a:extLst>
          </p:cNvPr>
          <p:cNvSpPr txBox="1"/>
          <p:nvPr/>
        </p:nvSpPr>
        <p:spPr>
          <a:xfrm>
            <a:off x="1341912" y="2395866"/>
            <a:ext cx="4025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Clasificar un día con lluvia, templado, con humedad normal y con viento.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3B17BC4-EE09-E047-A199-8F21A9A76727}"/>
                  </a:ext>
                </a:extLst>
              </p:cNvPr>
              <p:cNvSpPr/>
              <p:nvPr/>
            </p:nvSpPr>
            <p:spPr>
              <a:xfrm>
                <a:off x="1341912" y="3474607"/>
                <a:ext cx="4764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altLang="es-CO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altLang="es-CO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s-ES" altLang="es-CO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Lluvia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Templado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a:rPr lang="es-ES" altLang="es-CO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altLang="es-CO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</m:d>
                    <m:r>
                      <a:rPr lang="es-ES" altLang="es-CO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/>
                  <a:t> Xxxxxxxx</a:t>
                </a: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3B17BC4-EE09-E047-A199-8F21A9A76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12" y="3474607"/>
                <a:ext cx="4764509" cy="369332"/>
              </a:xfrm>
              <a:prstGeom prst="rect">
                <a:avLst/>
              </a:prstGeom>
              <a:blipFill>
                <a:blip r:embed="rId3"/>
                <a:stretch>
                  <a:fillRect t="-9836" r="-128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E702971-1AE1-654D-9443-6C5381CD42B3}"/>
                  </a:ext>
                </a:extLst>
              </p:cNvPr>
              <p:cNvSpPr/>
              <p:nvPr/>
            </p:nvSpPr>
            <p:spPr>
              <a:xfrm>
                <a:off x="4917750" y="3843939"/>
                <a:ext cx="3036409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0.01028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E702971-1AE1-654D-9443-6C5381CD4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50" y="3843939"/>
                <a:ext cx="3036409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AD205F-9A80-D547-91C1-6852D343F948}"/>
                  </a:ext>
                </a:extLst>
              </p:cNvPr>
              <p:cNvSpPr/>
              <p:nvPr/>
            </p:nvSpPr>
            <p:spPr>
              <a:xfrm>
                <a:off x="1341912" y="4737979"/>
                <a:ext cx="4931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alt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s-ES" alt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Lluvia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Templado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Normal</m:t>
                          </m:r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ES" altLang="es-CO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</m:d>
                      <m:r>
                        <a:rPr lang="es-ES" altLang="es-CO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𝑥𝑥𝑥𝑥𝑥𝑥𝑥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AD205F-9A80-D547-91C1-6852D343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12" y="4737979"/>
                <a:ext cx="49317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04871E6-108E-E540-9B05-FDF95B0F55C2}"/>
                  </a:ext>
                </a:extLst>
              </p:cNvPr>
              <p:cNvSpPr/>
              <p:nvPr/>
            </p:nvSpPr>
            <p:spPr>
              <a:xfrm>
                <a:off x="4834906" y="5146999"/>
                <a:ext cx="3202095" cy="63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altLang="es-CO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alt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ES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alt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0.0141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04871E6-108E-E540-9B05-FDF95B0F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06" y="5146999"/>
                <a:ext cx="3202095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172AE34D-2636-AB48-9B7E-C2E59D94150B}"/>
              </a:ext>
            </a:extLst>
          </p:cNvPr>
          <p:cNvSpPr txBox="1"/>
          <p:nvPr/>
        </p:nvSpPr>
        <p:spPr>
          <a:xfrm>
            <a:off x="8134131" y="2416807"/>
            <a:ext cx="292906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>
                <a:solidFill>
                  <a:schemeClr val="accent6"/>
                </a:solidFill>
              </a:rPr>
              <a:t>Es un buen día para jugar al golf ??? R = si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A6A4C1-C95F-384A-B1A7-D4834C1BF82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367635" y="2749809"/>
            <a:ext cx="2766496" cy="2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8" ma:contentTypeDescription="Create a new document." ma:contentTypeScope="" ma:versionID="0a300db2a71fd7e1f06ea635956f19aa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99d29ce0aa59670c670a86f1f2981ae3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54610B-EB5B-48DB-B611-F6AE32B3F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DDD2D-DEE6-440D-8B1D-F3842176B7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880E3A-0A74-4235-B399-EF79714CC5A7}">
  <ds:schemaRefs>
    <ds:schemaRef ds:uri="0e95db74-7e7e-423b-bf6a-69d2585f39c4"/>
    <ds:schemaRef ds:uri="3a87c7e1-6788-4e1a-8048-0bd108f978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13737</TotalTime>
  <Words>910</Words>
  <Application>Microsoft Office PowerPoint</Application>
  <PresentationFormat>Widescreen</PresentationFormat>
  <Paragraphs>523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Cambria Math</vt:lpstr>
      <vt:lpstr>Wingdings 2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Daniel Camilo</cp:lastModifiedBy>
  <cp:revision>594</cp:revision>
  <dcterms:created xsi:type="dcterms:W3CDTF">2017-03-01T15:55:36Z</dcterms:created>
  <dcterms:modified xsi:type="dcterms:W3CDTF">2021-10-15T00:52:52Z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