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Source Code Pro" panose="020B0604020202020204" charset="0"/>
      <p:regular r:id="rId24"/>
      <p:bold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97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8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14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Cohesivos y desacoplados tienen que ser pequeños.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¿Qué implica hacer una sola cosa? Hacer las cosas a un nivel menos al nombre de la función (aplicar criterio también).</a:t>
            </a:r>
          </a:p>
        </p:txBody>
      </p:sp>
    </p:spTree>
    <p:extLst>
      <p:ext uri="{BB962C8B-B14F-4D97-AF65-F5344CB8AC3E}">
        <p14:creationId xmlns:p14="http://schemas.microsoft.com/office/powerpoint/2010/main" val="361728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149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493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5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25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33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839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330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55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06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664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5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59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23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4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3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Principios para poder hacer programación orientada a objetos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181464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07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1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-419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-419"/>
              <a:t>Buenas Prácticas de Desarrollo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28849" y="1739425"/>
            <a:ext cx="29751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¿Cómo refactorizar?</a:t>
            </a:r>
          </a:p>
        </p:txBody>
      </p:sp>
      <p:sp>
        <p:nvSpPr>
          <p:cNvPr id="122" name="Shape 122"/>
          <p:cNvSpPr/>
          <p:nvPr/>
        </p:nvSpPr>
        <p:spPr>
          <a:xfrm>
            <a:off x="5161225" y="1015025"/>
            <a:ext cx="2270700" cy="8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1800">
                <a:solidFill>
                  <a:schemeClr val="accent4"/>
                </a:solidFill>
              </a:rPr>
              <a:t>Tener o crear tests</a:t>
            </a:r>
          </a:p>
        </p:txBody>
      </p:sp>
      <p:sp>
        <p:nvSpPr>
          <p:cNvPr id="123" name="Shape 123"/>
          <p:cNvSpPr/>
          <p:nvPr/>
        </p:nvSpPr>
        <p:spPr>
          <a:xfrm>
            <a:off x="6800725" y="2480662"/>
            <a:ext cx="2270700" cy="8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1800">
                <a:solidFill>
                  <a:schemeClr val="accent4"/>
                </a:solidFill>
              </a:rPr>
              <a:t>Refactorizar</a:t>
            </a:r>
          </a:p>
        </p:txBody>
      </p:sp>
      <p:sp>
        <p:nvSpPr>
          <p:cNvPr id="124" name="Shape 124"/>
          <p:cNvSpPr/>
          <p:nvPr/>
        </p:nvSpPr>
        <p:spPr>
          <a:xfrm>
            <a:off x="5161225" y="3946300"/>
            <a:ext cx="2270700" cy="8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1800">
                <a:solidFill>
                  <a:schemeClr val="accent4"/>
                </a:solidFill>
              </a:rPr>
              <a:t>Ejecutar los tests</a:t>
            </a:r>
          </a:p>
        </p:txBody>
      </p:sp>
      <p:sp>
        <p:nvSpPr>
          <p:cNvPr id="125" name="Shape 125"/>
          <p:cNvSpPr/>
          <p:nvPr/>
        </p:nvSpPr>
        <p:spPr>
          <a:xfrm>
            <a:off x="3573450" y="2480662"/>
            <a:ext cx="2270700" cy="8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1800">
                <a:solidFill>
                  <a:schemeClr val="accent4"/>
                </a:solidFill>
              </a:rPr>
              <a:t>¿Más refactorización?</a:t>
            </a:r>
          </a:p>
        </p:txBody>
      </p:sp>
      <p:sp>
        <p:nvSpPr>
          <p:cNvPr id="126" name="Shape 126"/>
          <p:cNvSpPr/>
          <p:nvPr/>
        </p:nvSpPr>
        <p:spPr>
          <a:xfrm rot="5400000">
            <a:off x="7674300" y="1439100"/>
            <a:ext cx="820800" cy="793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-5400000">
            <a:off x="4161600" y="3631450"/>
            <a:ext cx="820800" cy="793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10800000">
            <a:off x="7624400" y="3590500"/>
            <a:ext cx="820800" cy="793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084400" y="1425450"/>
            <a:ext cx="820800" cy="793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Métodos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471900" y="850900"/>
            <a:ext cx="8222100" cy="410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Cortos (&lt;= 20 instrucciones + bloques).</a:t>
            </a:r>
          </a:p>
          <a:p>
            <a:pPr marL="457200" lvl="0" indent="-22860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Hacer solo una cosa y hacerla bien.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¿Necesitamos dividir en secciones?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lphaLcPeriod"/>
            </a:pPr>
            <a:r>
              <a:rPr lang="es-419">
                <a:solidFill>
                  <a:schemeClr val="dk2"/>
                </a:solidFill>
              </a:rPr>
              <a:t>No, porque son bloques pequeños.</a:t>
            </a:r>
          </a:p>
          <a:p>
            <a:pPr marL="457200" lvl="0" indent="-22860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Lectura de arriba a abajo en la abstracción.</a:t>
            </a:r>
          </a:p>
          <a:p>
            <a:pPr marL="457200" lvl="0" indent="-22860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Los bloques switch deben ser llevados a un nivel bajo (aplicar polimorfismo).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Argumentos: no más de tres, no booleanos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No efectos colaterales (no argumentos de output)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Anidamiento &lt;= 3 niveles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460950" y="920450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Regla de Demeter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Usar condiciones positivas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Remover código zombi (código comentado)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Remover código “forever alone” (código que nadie invoca)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Remover código duplicado (DRY)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Comentar solo razones, no intenciones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Bonus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Single Responsibility. </a:t>
            </a:r>
            <a:r>
              <a:rPr lang="es-419" sz="1800">
                <a:solidFill>
                  <a:srgbClr val="CCCCCC"/>
                </a:solidFill>
              </a:rPr>
              <a:t>Responsabilidad única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buSzPct val="100000"/>
            </a:pPr>
            <a:r>
              <a:rPr lang="es-419" sz="1600"/>
              <a:t>Una clase debe tener una sola razón para cambiar.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907" y="0"/>
            <a:ext cx="48301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Open-Closed. </a:t>
            </a:r>
            <a:r>
              <a:rPr lang="es-419" sz="1800">
                <a:solidFill>
                  <a:srgbClr val="CCCCCC"/>
                </a:solidFill>
              </a:rPr>
              <a:t>Abierto a extensión - cerrado a modificación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s-419" sz="1600"/>
              <a:t>Las entidades de software deben ser abiertas para extensión pero cerradas para modificación.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291000" y="-25"/>
            <a:ext cx="59610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protected void </a:t>
            </a:r>
            <a:r>
              <a:rPr lang="es-419" sz="1050">
                <a:solidFill>
                  <a:srgbClr val="FFC66D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 sql)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solicitudSiguienteValorDeSeq = getDriver().equals(</a:t>
            </a:r>
            <a:r>
              <a:rPr lang="es-419" sz="1050" i="1">
                <a:solidFill>
                  <a:srgbClr val="9876AA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DRIVER_ORACLE</a:t>
            </a:r>
            <a:r>
              <a:rPr lang="es-419" sz="105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? </a:t>
            </a:r>
            <a:r>
              <a:rPr lang="es-419" sz="1050" i="1">
                <a:solidFill>
                  <a:srgbClr val="9876AA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NEXT_VAL_PARA_ORACLE </a:t>
            </a:r>
            <a:r>
              <a:rPr lang="es-419" sz="105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s-419" sz="1050" i="1">
                <a:solidFill>
                  <a:srgbClr val="9876AA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NEXT_VAL_OTROS_MOTORES</a:t>
            </a:r>
            <a:r>
              <a:rPr lang="es-419" sz="1050">
                <a:solidFill>
                  <a:srgbClr val="CC7832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seqTabla = String.</a:t>
            </a:r>
            <a:r>
              <a:rPr lang="es-419" sz="1050" i="1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format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(solicitudSiguienteValorDeSeq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b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getNomEsquema()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getSequence())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nombreTablaFinal = String.</a:t>
            </a:r>
            <a:r>
              <a:rPr lang="es-419" sz="1050" i="1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format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-419" sz="1050">
                <a:solidFill>
                  <a:srgbClr val="6A8759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"%s.%s"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getNomEsquema()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b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getNomTabla())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varInsert = String.</a:t>
            </a:r>
            <a:r>
              <a:rPr lang="es-419" sz="1050" i="1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format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-419" sz="1050" i="1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INSTRUCCION_PARA_INSERCION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b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nombreTablaFinal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seqTabla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sql)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sql = varInsert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statement = sql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ArrayList args =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ArrayList()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Matcher m = </a:t>
            </a:r>
            <a:r>
              <a:rPr lang="es-419" sz="1050" i="1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SQL_VALUE_PATTERN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.matcher(sql)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while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(m.find())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args.add(m.group(</a:t>
            </a:r>
            <a:r>
              <a:rPr lang="es-419" sz="1050">
                <a:solidFill>
                  <a:srgbClr val="6897BB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statement = statement.replace(m.group()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6A8759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"?"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executeStatement(statement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(String[]) args.toArray(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String[args.size()]))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Liskov Substitution. </a:t>
            </a:r>
            <a:r>
              <a:rPr lang="es-419" sz="1800">
                <a:solidFill>
                  <a:srgbClr val="CCCCCC"/>
                </a:solidFill>
              </a:rPr>
              <a:t>Reemplazo Liskov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buSzPct val="100000"/>
            </a:pPr>
            <a:r>
              <a:rPr lang="es-419" sz="1600"/>
              <a:t>Funciones que usen punteros o referencias a clases bases deben ser capaces de usar objetos de clases derivadas sin saberlo.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273150" y="0"/>
            <a:ext cx="58707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protected abstract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s-419" sz="1050">
                <a:solidFill>
                  <a:srgbClr val="FFC66D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convert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(LoggingEvent paramLoggingEvent)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 void </a:t>
            </a:r>
            <a:r>
              <a:rPr lang="es-419" sz="1050">
                <a:solidFill>
                  <a:srgbClr val="FFC66D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format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(StringBuffer sbuf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LoggingEvent e)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String s = convert(e)</a:t>
            </a:r>
            <a:r>
              <a:rPr lang="es-419" sz="1050">
                <a:solidFill>
                  <a:srgbClr val="CC7832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if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 ==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-419" sz="1050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min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s-419" sz="1050">
                <a:solidFill>
                  <a:srgbClr val="6897BB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spacePad(sbuf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this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-419" sz="1050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A9B7C6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len = s.length()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if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(len &gt;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-419" sz="1050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sbuf.append(s.substring(len -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-419" sz="1050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 if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(len &lt;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-419" sz="1050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-419" sz="1050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leftAlign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sbuf.append(s)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spacePad(sbuf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this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-419" sz="1050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min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 len)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spacePad(sbuf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this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-419" sz="1050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min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 len)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sbuf.append(s)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}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sbuf.append(s)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Interface Segregation. </a:t>
            </a:r>
            <a:r>
              <a:rPr lang="es-419" sz="1800">
                <a:solidFill>
                  <a:srgbClr val="CCCCCC"/>
                </a:solidFill>
              </a:rPr>
              <a:t>Tener solo lo necesario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buSzPct val="100000"/>
            </a:pPr>
            <a:r>
              <a:rPr lang="es-419" sz="1600"/>
              <a:t>Los clientes no deberían ser forzados a depender de interfaces o funcionalidades que no usan.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221400" y="-50"/>
            <a:ext cx="59610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 class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CipherAuditException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extends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AuditException {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A9B7C6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CC7832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 </a:t>
            </a:r>
            <a:r>
              <a:rPr lang="es-419" sz="1050">
                <a:solidFill>
                  <a:srgbClr val="FFC66D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CipherAuditException</a:t>
            </a:r>
            <a:r>
              <a:rPr lang="es-419" sz="105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A9B7C6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 </a:t>
            </a:r>
            <a:r>
              <a:rPr lang="es-419" sz="1050">
                <a:solidFill>
                  <a:srgbClr val="FFC66D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CipherAuditException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 message)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super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(message)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A9B7C6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 </a:t>
            </a:r>
            <a:r>
              <a:rPr lang="es-419" sz="1050">
                <a:solidFill>
                  <a:srgbClr val="FFC66D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CipherAuditException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 message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Throwable cause)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super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(message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cause)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A9B7C6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 </a:t>
            </a:r>
            <a:r>
              <a:rPr lang="es-419" sz="1050">
                <a:solidFill>
                  <a:srgbClr val="FFC66D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CipherAuditException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(Throwable cause)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super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(cause)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A9B7C6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Dependency Inversion.</a:t>
            </a:r>
            <a:r>
              <a:rPr lang="es-419" sz="1800">
                <a:solidFill>
                  <a:srgbClr val="CCCCCC"/>
                </a:solidFill>
              </a:rPr>
              <a:t> Inversión de las dependencias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s-419" sz="1600"/>
              <a:t>Los módulos de alto nivel no deben depender de los módulos de bajo nivel. Ambos deben depender de abstracciones.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231750" y="-25"/>
            <a:ext cx="59124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BBB529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@Override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protected void </a:t>
            </a:r>
            <a:r>
              <a:rPr lang="es-419" sz="1050">
                <a:solidFill>
                  <a:srgbClr val="FFC66D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 sql)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String solicitudSiguienteValorDeSeq = getDriver()</a:t>
            </a:r>
            <a:b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.equals(</a:t>
            </a:r>
            <a:r>
              <a:rPr lang="es-419" sz="1050" i="1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DRIVER_ORACLE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? </a:t>
            </a:r>
            <a:r>
              <a:rPr lang="es-419" sz="1050" i="1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NEXT_VAL_PARA_ORACLE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s-419" sz="1050" i="1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NEXT_VAL_OTROS_MOTORES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seqTabla = String.</a:t>
            </a:r>
            <a:r>
              <a:rPr lang="es-419" sz="1050" i="1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format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(solicitudSiguienteValorDeSeq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b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getNomEsquema()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getSequence())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nombreTablaFinal = String.</a:t>
            </a:r>
            <a:r>
              <a:rPr lang="es-419" sz="1050" i="1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format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-419" sz="1050">
                <a:solidFill>
                  <a:srgbClr val="6A8759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"%s.%s"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getNomEsquema()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b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getNomTabla())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varInsert = String.</a:t>
            </a:r>
            <a:r>
              <a:rPr lang="es-419" sz="1050" i="1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format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-419" sz="1050" i="1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INSTRUCCION_PARA_INSERCION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b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nombreTablaFinal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seqTabla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sql)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sql = varInsert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 statement = sql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s-419" sz="1050">
              <a:solidFill>
                <a:srgbClr val="CC7832"/>
              </a:solidFill>
              <a:highlight>
                <a:srgbClr val="2B2B2B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419" sz="120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ArrayList args = </a:t>
            </a:r>
            <a:r>
              <a:rPr lang="es-419" sz="1200">
                <a:solidFill>
                  <a:srgbClr val="CC7832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ArrayList()</a:t>
            </a:r>
            <a:r>
              <a:rPr lang="es-419" sz="1200">
                <a:solidFill>
                  <a:srgbClr val="CC7832"/>
                </a:solidFill>
                <a:highlight>
                  <a:srgbClr val="4C113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Matcher m = </a:t>
            </a:r>
            <a:r>
              <a:rPr lang="es-419" sz="1050" i="1">
                <a:solidFill>
                  <a:srgbClr val="9876AA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SQL_VALUE_PATTERN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.matcher(sql)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while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(m.find()) {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args.add(m.group(</a:t>
            </a:r>
            <a:r>
              <a:rPr lang="es-419" sz="1050">
                <a:solidFill>
                  <a:srgbClr val="6897BB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statement = statement.replace(m.group()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6A8759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"?"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executeStatement(statement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(String[]) args.toArray(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 </a:t>
            </a: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String[args.size()]))</a:t>
            </a:r>
            <a:r>
              <a:rPr lang="es-419" sz="1050">
                <a:solidFill>
                  <a:srgbClr val="CC7832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-419" sz="1050">
                <a:solidFill>
                  <a:srgbClr val="A9B7C6"/>
                </a:solidFill>
                <a:highlight>
                  <a:srgbClr val="2B2B2B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DHEX Shipping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400"/>
              <a:t>DHEX es una empresa de empaquetado, transporte y reparto de paquetes a nivel nacional. Tiene como meta a mediano plazo internacionalizarse.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La empresa actualmente maneja sus operaciones de forma manual y quiere automatizar algunos de sus procesos.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795600" y="374900"/>
            <a:ext cx="4816500" cy="4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Desarrollar un API (tipo librería) que permita el mantenimiento de países (creación, actualización, consulta, eliminación).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Cada país solo considera el nombre.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DHEX Shipping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/>
              <a:t>DHEX es una empresa de empaquetado, transporte y reparto de paquetes a nivel nacional. Tiene como meta a mediano plazo internacionalizarse.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/>
              <a:t>La empresa actualmente maneja sus operaciones de forma manual y quiere automatizar algunos de sus procesos.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795600" y="374900"/>
            <a:ext cx="4816500" cy="4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Adicionar al API un mantenimiento de ciudades de cada país.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Cada ciudad solo considera el nombre.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Forma de evaluación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4 Trabajos en Casa (TC) [Grupal]</a:t>
            </a:r>
          </a:p>
          <a:p>
            <a:pPr lvl="0" algn="ctr">
              <a:spcBef>
                <a:spcPts val="0"/>
              </a:spcBef>
              <a:buNone/>
            </a:pPr>
            <a:r>
              <a:rPr lang="es-419"/>
              <a:t>Evaluación final (EF)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s-419" b="1"/>
              <a:t>Nota Final</a:t>
            </a:r>
            <a:r>
              <a:rPr lang="es-419"/>
              <a:t> = (4TC + EF) / 5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DHEX Shipping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/>
              <a:t>DHEX es una empresa de empaquetado, transporte y reparto de paquetes a nivel nacional. Tiene como meta a mediano plazo internacionalizarse.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/>
              <a:t>La empresa actualmente maneja sus operaciones de forma manual y quiere automatizar algunos de sus procesos.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795600" y="374900"/>
            <a:ext cx="4816500" cy="4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Terminar el mantenimiento de ciudades.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la siguiente clase.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Retro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Hagamos ajustes al taller ;-)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Regla del scout: 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"Deja el campo mejor que como lo encontraste"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r="37915"/>
          <a:stretch/>
        </p:blipFill>
        <p:spPr>
          <a:xfrm>
            <a:off x="0" y="0"/>
            <a:ext cx="4790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Claridad.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D9D9D9"/>
                </a:solidFill>
              </a:rPr>
              <a:t>Hacer que el código ayude a explicar qué se hace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07425" y="479025"/>
            <a:ext cx="8113800" cy="409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800">
                <a:solidFill>
                  <a:schemeClr val="dk2"/>
                </a:solidFill>
              </a:rPr>
              <a:t>Al nombrar las cosas debemos: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es-419" sz="1800">
                <a:solidFill>
                  <a:schemeClr val="dk2"/>
                </a:solidFill>
              </a:rPr>
              <a:t>Ayudar a entender el propósito del elemento a nombrar: que revelen su intención.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es-419" sz="1800">
                <a:solidFill>
                  <a:schemeClr val="dk2"/>
                </a:solidFill>
              </a:rPr>
              <a:t>Evitar la desinformación: nombres grandes pueden confundir, o nombres como "o" o "l".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es-419" sz="1800">
                <a:solidFill>
                  <a:schemeClr val="dk2"/>
                </a:solidFill>
              </a:rPr>
              <a:t>Usar textos pronunciables.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es-419" sz="1800">
                <a:solidFill>
                  <a:schemeClr val="dk2"/>
                </a:solidFill>
              </a:rPr>
              <a:t>Evitar "codificaciones": mejor es buscar el nombre de una variable que por un valor (magic numbers/strings).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es-419" sz="1800">
                <a:solidFill>
                  <a:schemeClr val="dk2"/>
                </a:solidFill>
              </a:rPr>
              <a:t>Evitar la notación húngara: ya no son necesarias.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es-419" sz="1800">
                <a:solidFill>
                  <a:schemeClr val="dk2"/>
                </a:solidFill>
              </a:rPr>
              <a:t>Evitar los prefijos/sufijos: el código es pequeño, no tiene sentido.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AutoNum type="alphaLcPeriod"/>
            </a:pPr>
            <a:r>
              <a:rPr lang="es-419" sz="1800">
                <a:solidFill>
                  <a:schemeClr val="dk2"/>
                </a:solidFill>
              </a:rPr>
              <a:t>Excepto para implementación de interfaces.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es-419" sz="1800">
                <a:solidFill>
                  <a:schemeClr val="dk2"/>
                </a:solidFill>
              </a:rPr>
              <a:t>Ser consistentes: ej. no usar handler y manager para lo mismo.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es-419" sz="1800">
                <a:solidFill>
                  <a:schemeClr val="dk2"/>
                </a:solidFill>
              </a:rPr>
              <a:t>Usar nombres del dominio.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es-419" sz="1800">
                <a:solidFill>
                  <a:schemeClr val="dk2"/>
                </a:solidFill>
              </a:rPr>
              <a:t>No añadir contexto de más: puede complicar las búsquedas.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800"/>
              <a:t>Algunas recomendaciones para una nomenclatura limpia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Métodos.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>
                <a:solidFill>
                  <a:srgbClr val="D9D9D9"/>
                </a:solidFill>
              </a:rPr>
              <a:t>Que el código haga lo que tiene que hacer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Principios SOLID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/>
              <a:t>Single Responsibility: </a:t>
            </a:r>
            <a:r>
              <a:rPr lang="es-419"/>
              <a:t>una clase debe tener una única responsabilidad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Open-Closed: </a:t>
            </a:r>
            <a:r>
              <a:rPr lang="es-419"/>
              <a:t>abiertos para extensión pero cerrados para modificación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Liskov Substitution:</a:t>
            </a:r>
            <a:r>
              <a:rPr lang="es-419"/>
              <a:t> un objeto puede ser reemplazado por otro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Interface Segregation:</a:t>
            </a:r>
            <a:r>
              <a:rPr lang="es-419"/>
              <a:t> no imponer dependencias a métodos que no se usan</a:t>
            </a:r>
          </a:p>
          <a:p>
            <a:pPr lvl="0">
              <a:spcBef>
                <a:spcPts val="0"/>
              </a:spcBef>
              <a:buNone/>
            </a:pPr>
            <a:r>
              <a:rPr lang="es-419" b="1"/>
              <a:t>Dependency Inversion:</a:t>
            </a:r>
            <a:r>
              <a:rPr lang="es-419"/>
              <a:t> no depender de concretos sino de abstractos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¿Qué es refactorización?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4294967295"/>
          </p:nvPr>
        </p:nvSpPr>
        <p:spPr>
          <a:xfrm>
            <a:off x="6839925" y="0"/>
            <a:ext cx="1992300" cy="5143500"/>
          </a:xfrm>
          <a:prstGeom prst="rect">
            <a:avLst/>
          </a:prstGeom>
          <a:solidFill>
            <a:srgbClr val="1C4587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EFEFEF"/>
                </a:solidFill>
              </a:rPr>
              <a:t>Mejorar el software de tal modo que no altere el comportamiento externo mas sí su estructura interna.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¿Por qué necesitamos refactorizar?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419"/>
              <a:t>Cuando se van a hacer cambios a las funcionalidades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Cuando se van a agregar nuevas funcionalidades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Cuando se desea reusar código existente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Cuando se quiere entender código ajeno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¿Cuándo?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Microsoft Office PowerPoint</Application>
  <PresentationFormat>Presentación en pantalla (16:9)</PresentationFormat>
  <Paragraphs>176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Source Code Pro</vt:lpstr>
      <vt:lpstr>Arial</vt:lpstr>
      <vt:lpstr>Roboto</vt:lpstr>
      <vt:lpstr>material</vt:lpstr>
      <vt:lpstr>Buenas Prácticas de Desarrollo</vt:lpstr>
      <vt:lpstr>Forma de evaluación</vt:lpstr>
      <vt:lpstr>Presentación de PowerPoint</vt:lpstr>
      <vt:lpstr>Claridad. </vt:lpstr>
      <vt:lpstr>Presentación de PowerPoint</vt:lpstr>
      <vt:lpstr>Métodos. </vt:lpstr>
      <vt:lpstr>Principios SOLID</vt:lpstr>
      <vt:lpstr>¿Qué es refactorización?</vt:lpstr>
      <vt:lpstr>¿Por qué necesitamos refactorizar?</vt:lpstr>
      <vt:lpstr>¿Cómo refactorizar?</vt:lpstr>
      <vt:lpstr>Métodos</vt:lpstr>
      <vt:lpstr>Bonus</vt:lpstr>
      <vt:lpstr>Single Responsibility. Responsabilidad única</vt:lpstr>
      <vt:lpstr>Open-Closed. Abierto a extensión - cerrado a modificación</vt:lpstr>
      <vt:lpstr>Liskov Substitution. Reemplazo Liskov</vt:lpstr>
      <vt:lpstr>Interface Segregation. Tener solo lo necesario</vt:lpstr>
      <vt:lpstr>Dependency Inversion. Inversión de las dependencias</vt:lpstr>
      <vt:lpstr>DHEX Shipping</vt:lpstr>
      <vt:lpstr>DHEX Shipping</vt:lpstr>
      <vt:lpstr>DHEX Shipping</vt:lpstr>
      <vt:lpstr>Retro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Buenas Prácticas de Desarrollo</dc:title>
  <cp:lastModifiedBy>Paolo Carrasco Mori</cp:lastModifiedBy>
  <cp:revision>1</cp:revision>
  <dcterms:modified xsi:type="dcterms:W3CDTF">2016-04-25T22:12:50Z</dcterms:modified>
</cp:coreProperties>
</file>