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3622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98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00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90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183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746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06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059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552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644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640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79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Cohesivos y desacoplados tienen que ser pequeños.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¿Qué implica hacer una sola cosa? Hacer las cosas a un nivel menos al nombre de la función (aplicar criterio también).</a:t>
            </a:r>
          </a:p>
        </p:txBody>
      </p:sp>
    </p:spTree>
    <p:extLst>
      <p:ext uri="{BB962C8B-B14F-4D97-AF65-F5344CB8AC3E}">
        <p14:creationId xmlns:p14="http://schemas.microsoft.com/office/powerpoint/2010/main" val="17305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31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492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62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Principios para poder hacer programación orientada a objetos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81024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01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2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07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8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9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18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-419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se/codeconvtoc-136057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-419"/>
              <a:t>Buenas Prácticas de Desarrollo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Motivaciones para el uso de </a:t>
            </a:r>
            <a:r>
              <a:rPr lang="es-419" b="1"/>
              <a:t>patrones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Capturan la experiencia y la hacen accesible a los no expertos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El conjunto de sus nombres forma un vocabulario que ayuda a que los desarrolladores se comuniquen mejor 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-419"/>
              <a:t>Ayudan a la gente a comprender un sistema más rápidamente cuando están claros los patrones que usa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s-419"/>
              <a:t>Reutilización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Clasificación de los patrones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Según el ámbito al que se apliquen</a:t>
            </a:r>
          </a:p>
        </p:txBody>
      </p:sp>
      <p:sp>
        <p:nvSpPr>
          <p:cNvPr id="186" name="Shape 186"/>
          <p:cNvSpPr/>
          <p:nvPr/>
        </p:nvSpPr>
        <p:spPr>
          <a:xfrm>
            <a:off x="4792337" y="466475"/>
            <a:ext cx="2033400" cy="1217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Arquitectónicos</a:t>
            </a:r>
          </a:p>
        </p:txBody>
      </p:sp>
      <p:sp>
        <p:nvSpPr>
          <p:cNvPr id="187" name="Shape 187"/>
          <p:cNvSpPr/>
          <p:nvPr/>
        </p:nvSpPr>
        <p:spPr>
          <a:xfrm>
            <a:off x="4792337" y="1962900"/>
            <a:ext cx="2033400" cy="1217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De Diseño</a:t>
            </a:r>
          </a:p>
        </p:txBody>
      </p:sp>
      <p:sp>
        <p:nvSpPr>
          <p:cNvPr id="188" name="Shape 188"/>
          <p:cNvSpPr/>
          <p:nvPr/>
        </p:nvSpPr>
        <p:spPr>
          <a:xfrm>
            <a:off x="4792337" y="3459325"/>
            <a:ext cx="2033400" cy="1217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Elementales</a:t>
            </a:r>
            <a:br>
              <a:rPr lang="es-419" sz="1800">
                <a:solidFill>
                  <a:schemeClr val="accent4"/>
                </a:solidFill>
              </a:rPr>
            </a:br>
            <a:r>
              <a:rPr lang="es-419">
                <a:solidFill>
                  <a:schemeClr val="accent4"/>
                </a:solidFill>
              </a:rPr>
              <a:t>(idioms)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869475" y="466475"/>
            <a:ext cx="2033400" cy="11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Expresan un marco fundamental para crear un sistema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869475" y="1989300"/>
            <a:ext cx="2033400" cy="11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Describen esquema básico para crear subsistemas y componentes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869475" y="3485725"/>
            <a:ext cx="2033400" cy="11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Describen cómo implementar un p. de diseño en un lenguaje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Categorías de patrones de diseño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Según el objetivo que tienen</a:t>
            </a:r>
          </a:p>
        </p:txBody>
      </p:sp>
      <p:sp>
        <p:nvSpPr>
          <p:cNvPr id="198" name="Shape 198"/>
          <p:cNvSpPr/>
          <p:nvPr/>
        </p:nvSpPr>
        <p:spPr>
          <a:xfrm>
            <a:off x="4792337" y="466475"/>
            <a:ext cx="2033400" cy="1217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Creación</a:t>
            </a:r>
          </a:p>
        </p:txBody>
      </p:sp>
      <p:sp>
        <p:nvSpPr>
          <p:cNvPr id="199" name="Shape 199"/>
          <p:cNvSpPr/>
          <p:nvPr/>
        </p:nvSpPr>
        <p:spPr>
          <a:xfrm>
            <a:off x="4792337" y="1962900"/>
            <a:ext cx="2033400" cy="1217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Estructurales</a:t>
            </a:r>
          </a:p>
        </p:txBody>
      </p:sp>
      <p:sp>
        <p:nvSpPr>
          <p:cNvPr id="200" name="Shape 200"/>
          <p:cNvSpPr/>
          <p:nvPr/>
        </p:nvSpPr>
        <p:spPr>
          <a:xfrm>
            <a:off x="4792337" y="3459325"/>
            <a:ext cx="2033400" cy="1217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Comportamiento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69475" y="466475"/>
            <a:ext cx="2033400" cy="11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¿Cómo se inicializan los objetos?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869475" y="1989300"/>
            <a:ext cx="2033400" cy="11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¿Cómo se componen las clases y objetos?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869475" y="3485725"/>
            <a:ext cx="2033400" cy="11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¿Cómo interactúan los objetos? ¿Qué responsabilidades tienen?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Cuerpo de un patrón: Ejemplo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05450" y="907500"/>
            <a:ext cx="4284900" cy="38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b="1"/>
              <a:t>Nombre: 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Template Method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es-419" b="1"/>
              <a:t>Problemática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Dos diferentes componentes tienen similitudes significativas, pero no demuestran reuso de una interface común o implementación.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Si resulta necesario un cambio común a ambos componentes, entonces se espera que se requiera un esfuerzo duplicado.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es-419" b="1"/>
              <a:t>Solución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Permite construir el esqueleto de un algoritmo dejando los detalles a las subclases.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624" y="1415499"/>
            <a:ext cx="4209225" cy="25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Patrón Factory Method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05450" y="907500"/>
            <a:ext cx="4039200" cy="38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/>
              <a:t>Nombre: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Factory Method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Problemática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Cuando una clase no puede anticipar el tipo de objetos que debe crear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Solución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Permite que una clase difiera la instanciación a las subclases (son éstas las que deciden qué clase instanciar)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174" y="1791006"/>
            <a:ext cx="4284900" cy="198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Patrón  Builder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05450" y="907500"/>
            <a:ext cx="4284900" cy="38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/>
              <a:t>Nombre: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Builder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Problemática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 algoritmo para crear un objeto complejo debe ser independiente de las partes que constituyen el objeto y cómo se juntan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Solución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Permite a un cliente construir un objeto complejo especificando sólo su tipo y contenido, ocultándole todos los detalles de la construcción del objeto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488" y="994074"/>
            <a:ext cx="4692511" cy="37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Patrón Decorator 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05450" y="907500"/>
            <a:ext cx="4284900" cy="38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/>
              <a:t>Nombre: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Decorator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Problemática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Para añadir nuevas responsabilidades a objetos individuales y no a toda la clase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Solución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Asignar nuevas responsabilidades a un objeto dinámicamente. Es una alternativa a la creación de subclases por herencia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628" y="1173074"/>
            <a:ext cx="4459000" cy="327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Patrón Façade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05450" y="907500"/>
            <a:ext cx="4284900" cy="38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/>
              <a:t>Nombre: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Façade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Problemática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Minimizar las comunicaciones y dependencias entre subsistemas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Solución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Simplifica el acceso a un conjunto de objetos proporcionando uno que todos los clientes pueden usar para comunicarse con el conjunto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425" y="907500"/>
            <a:ext cx="4284900" cy="3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05450" y="907500"/>
            <a:ext cx="4064700" cy="38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/>
              <a:t>Nombre: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Observador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Problemática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 diseño monolítico grande no escala bien en cuanto los requerimientos son muchos.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Solución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Define una dependencia de uno-a-muchos entre objetos de tal modo que cuando un objeto cambia su estado, todos sus dependientes son notificados inmediatamente.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Patrón Observador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149" y="1401474"/>
            <a:ext cx="4354700" cy="24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Patrón Template Method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05450" y="907500"/>
            <a:ext cx="4284900" cy="38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/>
              <a:t>Nombre: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Template Method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Problemática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Dos diferentes componentes tienen similitudes significativas, pero no demuestran reuso de una interface común o implementación.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Si resulta necesario un cambio común a ambos componentes, entonces se espera que se requiera un esfuerzo duplicado.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Solución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Permite construir el esqueleto de un algoritmo dejando los detalles a las subclases.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624" y="1415499"/>
            <a:ext cx="4209225" cy="25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Métodos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471900" y="850900"/>
            <a:ext cx="8222100" cy="410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Cortos (&lt;= 20 instrucciones + bloques).</a:t>
            </a:r>
          </a:p>
          <a:p>
            <a:pPr marL="457200" lvl="0" indent="-22860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Hacer solo una cosa y hacerla bien.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¿Necesitamos dividir en secciones?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  <a:buAutoNum type="alphaLcPeriod"/>
            </a:pPr>
            <a:r>
              <a:rPr lang="es-419">
                <a:solidFill>
                  <a:schemeClr val="dk2"/>
                </a:solidFill>
              </a:rPr>
              <a:t>No, porque son bloques pequeños.</a:t>
            </a:r>
          </a:p>
          <a:p>
            <a:pPr marL="457200" lvl="0" indent="-22860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Lectura de arriba a abajo en la abstracción.</a:t>
            </a:r>
          </a:p>
          <a:p>
            <a:pPr marL="457200" lvl="0" indent="-22860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Los bloques switch deben ser llevados a un nivel bajo (aplicar polimorfismo).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Argumentos: no más de tres, no booleanos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No efectos colaterales (no argumentos de output)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s-419">
                <a:solidFill>
                  <a:schemeClr val="dk2"/>
                </a:solidFill>
              </a:rPr>
              <a:t>Anidamiento &lt;= 3 niveles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Let's play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a little bit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Apliquemos algunos de los patrones en el proyecto de DHEX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419"/>
              <a:t>Adición de API para registrar el estado de un paquete</a:t>
            </a:r>
          </a:p>
          <a:p>
            <a:pPr marL="457200" lvl="0" indent="-228600">
              <a:spcBef>
                <a:spcPts val="0"/>
              </a:spcBef>
            </a:pPr>
            <a:r>
              <a:rPr lang="es-419"/>
              <a:t>Consulta del seguimiento del paquete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Taller grupal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Para el miércoles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s-419"/>
              <a:t>Notificación de actualización del paquete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Retro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Hagamos ajustes al taller ;-)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Principios SOLID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/>
              <a:t>Single Responsibility: </a:t>
            </a:r>
            <a:r>
              <a:rPr lang="es-419"/>
              <a:t>una clase debe tener una única responsabilidad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Open-Closed: </a:t>
            </a:r>
            <a:r>
              <a:rPr lang="es-419"/>
              <a:t>abiertos para extensión pero cerrados para modificación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Liskov Substitution:</a:t>
            </a:r>
            <a:r>
              <a:rPr lang="es-419"/>
              <a:t> un objeto puede ser reemplazado por otro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b="1"/>
              <a:t>Interface Segregation:</a:t>
            </a:r>
            <a:r>
              <a:rPr lang="es-419"/>
              <a:t> no imponer dependencias a métodos que no se usan</a:t>
            </a:r>
          </a:p>
          <a:p>
            <a:pPr lvl="0">
              <a:spcBef>
                <a:spcPts val="0"/>
              </a:spcBef>
              <a:buNone/>
            </a:pPr>
            <a:r>
              <a:rPr lang="es-419" b="1"/>
              <a:t>Dependency Inversion:</a:t>
            </a:r>
            <a:r>
              <a:rPr lang="es-419"/>
              <a:t> no depender de concretos sino de abstractos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28849" y="1739425"/>
            <a:ext cx="29751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¿Cómo refactorizar?</a:t>
            </a:r>
          </a:p>
        </p:txBody>
      </p:sp>
      <p:sp>
        <p:nvSpPr>
          <p:cNvPr id="90" name="Shape 90"/>
          <p:cNvSpPr/>
          <p:nvPr/>
        </p:nvSpPr>
        <p:spPr>
          <a:xfrm>
            <a:off x="5161225" y="1015025"/>
            <a:ext cx="2270700" cy="8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1800">
                <a:solidFill>
                  <a:schemeClr val="accent4"/>
                </a:solidFill>
              </a:rPr>
              <a:t>Tener o crear tests</a:t>
            </a:r>
          </a:p>
        </p:txBody>
      </p:sp>
      <p:sp>
        <p:nvSpPr>
          <p:cNvPr id="91" name="Shape 91"/>
          <p:cNvSpPr/>
          <p:nvPr/>
        </p:nvSpPr>
        <p:spPr>
          <a:xfrm>
            <a:off x="6800725" y="2480662"/>
            <a:ext cx="2270700" cy="8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1800">
                <a:solidFill>
                  <a:schemeClr val="accent4"/>
                </a:solidFill>
              </a:rPr>
              <a:t>Refactorizar</a:t>
            </a:r>
          </a:p>
        </p:txBody>
      </p:sp>
      <p:sp>
        <p:nvSpPr>
          <p:cNvPr id="92" name="Shape 92"/>
          <p:cNvSpPr/>
          <p:nvPr/>
        </p:nvSpPr>
        <p:spPr>
          <a:xfrm>
            <a:off x="5161225" y="3946300"/>
            <a:ext cx="2270700" cy="8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1800">
                <a:solidFill>
                  <a:schemeClr val="accent4"/>
                </a:solidFill>
              </a:rPr>
              <a:t>Ejecutar los tests</a:t>
            </a:r>
          </a:p>
        </p:txBody>
      </p:sp>
      <p:sp>
        <p:nvSpPr>
          <p:cNvPr id="93" name="Shape 93"/>
          <p:cNvSpPr/>
          <p:nvPr/>
        </p:nvSpPr>
        <p:spPr>
          <a:xfrm>
            <a:off x="3573450" y="2480662"/>
            <a:ext cx="2270700" cy="8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1800">
                <a:solidFill>
                  <a:schemeClr val="accent4"/>
                </a:solidFill>
              </a:rPr>
              <a:t>¿Más refactorización?</a:t>
            </a:r>
          </a:p>
        </p:txBody>
      </p:sp>
      <p:sp>
        <p:nvSpPr>
          <p:cNvPr id="94" name="Shape 94"/>
          <p:cNvSpPr/>
          <p:nvPr/>
        </p:nvSpPr>
        <p:spPr>
          <a:xfrm rot="5400000">
            <a:off x="7674300" y="1439100"/>
            <a:ext cx="820800" cy="793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-5400000">
            <a:off x="4161600" y="3631450"/>
            <a:ext cx="820800" cy="793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10800000">
            <a:off x="7624400" y="3590500"/>
            <a:ext cx="820800" cy="793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084400" y="1425450"/>
            <a:ext cx="820800" cy="793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Análisis estático de código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Bases y Herramientas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Feedback sobre la calidad del código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800"/>
              <a:t>Se puede recibir este feedback en diferentes momentos</a:t>
            </a:r>
          </a:p>
        </p:txBody>
      </p:sp>
      <p:sp>
        <p:nvSpPr>
          <p:cNvPr id="131" name="Shape 131"/>
          <p:cNvSpPr/>
          <p:nvPr/>
        </p:nvSpPr>
        <p:spPr>
          <a:xfrm>
            <a:off x="3455075" y="608795"/>
            <a:ext cx="2417700" cy="8211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Mientras se escribe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el código</a:t>
            </a:r>
          </a:p>
        </p:txBody>
      </p:sp>
      <p:sp>
        <p:nvSpPr>
          <p:cNvPr id="132" name="Shape 132"/>
          <p:cNvSpPr/>
          <p:nvPr/>
        </p:nvSpPr>
        <p:spPr>
          <a:xfrm>
            <a:off x="3455075" y="3720595"/>
            <a:ext cx="2417700" cy="8211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Después de subir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al repositorio</a:t>
            </a:r>
          </a:p>
        </p:txBody>
      </p:sp>
      <p:sp>
        <p:nvSpPr>
          <p:cNvPr id="133" name="Shape 133"/>
          <p:cNvSpPr/>
          <p:nvPr/>
        </p:nvSpPr>
        <p:spPr>
          <a:xfrm>
            <a:off x="6538975" y="94570"/>
            <a:ext cx="2417700" cy="8211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Pair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programming</a:t>
            </a:r>
          </a:p>
        </p:txBody>
      </p:sp>
      <p:sp>
        <p:nvSpPr>
          <p:cNvPr id="134" name="Shape 134"/>
          <p:cNvSpPr/>
          <p:nvPr/>
        </p:nvSpPr>
        <p:spPr>
          <a:xfrm>
            <a:off x="6538975" y="3199739"/>
            <a:ext cx="2417700" cy="8211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Code Review</a:t>
            </a:r>
          </a:p>
        </p:txBody>
      </p:sp>
      <p:sp>
        <p:nvSpPr>
          <p:cNvPr id="135" name="Shape 135"/>
          <p:cNvSpPr/>
          <p:nvPr/>
        </p:nvSpPr>
        <p:spPr>
          <a:xfrm>
            <a:off x="6538975" y="4234795"/>
            <a:ext cx="2417700" cy="8211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Integración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Continua</a:t>
            </a:r>
          </a:p>
        </p:txBody>
      </p:sp>
      <p:sp>
        <p:nvSpPr>
          <p:cNvPr id="136" name="Shape 136"/>
          <p:cNvSpPr/>
          <p:nvPr/>
        </p:nvSpPr>
        <p:spPr>
          <a:xfrm>
            <a:off x="6538975" y="1129626"/>
            <a:ext cx="2417700" cy="8211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Plugins en el IDE</a:t>
            </a:r>
          </a:p>
        </p:txBody>
      </p:sp>
      <p:sp>
        <p:nvSpPr>
          <p:cNvPr id="137" name="Shape 137"/>
          <p:cNvSpPr/>
          <p:nvPr/>
        </p:nvSpPr>
        <p:spPr>
          <a:xfrm>
            <a:off x="3455075" y="2164695"/>
            <a:ext cx="2417700" cy="8211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Antes de subir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al repositorio</a:t>
            </a:r>
          </a:p>
        </p:txBody>
      </p:sp>
      <p:sp>
        <p:nvSpPr>
          <p:cNvPr id="138" name="Shape 138"/>
          <p:cNvSpPr/>
          <p:nvPr/>
        </p:nvSpPr>
        <p:spPr>
          <a:xfrm>
            <a:off x="6538975" y="2164682"/>
            <a:ext cx="2417700" cy="8211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Herramientas</a:t>
            </a:r>
          </a:p>
        </p:txBody>
      </p:sp>
      <p:cxnSp>
        <p:nvCxnSpPr>
          <p:cNvPr id="139" name="Shape 139"/>
          <p:cNvCxnSpPr>
            <a:stCxn id="131" idx="3"/>
            <a:endCxn id="133" idx="1"/>
          </p:cNvCxnSpPr>
          <p:nvPr/>
        </p:nvCxnSpPr>
        <p:spPr>
          <a:xfrm rot="10800000" flipH="1">
            <a:off x="5872775" y="505145"/>
            <a:ext cx="666300" cy="514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0" name="Shape 140"/>
          <p:cNvCxnSpPr>
            <a:stCxn id="137" idx="3"/>
            <a:endCxn id="138" idx="1"/>
          </p:cNvCxnSpPr>
          <p:nvPr/>
        </p:nvCxnSpPr>
        <p:spPr>
          <a:xfrm>
            <a:off x="5872775" y="2575245"/>
            <a:ext cx="6663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1" name="Shape 141"/>
          <p:cNvCxnSpPr>
            <a:stCxn id="132" idx="3"/>
            <a:endCxn id="134" idx="1"/>
          </p:cNvCxnSpPr>
          <p:nvPr/>
        </p:nvCxnSpPr>
        <p:spPr>
          <a:xfrm rot="10800000" flipH="1">
            <a:off x="5872775" y="3610345"/>
            <a:ext cx="666300" cy="520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2" name="Shape 142"/>
          <p:cNvCxnSpPr>
            <a:stCxn id="131" idx="3"/>
            <a:endCxn id="136" idx="1"/>
          </p:cNvCxnSpPr>
          <p:nvPr/>
        </p:nvCxnSpPr>
        <p:spPr>
          <a:xfrm>
            <a:off x="5872775" y="1019345"/>
            <a:ext cx="666300" cy="520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3" name="Shape 143"/>
          <p:cNvCxnSpPr>
            <a:stCxn id="132" idx="3"/>
            <a:endCxn id="135" idx="1"/>
          </p:cNvCxnSpPr>
          <p:nvPr/>
        </p:nvCxnSpPr>
        <p:spPr>
          <a:xfrm>
            <a:off x="5872775" y="4131145"/>
            <a:ext cx="666300" cy="514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Tipos de análisis de código estático</a:t>
            </a:r>
          </a:p>
        </p:txBody>
      </p:sp>
      <p:sp>
        <p:nvSpPr>
          <p:cNvPr id="149" name="Shape 149"/>
          <p:cNvSpPr/>
          <p:nvPr/>
        </p:nvSpPr>
        <p:spPr>
          <a:xfrm>
            <a:off x="886612" y="1824600"/>
            <a:ext cx="2033400" cy="1217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Posibles bugs</a:t>
            </a:r>
          </a:p>
        </p:txBody>
      </p:sp>
      <p:sp>
        <p:nvSpPr>
          <p:cNvPr id="150" name="Shape 150"/>
          <p:cNvSpPr/>
          <p:nvPr/>
        </p:nvSpPr>
        <p:spPr>
          <a:xfrm>
            <a:off x="3566250" y="1824600"/>
            <a:ext cx="2033400" cy="1217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Buenas prácticas</a:t>
            </a:r>
          </a:p>
        </p:txBody>
      </p:sp>
      <p:sp>
        <p:nvSpPr>
          <p:cNvPr id="151" name="Shape 151"/>
          <p:cNvSpPr/>
          <p:nvPr/>
        </p:nvSpPr>
        <p:spPr>
          <a:xfrm>
            <a:off x="6245887" y="1824600"/>
            <a:ext cx="2033400" cy="1217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4"/>
                </a:solidFill>
              </a:rPr>
              <a:t>Convenciones</a:t>
            </a:r>
          </a:p>
        </p:txBody>
      </p:sp>
      <p:sp>
        <p:nvSpPr>
          <p:cNvPr id="152" name="Shape 152"/>
          <p:cNvSpPr/>
          <p:nvPr/>
        </p:nvSpPr>
        <p:spPr>
          <a:xfrm>
            <a:off x="886612" y="3042300"/>
            <a:ext cx="2033400" cy="12177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Detecta potenciales errores que pueden darse en tiempo de ejecución.</a:t>
            </a:r>
          </a:p>
        </p:txBody>
      </p:sp>
      <p:sp>
        <p:nvSpPr>
          <p:cNvPr id="153" name="Shape 153"/>
          <p:cNvSpPr/>
          <p:nvPr/>
        </p:nvSpPr>
        <p:spPr>
          <a:xfrm>
            <a:off x="3566237" y="3042300"/>
            <a:ext cx="2033400" cy="12177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Verifica que el código se ciña a las buenas prácticas del lenguaje </a:t>
            </a:r>
          </a:p>
        </p:txBody>
      </p:sp>
      <p:sp>
        <p:nvSpPr>
          <p:cNvPr id="154" name="Shape 154"/>
          <p:cNvSpPr/>
          <p:nvPr/>
        </p:nvSpPr>
        <p:spPr>
          <a:xfrm>
            <a:off x="6245862" y="3042300"/>
            <a:ext cx="2033400" cy="12177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Revisa que el código se alinee a los estándares del equipo u organización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900" y="4296852"/>
            <a:ext cx="1046850" cy="802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572" y="4314300"/>
            <a:ext cx="104686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6687" y="4183950"/>
            <a:ext cx="2391775" cy="89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5987712" y="1675200"/>
            <a:ext cx="2549700" cy="34068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Convenciones en Novatronic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800"/>
              <a:t>En Novatronic seguimos los estándares de Sun Conventions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5" name="Shape 165"/>
          <p:cNvSpPr txBox="1"/>
          <p:nvPr/>
        </p:nvSpPr>
        <p:spPr>
          <a:xfrm>
            <a:off x="4281775" y="678150"/>
            <a:ext cx="4127100" cy="37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❏"/>
            </a:pPr>
            <a:r>
              <a:rPr lang="es-419" sz="1800"/>
              <a:t>Nombres de archivos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❏"/>
            </a:pPr>
            <a:r>
              <a:rPr lang="es-419" sz="1800"/>
              <a:t>Organización de archivos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❏"/>
            </a:pPr>
            <a:r>
              <a:rPr lang="es-419" sz="1800"/>
              <a:t>Intentación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❏"/>
            </a:pPr>
            <a:r>
              <a:rPr lang="es-419" sz="1800"/>
              <a:t>Comentarios 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❏"/>
            </a:pPr>
            <a:r>
              <a:rPr lang="es-419" sz="1800"/>
              <a:t>Declaraciones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❏"/>
            </a:pPr>
            <a:r>
              <a:rPr lang="es-419" sz="1800"/>
              <a:t>Sentencias 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❏"/>
            </a:pPr>
            <a:r>
              <a:rPr lang="es-419" sz="1800"/>
              <a:t>Espacios en blanco 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❏"/>
            </a:pPr>
            <a:r>
              <a:rPr lang="es-419" sz="1800"/>
              <a:t>Nomenclatura 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❏"/>
            </a:pPr>
            <a:r>
              <a:rPr lang="es-419" sz="1800"/>
              <a:t>Prácticas de programación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273925" y="4686875"/>
            <a:ext cx="5973600" cy="4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http://www.oracle.com/technetwork/articles/javase/codeconvtoc-136057.html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r="76278"/>
          <a:stretch/>
        </p:blipFill>
        <p:spPr>
          <a:xfrm>
            <a:off x="0" y="0"/>
            <a:ext cx="18265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Patrones de diseño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Mecanismos para poder anticiparnos a los cambios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844</Words>
  <Application>Microsoft Office PowerPoint</Application>
  <PresentationFormat>Presentación en pantalla (16:9)</PresentationFormat>
  <Paragraphs>158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Roboto</vt:lpstr>
      <vt:lpstr>material</vt:lpstr>
      <vt:lpstr>Buenas Prácticas de Desarrollo</vt:lpstr>
      <vt:lpstr>Métodos</vt:lpstr>
      <vt:lpstr>Principios SOLID</vt:lpstr>
      <vt:lpstr>¿Cómo refactorizar?</vt:lpstr>
      <vt:lpstr>Análisis estático de código</vt:lpstr>
      <vt:lpstr>Feedback sobre la calidad del código</vt:lpstr>
      <vt:lpstr>Tipos de análisis de código estático</vt:lpstr>
      <vt:lpstr>Convenciones en Novatronic</vt:lpstr>
      <vt:lpstr>Patrones de diseño</vt:lpstr>
      <vt:lpstr>Motivaciones para el uso de patrones</vt:lpstr>
      <vt:lpstr>Clasificación de los patrones</vt:lpstr>
      <vt:lpstr>Categorías de patrones de diseño</vt:lpstr>
      <vt:lpstr>Cuerpo de un patrón: Ejemplo</vt:lpstr>
      <vt:lpstr>Patrón Factory Method</vt:lpstr>
      <vt:lpstr>Patrón  Builder</vt:lpstr>
      <vt:lpstr>Patrón Decorator </vt:lpstr>
      <vt:lpstr>Patrón Façade</vt:lpstr>
      <vt:lpstr>Patrón Observador</vt:lpstr>
      <vt:lpstr>Patrón Template Method</vt:lpstr>
      <vt:lpstr>Let's play a little bit</vt:lpstr>
      <vt:lpstr>Taller grupal</vt:lpstr>
      <vt:lpstr>Retro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Buenas Prácticas de Desarrollo</dc:title>
  <cp:lastModifiedBy>Paolo Carrasco Mori</cp:lastModifiedBy>
  <cp:revision>2</cp:revision>
  <dcterms:modified xsi:type="dcterms:W3CDTF">2016-04-25T22:13:42Z</dcterms:modified>
</cp:coreProperties>
</file>