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66" r:id="rId7"/>
    <p:sldId id="263" r:id="rId8"/>
    <p:sldId id="267" r:id="rId9"/>
    <p:sldId id="27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8BA36-A16A-4C16-8F63-9AEE3FB76278}" type="doc">
      <dgm:prSet loTypeId="urn:microsoft.com/office/officeart/2016/7/layout/HexagonTimeline" loCatId="process" qsTypeId="urn:microsoft.com/office/officeart/2005/8/quickstyle/simple5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BA270F43-0C36-4246-8BB8-6065D927DFD3}" type="pres">
      <dgm:prSet presAssocID="{AB08BA36-A16A-4C16-8F63-9AEE3FB76278}" presName="Name0" presStyleCnt="0">
        <dgm:presLayoutVars>
          <dgm:chMax/>
          <dgm:chPref/>
          <dgm:animLvl val="lvl"/>
        </dgm:presLayoutVars>
      </dgm:prSet>
      <dgm:spPr/>
    </dgm:pt>
  </dgm:ptLst>
  <dgm:cxnLst>
    <dgm:cxn modelId="{F8DCE64F-0CDA-4F47-A51D-A37BFD6B9D59}" type="presOf" srcId="{AB08BA36-A16A-4C16-8F63-9AEE3FB76278}" destId="{BA270F43-0C36-4246-8BB8-6065D927DFD3}" srcOrd="0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8BA36-A16A-4C16-8F63-9AEE3FB76278}" type="doc">
      <dgm:prSet loTypeId="urn:microsoft.com/office/officeart/2016/7/layout/HexagonTimeline" loCatId="process" qsTypeId="urn:microsoft.com/office/officeart/2005/8/quickstyle/simple5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BA270F43-0C36-4246-8BB8-6065D927DFD3}" type="pres">
      <dgm:prSet presAssocID="{AB08BA36-A16A-4C16-8F63-9AEE3FB76278}" presName="Name0" presStyleCnt="0">
        <dgm:presLayoutVars>
          <dgm:chMax/>
          <dgm:chPref/>
          <dgm:animLvl val="lvl"/>
        </dgm:presLayoutVars>
      </dgm:prSet>
      <dgm:spPr/>
    </dgm:pt>
  </dgm:ptLst>
  <dgm:cxnLst>
    <dgm:cxn modelId="{F8DCE64F-0CDA-4F47-A51D-A37BFD6B9D59}" type="presOf" srcId="{AB08BA36-A16A-4C16-8F63-9AEE3FB76278}" destId="{BA270F43-0C36-4246-8BB8-6065D927DFD3}" srcOrd="0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Escala de tiempo hexagonal"/>
  <dgm:desc val="Se usa para mostrar una lista de eventos en orden cronológico. Un cuadro invisible contiene la descripción mientras que la fecha se muestra en hexágonos, excepto el primer y último nodo, en los que se muestra la fecha en una forma principal. Puede mostrar una gran cantidad de texto con el formato de fecha de longitud media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Escala de tiempo hexagonal"/>
  <dgm:desc val="Se usa para mostrar una lista de eventos en orden cronológico. Un cuadro invisible contiene la descripción mientras que la fecha se muestra en hexágonos, excepto el primer y último nodo, en los que se muestra la fecha en una forma principal. Puede mostrar una gran cantidad de texto con el formato de fecha de longitud media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4BD4EA2-0638-4720-9BA2-3D9E4033C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1C9179-0A63-45EA-BE51-99EAF1259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303A4-0A76-4E1A-84C4-B80F3F0AC245}" type="datetime1">
              <a:rPr lang="es-ES" smtClean="0"/>
              <a:t>08/06/2021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4CB130-65F4-4FF9-83A1-23072BA99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783DAA-57FA-4D9A-B85F-53DA334F5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16B86-C542-4318-96B6-19D1E93B74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563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AFFDC6-DF2E-496F-A85F-96314035A259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85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0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18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19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10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91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1BED65A-299E-4D02-A3EB-3E0CEE967EB1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F270319-D748-456F-9376-B2DCC7A2770E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527872D-84EB-44AF-812A-80C1C383E980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B9253-DD09-499B-83F2-195EF34563DD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E3D-426C-461C-B4EA-B4BC3F3B025A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F3F4-405D-4C36-BB3D-BF96FEC2B1D0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892E8C-7DEE-469B-89C3-6F80A1782FA4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96C94-F585-4C00-9F72-1356CB8056E8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43A8-67E7-4932-A33C-9A8E5C1C4119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9EFEA-348A-4F22-9312-6B9E53DB3CAA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9A33E3E-0291-4C5E-A385-B788B5A1BB44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787C8F4-9B66-481C-8375-27033D7FC66A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0FE1F-64CD-48A5-93F5-CE0EC90D793E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ACE5E1-8723-4FB7-8A2D-01FC521184F2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22335AA2-5452-4682-B6D7-EA9215524B8A}" type="datetime1">
              <a:rPr lang="es-ES" noProof="0" smtClean="0"/>
              <a:t>08/06/2021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5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Presentación de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315" y="3897297"/>
            <a:ext cx="4671157" cy="1844969"/>
          </a:xfrm>
        </p:spPr>
        <p:txBody>
          <a:bodyPr rtlCol="0"/>
          <a:lstStyle/>
          <a:p>
            <a:pPr rtl="0"/>
            <a:r>
              <a:rPr lang="es-ES" dirty="0"/>
              <a:t>Daniel Cárdenas.</a:t>
            </a:r>
          </a:p>
        </p:txBody>
      </p:sp>
      <p:pic>
        <p:nvPicPr>
          <p:cNvPr id="2050" name="Picture 2" descr="Sintaxis básica para empezar con Python La sintaxis básica del lenguaje  Python">
            <a:extLst>
              <a:ext uri="{FF2B5EF4-FFF2-40B4-BE49-F238E27FC236}">
                <a16:creationId xmlns:a16="http://schemas.microsoft.com/office/drawing/2014/main" id="{B0E4205C-C30B-45D8-A35D-9E4CC324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6" y="1514930"/>
            <a:ext cx="4333766" cy="289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Producto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s-ES" dirty="0"/>
              <a:t>Programa en Python con las funciones básicas de un CRUD aplicado a un sistema de parqueaderos y conectado a persistencia de datos con manejo de archivos .JSON y .TXT, este último usado para generar estadísticas básicas dentro del programa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smtClean="0"/>
              <a:t>2</a:t>
            </a:fld>
            <a:endParaRPr lang="es-ES"/>
          </a:p>
        </p:txBody>
      </p:sp>
      <p:pic>
        <p:nvPicPr>
          <p:cNvPr id="1026" name="Picture 2" descr="CRUD ¿Qué es?">
            <a:extLst>
              <a:ext uri="{FF2B5EF4-FFF2-40B4-BE49-F238E27FC236}">
                <a16:creationId xmlns:a16="http://schemas.microsoft.com/office/drawing/2014/main" id="{C6F5A8A2-B0C3-4A22-A771-709A199F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961" y="2132806"/>
            <a:ext cx="47053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Conceptos aplicados</a:t>
            </a: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287" y="559678"/>
            <a:ext cx="1944000" cy="2700000"/>
          </a:xfrm>
        </p:spPr>
        <p:txBody>
          <a:bodyPr rtlCol="0"/>
          <a:lstStyle/>
          <a:p>
            <a:pPr rtl="0"/>
            <a:r>
              <a:rPr lang="es-ES" dirty="0"/>
              <a:t>Ciclos y estructuras iterativas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4543" y="559678"/>
            <a:ext cx="1943100" cy="2700000"/>
          </a:xfrm>
        </p:spPr>
        <p:txBody>
          <a:bodyPr rtlCol="0"/>
          <a:lstStyle/>
          <a:p>
            <a:pPr rtl="0"/>
            <a:r>
              <a:rPr lang="es-ES" dirty="0"/>
              <a:t>Funciones definidas y la sentencia “</a:t>
            </a:r>
            <a:r>
              <a:rPr lang="es-ES" dirty="0" err="1"/>
              <a:t>return</a:t>
            </a:r>
            <a:r>
              <a:rPr lang="es-ES" dirty="0"/>
              <a:t>”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86900" y="559678"/>
            <a:ext cx="1943100" cy="2700000"/>
          </a:xfrm>
        </p:spPr>
        <p:txBody>
          <a:bodyPr rtlCol="0"/>
          <a:lstStyle/>
          <a:p>
            <a:pPr rtl="0"/>
            <a:r>
              <a:rPr lang="es-ES" dirty="0"/>
              <a:t>Listas y listas de listas para la simulación de matrices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9287" y="864478"/>
            <a:ext cx="828000" cy="828000"/>
          </a:xfrm>
        </p:spPr>
        <p:txBody>
          <a:bodyPr rtlCol="0"/>
          <a:lstStyle/>
          <a:p>
            <a:pPr rtl="0"/>
            <a:r>
              <a:rPr lang="es-ES"/>
              <a:t>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12093" y="864478"/>
            <a:ext cx="828000" cy="828000"/>
          </a:xfrm>
        </p:spPr>
        <p:txBody>
          <a:bodyPr rtlCol="0"/>
          <a:lstStyle/>
          <a:p>
            <a:pPr rtl="0"/>
            <a:r>
              <a:rPr lang="es-ES"/>
              <a:t>2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44450" y="864478"/>
            <a:ext cx="828000" cy="828000"/>
          </a:xfrm>
        </p:spPr>
        <p:txBody>
          <a:bodyPr rtlCol="0"/>
          <a:lstStyle/>
          <a:p>
            <a:pPr rtl="0"/>
            <a:r>
              <a:rPr lang="es-ES"/>
              <a:t>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/>
              <a:t>Estos fueron los distintos conceptos aplicados dentro de la creación del programa (Código)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smtClean="0"/>
              <a:t>3</a:t>
            </a:fld>
            <a:endParaRPr lang="es-ES"/>
          </a:p>
        </p:txBody>
      </p:sp>
      <p:sp>
        <p:nvSpPr>
          <p:cNvPr id="25" name="Marcador de contenido 18">
            <a:extLst>
              <a:ext uri="{FF2B5EF4-FFF2-40B4-BE49-F238E27FC236}">
                <a16:creationId xmlns:a16="http://schemas.microsoft.com/office/drawing/2014/main" id="{527B3BA3-083F-4320-9927-C71B1856FFBF}"/>
              </a:ext>
            </a:extLst>
          </p:cNvPr>
          <p:cNvSpPr txBox="1">
            <a:spLocks/>
          </p:cNvSpPr>
          <p:nvPr/>
        </p:nvSpPr>
        <p:spPr>
          <a:xfrm>
            <a:off x="5221287" y="3536317"/>
            <a:ext cx="1944000" cy="2700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Diccionarios de claves únicas para su acceso</a:t>
            </a:r>
          </a:p>
        </p:txBody>
      </p:sp>
      <p:sp>
        <p:nvSpPr>
          <p:cNvPr id="26" name="Marcador de texto 19">
            <a:extLst>
              <a:ext uri="{FF2B5EF4-FFF2-40B4-BE49-F238E27FC236}">
                <a16:creationId xmlns:a16="http://schemas.microsoft.com/office/drawing/2014/main" id="{9FC5FB38-B669-44C8-B9F8-52151FEDBEBD}"/>
              </a:ext>
            </a:extLst>
          </p:cNvPr>
          <p:cNvSpPr txBox="1">
            <a:spLocks/>
          </p:cNvSpPr>
          <p:nvPr/>
        </p:nvSpPr>
        <p:spPr>
          <a:xfrm>
            <a:off x="7354543" y="3536317"/>
            <a:ext cx="1943100" cy="27000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Manipulación de archivos y persistencia de información</a:t>
            </a:r>
          </a:p>
        </p:txBody>
      </p:sp>
      <p:sp>
        <p:nvSpPr>
          <p:cNvPr id="27" name="Marcador de texto 20">
            <a:extLst>
              <a:ext uri="{FF2B5EF4-FFF2-40B4-BE49-F238E27FC236}">
                <a16:creationId xmlns:a16="http://schemas.microsoft.com/office/drawing/2014/main" id="{8BEA503F-6E57-4C05-ACD8-01F53A50A661}"/>
              </a:ext>
            </a:extLst>
          </p:cNvPr>
          <p:cNvSpPr txBox="1">
            <a:spLocks/>
          </p:cNvSpPr>
          <p:nvPr/>
        </p:nvSpPr>
        <p:spPr>
          <a:xfrm>
            <a:off x="9486900" y="3536317"/>
            <a:ext cx="1943100" cy="27000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Estructuras de condición o condicionales</a:t>
            </a:r>
          </a:p>
        </p:txBody>
      </p:sp>
      <p:sp>
        <p:nvSpPr>
          <p:cNvPr id="28" name="Marcador de texto 21">
            <a:extLst>
              <a:ext uri="{FF2B5EF4-FFF2-40B4-BE49-F238E27FC236}">
                <a16:creationId xmlns:a16="http://schemas.microsoft.com/office/drawing/2014/main" id="{87758F1A-79EA-4507-B27E-97ECEDB4B536}"/>
              </a:ext>
            </a:extLst>
          </p:cNvPr>
          <p:cNvSpPr txBox="1">
            <a:spLocks/>
          </p:cNvSpPr>
          <p:nvPr/>
        </p:nvSpPr>
        <p:spPr>
          <a:xfrm>
            <a:off x="5779287" y="3841117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4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CF9659AD-7BF8-4B94-98DC-E84FF8535293}"/>
              </a:ext>
            </a:extLst>
          </p:cNvPr>
          <p:cNvSpPr txBox="1">
            <a:spLocks/>
          </p:cNvSpPr>
          <p:nvPr/>
        </p:nvSpPr>
        <p:spPr>
          <a:xfrm>
            <a:off x="7912093" y="3841117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</a:t>
            </a:r>
          </a:p>
        </p:txBody>
      </p:sp>
      <p:sp>
        <p:nvSpPr>
          <p:cNvPr id="30" name="Marcador de texto 23">
            <a:extLst>
              <a:ext uri="{FF2B5EF4-FFF2-40B4-BE49-F238E27FC236}">
                <a16:creationId xmlns:a16="http://schemas.microsoft.com/office/drawing/2014/main" id="{CC0A0CB4-FF2E-40F5-902E-89B1EB995A87}"/>
              </a:ext>
            </a:extLst>
          </p:cNvPr>
          <p:cNvSpPr txBox="1">
            <a:spLocks/>
          </p:cNvSpPr>
          <p:nvPr/>
        </p:nvSpPr>
        <p:spPr>
          <a:xfrm>
            <a:off x="10044450" y="3841117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Principales dificultades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/>
              <a:t>Principales dificultades o los conceptos que más me causaron “problemas” en el desarrollo de mi código</a:t>
            </a:r>
          </a:p>
        </p:txBody>
      </p:sp>
      <p:graphicFrame>
        <p:nvGraphicFramePr>
          <p:cNvPr id="5" name="Marcador de contenido 2" descr="Gráfico SmartArt de escala de tiempo">
            <a:extLst>
              <a:ext uri="{FF2B5EF4-FFF2-40B4-BE49-F238E27FC236}">
                <a16:creationId xmlns:a16="http://schemas.microsoft.com/office/drawing/2014/main" id="{49A92778-1E2C-48F2-99CD-26EF59E3C6C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42252810"/>
              </p:ext>
            </p:extLst>
          </p:nvPr>
        </p:nvGraphicFramePr>
        <p:xfrm>
          <a:off x="5419725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smtClean="0"/>
              <a:t>4</a:t>
            </a:fld>
            <a:endParaRPr lang="es-ES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F9BE51CE-1361-475C-B37F-D3C51E56086D}"/>
              </a:ext>
            </a:extLst>
          </p:cNvPr>
          <p:cNvSpPr txBox="1">
            <a:spLocks/>
          </p:cNvSpPr>
          <p:nvPr/>
        </p:nvSpPr>
        <p:spPr>
          <a:xfrm>
            <a:off x="5428369" y="633412"/>
            <a:ext cx="3842550" cy="28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Creación, lectura y sobreescritura de los archivos .JSON con la manipulación de los mismos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Codificación UTF-8 en los archivos .JSON y .TXT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Generación de estadísticas</a:t>
            </a:r>
          </a:p>
        </p:txBody>
      </p:sp>
      <p:pic>
        <p:nvPicPr>
          <p:cNvPr id="3074" name="Picture 2" descr="La dificultad de encontrar el mejor talento - Aranda Software">
            <a:extLst>
              <a:ext uri="{FF2B5EF4-FFF2-40B4-BE49-F238E27FC236}">
                <a16:creationId xmlns:a16="http://schemas.microsoft.com/office/drawing/2014/main" id="{0192D953-11CF-4BC4-9B40-6751A105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68" y="3554412"/>
            <a:ext cx="4027151" cy="26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559678"/>
            <a:ext cx="4237687" cy="2221622"/>
          </a:xfrm>
        </p:spPr>
        <p:txBody>
          <a:bodyPr rtlCol="0"/>
          <a:lstStyle/>
          <a:p>
            <a:pPr rtl="0"/>
            <a:r>
              <a:rPr lang="es-ES" dirty="0"/>
              <a:t>Conocimientos reforzados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/>
              <a:t>Estos fueron los conocimientos de los cuales obtuve más y mejores prácticas para futuros proyectos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065" y="2079000"/>
            <a:ext cx="1944000" cy="2700000"/>
          </a:xfrm>
        </p:spPr>
        <p:txBody>
          <a:bodyPr rtlCol="0"/>
          <a:lstStyle/>
          <a:p>
            <a:pPr rtl="0"/>
            <a:r>
              <a:rPr lang="es-ES" dirty="0"/>
              <a:t>Pensamiento algorítmico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Ciclos anidados para recorrer matrices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34097" y="2079000"/>
            <a:ext cx="1944000" cy="2700000"/>
          </a:xfrm>
        </p:spPr>
        <p:txBody>
          <a:bodyPr rtlCol="0"/>
          <a:lstStyle/>
          <a:p>
            <a:pPr rtl="0"/>
            <a:r>
              <a:rPr lang="es-ES" dirty="0"/>
              <a:t>Manipulación de archivos para persistencia de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95581" y="3429000"/>
            <a:ext cx="1944000" cy="2700000"/>
          </a:xfrm>
        </p:spPr>
        <p:txBody>
          <a:bodyPr rtlCol="0"/>
          <a:lstStyle/>
          <a:p>
            <a:pPr rtl="0"/>
            <a:r>
              <a:rPr lang="es-ES" dirty="0"/>
              <a:t>Operaciones básicas en bases de datos como escribir, sobrescribir… etc.</a:t>
            </a:r>
          </a:p>
        </p:txBody>
      </p:sp>
      <p:pic>
        <p:nvPicPr>
          <p:cNvPr id="17" name="Marcador de posición de imagen 16" descr="Podio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4397" t="-24397" r="-24397" b="-24397"/>
          <a:stretch/>
        </p:blipFill>
        <p:spPr>
          <a:xfrm>
            <a:off x="5743065" y="2248322"/>
            <a:ext cx="972000" cy="972000"/>
          </a:xfrm>
        </p:spPr>
      </p:pic>
      <p:pic>
        <p:nvPicPr>
          <p:cNvPr id="19" name="Marcador de posición de imagen 18" descr="Medalla">
            <a:extLst>
              <a:ext uri="{FF2B5EF4-FFF2-40B4-BE49-F238E27FC236}">
                <a16:creationId xmlns:a16="http://schemas.microsoft.com/office/drawing/2014/main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31552" t="-31590" r="-31628" b="-31590"/>
          <a:stretch/>
        </p:blipFill>
        <p:spPr>
          <a:xfrm>
            <a:off x="7781581" y="729000"/>
            <a:ext cx="972000" cy="972000"/>
          </a:xfrm>
        </p:spPr>
      </p:pic>
      <p:pic>
        <p:nvPicPr>
          <p:cNvPr id="21" name="Marcador de posición de imagen 20" descr="Trofeo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34126" t="-34065" r="-34281" b="-34065"/>
          <a:stretch/>
        </p:blipFill>
        <p:spPr>
          <a:xfrm>
            <a:off x="9820097" y="2248322"/>
            <a:ext cx="972000" cy="972000"/>
          </a:xfrm>
        </p:spPr>
      </p:pic>
      <p:pic>
        <p:nvPicPr>
          <p:cNvPr id="23" name="Marcador de posición de imagen 22" descr="Cinta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28442" t="-28442" r="-28442" b="-28442"/>
          <a:stretch/>
        </p:blipFill>
        <p:spPr>
          <a:xfrm>
            <a:off x="7781581" y="3598323"/>
            <a:ext cx="972000" cy="972000"/>
          </a:xfr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/>
              <a:t>Principales conclusiones a base del proyecto finalizado</a:t>
            </a:r>
          </a:p>
        </p:txBody>
      </p:sp>
      <p:graphicFrame>
        <p:nvGraphicFramePr>
          <p:cNvPr id="5" name="Marcador de contenido 2" descr="Gráfico SmartArt de escala de tiempo">
            <a:extLst>
              <a:ext uri="{FF2B5EF4-FFF2-40B4-BE49-F238E27FC236}">
                <a16:creationId xmlns:a16="http://schemas.microsoft.com/office/drawing/2014/main" id="{49A92778-1E2C-48F2-99CD-26EF59E3C6C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419725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smtClean="0"/>
              <a:t>6</a:t>
            </a:fld>
            <a:endParaRPr lang="es-ES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F9BE51CE-1361-475C-B37F-D3C51E56086D}"/>
              </a:ext>
            </a:extLst>
          </p:cNvPr>
          <p:cNvSpPr txBox="1">
            <a:spLocks/>
          </p:cNvSpPr>
          <p:nvPr/>
        </p:nvSpPr>
        <p:spPr>
          <a:xfrm>
            <a:off x="5419725" y="2001043"/>
            <a:ext cx="6355642" cy="28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Python es un lenguaje de programación multipropósito con el cual se pueden crear variedad de adaptaciones y resolver muchas variantes de problemáticas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El pensamiento algorítmico es vital para la resolución de problemas informáticos y poder entender el ciclo de vida de un código</a:t>
            </a:r>
          </a:p>
        </p:txBody>
      </p:sp>
    </p:spTree>
    <p:extLst>
      <p:ext uri="{BB962C8B-B14F-4D97-AF65-F5344CB8AC3E}">
        <p14:creationId xmlns:p14="http://schemas.microsoft.com/office/powerpoint/2010/main" val="1517221714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7_TF45175639" id="{88D7AF57-3FFC-4FBD-8187-DA9C4BC00530}" vid="{33D656AD-EC94-44D8-BAE2-095E505860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24</TotalTime>
  <Words>268</Words>
  <Application>Microsoft Office PowerPoint</Application>
  <PresentationFormat>Panorámica</PresentationFormat>
  <Paragraphs>44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Corbel</vt:lpstr>
      <vt:lpstr>Titulares</vt:lpstr>
      <vt:lpstr>Presentación de proyecto</vt:lpstr>
      <vt:lpstr>Producto</vt:lpstr>
      <vt:lpstr>Conceptos aplicados</vt:lpstr>
      <vt:lpstr>Principales dificultades</vt:lpstr>
      <vt:lpstr>Conocimientos reforzados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proyecto</dc:title>
  <dc:creator>Giovanni mosquera</dc:creator>
  <cp:lastModifiedBy>Giovanni mosquera</cp:lastModifiedBy>
  <cp:revision>3</cp:revision>
  <dcterms:created xsi:type="dcterms:W3CDTF">2021-06-08T16:09:49Z</dcterms:created>
  <dcterms:modified xsi:type="dcterms:W3CDTF">2021-06-08T16:33:53Z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