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950F5C58-42B4-41E6-A11C-BA1D35C366B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44F0F"/>
    <a:srgbClr val="442A04"/>
    <a:srgbClr val="97780D"/>
    <a:srgbClr val="99425B"/>
    <a:srgbClr val="666861"/>
    <a:srgbClr val="8BC500"/>
    <a:srgbClr val="FFD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p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D1E89AAC-214F-4615-A79C-161843CF8237}"/>
              </a:ext>
            </a:extLst>
          </p:cNvPr>
          <p:cNvSpPr/>
          <p:nvPr/>
        </p:nvSpPr>
        <p:spPr>
          <a:xfrm>
            <a:off x="681575" y="1093722"/>
            <a:ext cx="9039398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DANIEL DE GODOY CAROLINO</a:t>
            </a: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QUALIDADE E TESTES DE SOFTWARES</a:t>
            </a: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6º SEMESTRE</a:t>
            </a: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FATEC ARARAS 2025</a:t>
            </a:r>
          </a:p>
        </p:txBody>
      </p:sp>
    </p:spTree>
    <p:extLst>
      <p:ext uri="{BB962C8B-B14F-4D97-AF65-F5344CB8AC3E}">
        <p14:creationId xmlns:p14="http://schemas.microsoft.com/office/powerpoint/2010/main" val="1535399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795852" y="556052"/>
            <a:ext cx="87119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Como testar com Jest.js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59DACC-B2F0-4B62-AA67-2DDF54DD1C00}"/>
              </a:ext>
            </a:extLst>
          </p:cNvPr>
          <p:cNvSpPr txBox="1"/>
          <p:nvPr/>
        </p:nvSpPr>
        <p:spPr>
          <a:xfrm>
            <a:off x="1036882" y="1641573"/>
            <a:ext cx="8229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/>
              <a:t>Rode o testes: </a:t>
            </a:r>
            <a:r>
              <a:rPr lang="pt-BR" sz="2400" i="1" dirty="0" err="1"/>
              <a:t>npm</a:t>
            </a:r>
            <a:r>
              <a:rPr lang="pt-BR" sz="2400" i="1" dirty="0"/>
              <a:t> </a:t>
            </a:r>
            <a:r>
              <a:rPr lang="pt-BR" sz="2400" i="1" dirty="0" err="1"/>
              <a:t>test</a:t>
            </a:r>
            <a:endParaRPr lang="pt-BR" sz="2400" i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2B8496-A272-4AE7-85BF-D51198E53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82" y="2321947"/>
            <a:ext cx="7999634" cy="351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707009" y="718031"/>
            <a:ext cx="8898904" cy="50167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Continuação exibindo </a:t>
            </a:r>
          </a:p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códigos de testes ...</a:t>
            </a:r>
          </a:p>
          <a:p>
            <a:pPr algn="ctr"/>
            <a:endParaRPr lang="pt-BR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Fim dos slides</a:t>
            </a:r>
          </a:p>
          <a:p>
            <a:pPr algn="ctr"/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Obrigado.</a:t>
            </a:r>
          </a:p>
          <a:p>
            <a:pPr algn="ctr"/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2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Github</a:t>
            </a:r>
            <a:r>
              <a:rPr lang="pt-BR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: https://github.com/DanielCarolino89/TDD_JAVASCRIPT_NODE_JEST</a:t>
            </a:r>
            <a:endParaRPr lang="pt-BR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870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1E29664-1ACA-4D6F-9836-DFDCF38C2D9C}"/>
              </a:ext>
            </a:extLst>
          </p:cNvPr>
          <p:cNvSpPr/>
          <p:nvPr/>
        </p:nvSpPr>
        <p:spPr>
          <a:xfrm>
            <a:off x="1943223" y="444793"/>
            <a:ext cx="6535764" cy="1138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Test </a:t>
            </a:r>
            <a:r>
              <a:rPr lang="pt-BR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Driven</a:t>
            </a:r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pt-BR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Development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(Desenvolvimento Orientado a testes)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B3DA836-9248-490B-B668-861069C1D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289" y="1652390"/>
            <a:ext cx="4827631" cy="47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1F161AA-4DF5-468F-8227-1520FE7AB1D3}"/>
              </a:ext>
            </a:extLst>
          </p:cNvPr>
          <p:cNvGrpSpPr/>
          <p:nvPr/>
        </p:nvGrpSpPr>
        <p:grpSpPr>
          <a:xfrm>
            <a:off x="2765095" y="939317"/>
            <a:ext cx="5373470" cy="1389944"/>
            <a:chOff x="2222833" y="1205338"/>
            <a:chExt cx="5373470" cy="1389944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EC41236-A2C5-4253-B4B7-EA8C1E4DD384}"/>
                </a:ext>
              </a:extLst>
            </p:cNvPr>
            <p:cNvGrpSpPr/>
            <p:nvPr/>
          </p:nvGrpSpPr>
          <p:grpSpPr>
            <a:xfrm>
              <a:off x="2222833" y="1205338"/>
              <a:ext cx="5373470" cy="1389944"/>
              <a:chOff x="2222833" y="1205338"/>
              <a:chExt cx="5373470" cy="1389944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A018EB7E-322E-4568-9B21-2F0A7BA11A4C}"/>
                  </a:ext>
                </a:extLst>
              </p:cNvPr>
              <p:cNvSpPr/>
              <p:nvPr/>
            </p:nvSpPr>
            <p:spPr>
              <a:xfrm>
                <a:off x="3612777" y="1438645"/>
                <a:ext cx="398352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pt-BR" sz="5400" b="1" cap="none" spc="0" dirty="0">
                    <a:ln w="1270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DA3E"/>
                    </a:solidFill>
                    <a:effectLst>
                      <a:outerShdw dist="38100" dir="2640000" algn="bl" rotWithShape="0">
                        <a:schemeClr val="accent1"/>
                      </a:outerShdw>
                    </a:effectLst>
                  </a:rPr>
                  <a:t>JAVASCRIPT</a:t>
                </a:r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068458C5-180E-46A7-8BDB-0304FE854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22833" y="1205338"/>
                <a:ext cx="1389944" cy="1389944"/>
              </a:xfrm>
              <a:prstGeom prst="rect">
                <a:avLst/>
              </a:prstGeom>
            </p:spPr>
          </p:pic>
        </p:grp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B142B6E-B8F4-4596-8FA7-CC9875794D79}"/>
                </a:ext>
              </a:extLst>
            </p:cNvPr>
            <p:cNvSpPr txBox="1"/>
            <p:nvPr/>
          </p:nvSpPr>
          <p:spPr>
            <a:xfrm>
              <a:off x="4037059" y="1205338"/>
              <a:ext cx="3134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Linguagem de programação</a:t>
              </a:r>
              <a:endParaRPr lang="pt-BR" dirty="0"/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56558800-400D-453F-8BC3-B6FEA2816C7A}"/>
              </a:ext>
            </a:extLst>
          </p:cNvPr>
          <p:cNvGrpSpPr/>
          <p:nvPr/>
        </p:nvGrpSpPr>
        <p:grpSpPr>
          <a:xfrm>
            <a:off x="2765095" y="2562567"/>
            <a:ext cx="4451530" cy="1389194"/>
            <a:chOff x="3661108" y="4158671"/>
            <a:chExt cx="4451530" cy="1389194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F8E9C05E-DC9A-4CC6-9537-956DD42600D9}"/>
                </a:ext>
              </a:extLst>
            </p:cNvPr>
            <p:cNvGrpSpPr/>
            <p:nvPr/>
          </p:nvGrpSpPr>
          <p:grpSpPr>
            <a:xfrm>
              <a:off x="3661108" y="4158672"/>
              <a:ext cx="4451530" cy="1389193"/>
              <a:chOff x="2167469" y="2967335"/>
              <a:chExt cx="4451530" cy="1389193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5F45B21D-D53E-483B-B939-BEB0EA885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7469" y="2967335"/>
                <a:ext cx="1500671" cy="1389193"/>
              </a:xfrm>
              <a:prstGeom prst="rect">
                <a:avLst/>
              </a:prstGeom>
            </p:spPr>
          </p:pic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126EDAC-196C-4D23-8720-731E0988D67B}"/>
                  </a:ext>
                </a:extLst>
              </p:cNvPr>
              <p:cNvSpPr txBox="1"/>
              <p:nvPr/>
            </p:nvSpPr>
            <p:spPr>
              <a:xfrm>
                <a:off x="3668140" y="3200266"/>
                <a:ext cx="295085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5400" b="1" cap="none" spc="0" dirty="0">
                    <a:ln w="12700">
                      <a:noFill/>
                      <a:prstDash val="solid"/>
                    </a:ln>
                    <a:solidFill>
                      <a:srgbClr val="8BC500"/>
                    </a:solidFill>
                    <a:effectLst>
                      <a:outerShdw dist="38100" dir="2640000" algn="bl" rotWithShape="0">
                        <a:srgbClr val="666861"/>
                      </a:outerShdw>
                    </a:effectLst>
                  </a:rPr>
                  <a:t>NODE.JS</a:t>
                </a:r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1996C43-42CA-4DA8-9E07-513BB9EB38D8}"/>
                </a:ext>
              </a:extLst>
            </p:cNvPr>
            <p:cNvSpPr txBox="1"/>
            <p:nvPr/>
          </p:nvSpPr>
          <p:spPr>
            <a:xfrm>
              <a:off x="5293841" y="4158671"/>
              <a:ext cx="2686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Ambiente de execução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C33E88-E15F-4609-8296-8408B891087C}"/>
              </a:ext>
            </a:extLst>
          </p:cNvPr>
          <p:cNvGrpSpPr/>
          <p:nvPr/>
        </p:nvGrpSpPr>
        <p:grpSpPr>
          <a:xfrm>
            <a:off x="1398528" y="2917655"/>
            <a:ext cx="5552685" cy="4239912"/>
            <a:chOff x="1108477" y="2593501"/>
            <a:chExt cx="5552685" cy="4239912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A3621F2D-A677-4100-B6F2-71A0499CF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8477" y="2593501"/>
              <a:ext cx="3834711" cy="4239912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848BAF5-283D-44C3-8839-1529A851B56E}"/>
                </a:ext>
              </a:extLst>
            </p:cNvPr>
            <p:cNvSpPr txBox="1"/>
            <p:nvPr/>
          </p:nvSpPr>
          <p:spPr>
            <a:xfrm>
              <a:off x="3974427" y="4065645"/>
              <a:ext cx="268673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5400" b="1" cap="none" spc="0" dirty="0">
                  <a:ln w="12700">
                    <a:noFill/>
                    <a:prstDash val="solid"/>
                  </a:ln>
                  <a:solidFill>
                    <a:srgbClr val="99425B"/>
                  </a:solidFill>
                  <a:effectLst>
                    <a:outerShdw dist="38100" dir="2640000" algn="bl" rotWithShape="0">
                      <a:srgbClr val="666861"/>
                    </a:outerShdw>
                  </a:effectLst>
                </a:rPr>
                <a:t>JEST.JS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09E155B-FD30-47E4-9644-BAE165E2718D}"/>
                </a:ext>
              </a:extLst>
            </p:cNvPr>
            <p:cNvSpPr txBox="1"/>
            <p:nvPr/>
          </p:nvSpPr>
          <p:spPr>
            <a:xfrm>
              <a:off x="4117302" y="3871454"/>
              <a:ext cx="24350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Framework de testes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95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A9F95EE0-AC1E-467E-837E-2308D5212A00}"/>
              </a:ext>
            </a:extLst>
          </p:cNvPr>
          <p:cNvSpPr/>
          <p:nvPr/>
        </p:nvSpPr>
        <p:spPr>
          <a:xfrm>
            <a:off x="698090" y="1270703"/>
            <a:ext cx="895375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Por que resolvi escolher </a:t>
            </a:r>
            <a:r>
              <a:rPr lang="pt-BR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JavaScript</a:t>
            </a:r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?</a:t>
            </a:r>
          </a:p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</a:t>
            </a:r>
          </a:p>
          <a:p>
            <a:pPr algn="just"/>
            <a:r>
              <a:rPr lang="pt-BR" sz="2800" dirty="0"/>
              <a:t>Tenho grande interesse por criar websites, e o </a:t>
            </a:r>
            <a:r>
              <a:rPr lang="pt-BR" sz="2800" dirty="0" err="1"/>
              <a:t>JavaScript</a:t>
            </a:r>
            <a:r>
              <a:rPr lang="pt-BR" sz="2800" dirty="0"/>
              <a:t> me permite adicionar vida e interatividade às páginas. É incrível ver como ele transforma um site estático em algo dinâmico e envolvente.</a:t>
            </a:r>
            <a:endParaRPr lang="pt-BR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2611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8EE29A74-E9AA-4CBA-B6C3-8435FBDE7090}"/>
              </a:ext>
            </a:extLst>
          </p:cNvPr>
          <p:cNvSpPr/>
          <p:nvPr/>
        </p:nvSpPr>
        <p:spPr>
          <a:xfrm>
            <a:off x="629265" y="1270703"/>
            <a:ext cx="9065341" cy="43396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Framework de testes JEST.JS</a:t>
            </a:r>
          </a:p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 </a:t>
            </a:r>
          </a:p>
          <a:p>
            <a:pPr algn="just"/>
            <a:r>
              <a:rPr lang="pt-BR" sz="2800" dirty="0"/>
              <a:t>Utilizado para facilitar testar o código </a:t>
            </a:r>
            <a:r>
              <a:rPr lang="pt-BR" sz="2800" dirty="0" err="1"/>
              <a:t>JavaScript</a:t>
            </a:r>
            <a:r>
              <a:rPr lang="pt-BR" sz="2800" dirty="0"/>
              <a:t> automaticamente, garantindo que tudo está funcionando como deveria, economizando tempo e detectando erros antes de chegar ao usuário. Fácil de configurar, comunidade grande e bem documentado.</a:t>
            </a:r>
          </a:p>
          <a:p>
            <a:pPr algn="just"/>
            <a:endParaRPr lang="pt-BR" sz="2800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pt-BR" sz="2800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Site da documentação: https://jestjs.io/</a:t>
            </a:r>
          </a:p>
        </p:txBody>
      </p:sp>
    </p:spTree>
    <p:extLst>
      <p:ext uri="{BB962C8B-B14F-4D97-AF65-F5344CB8AC3E}">
        <p14:creationId xmlns:p14="http://schemas.microsoft.com/office/powerpoint/2010/main" val="30308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45B6457-F4BD-43CC-AE1F-452CB7360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5555"/>
              </p:ext>
            </p:extLst>
          </p:nvPr>
        </p:nvGraphicFramePr>
        <p:xfrm>
          <a:off x="569709" y="1814542"/>
          <a:ext cx="9400198" cy="3779520"/>
        </p:xfrm>
        <a:graphic>
          <a:graphicData uri="http://schemas.openxmlformats.org/drawingml/2006/table">
            <a:tbl>
              <a:tblPr/>
              <a:tblGrid>
                <a:gridCol w="1137294">
                  <a:extLst>
                    <a:ext uri="{9D8B030D-6E8A-4147-A177-3AD203B41FA5}">
                      <a16:colId xmlns:a16="http://schemas.microsoft.com/office/drawing/2014/main" val="2501787317"/>
                    </a:ext>
                  </a:extLst>
                </a:gridCol>
                <a:gridCol w="2244835">
                  <a:extLst>
                    <a:ext uri="{9D8B030D-6E8A-4147-A177-3AD203B41FA5}">
                      <a16:colId xmlns:a16="http://schemas.microsoft.com/office/drawing/2014/main" val="1158670596"/>
                    </a:ext>
                  </a:extLst>
                </a:gridCol>
                <a:gridCol w="6018069">
                  <a:extLst>
                    <a:ext uri="{9D8B030D-6E8A-4147-A177-3AD203B41FA5}">
                      <a16:colId xmlns:a16="http://schemas.microsoft.com/office/drawing/2014/main" val="939200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2800" b="1" i="1" dirty="0">
                          <a:solidFill>
                            <a:srgbClr val="C00000"/>
                          </a:solidFill>
                        </a:rPr>
                        <a:t>Nome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i="1" dirty="0">
                          <a:solidFill>
                            <a:srgbClr val="C00000"/>
                          </a:solidFill>
                        </a:rPr>
                        <a:t>Comando de instalação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i="1" dirty="0">
                          <a:solidFill>
                            <a:srgbClr val="C00000"/>
                          </a:solidFill>
                        </a:rPr>
                        <a:t>Características principais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3647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800" b="1" dirty="0" err="1">
                          <a:solidFill>
                            <a:srgbClr val="C00000"/>
                          </a:solidFill>
                        </a:rPr>
                        <a:t>npm</a:t>
                      </a:r>
                      <a:endParaRPr lang="pt-BR" sz="2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npm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install</a:t>
                      </a:r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É o </a:t>
                      </a:r>
                      <a:r>
                        <a:rPr lang="pt-BR" sz="2800" b="1" dirty="0"/>
                        <a:t>oficial</a:t>
                      </a:r>
                      <a:r>
                        <a:rPr lang="pt-BR" sz="2800" dirty="0"/>
                        <a:t> do Node.js, vem instalado junto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90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800" b="1" dirty="0" err="1">
                          <a:solidFill>
                            <a:srgbClr val="C00000"/>
                          </a:solidFill>
                        </a:rPr>
                        <a:t>Yarn</a:t>
                      </a:r>
                      <a:endParaRPr lang="pt-BR" sz="2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yarn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add</a:t>
                      </a:r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Mais rápido que o </a:t>
                      </a:r>
                      <a:r>
                        <a:rPr lang="pt-BR" sz="2800" dirty="0" err="1"/>
                        <a:t>npm</a:t>
                      </a:r>
                      <a:r>
                        <a:rPr lang="pt-BR" sz="2800" dirty="0"/>
                        <a:t> em versões antigas; usado por times grandes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859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2800" b="1" dirty="0" err="1">
                          <a:solidFill>
                            <a:srgbClr val="C00000"/>
                          </a:solidFill>
                        </a:rPr>
                        <a:t>pnpm</a:t>
                      </a:r>
                      <a:endParaRPr lang="pt-BR" sz="28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dirty="0" err="1"/>
                        <a:t>pnpm</a:t>
                      </a:r>
                      <a:r>
                        <a:rPr lang="pt-BR" sz="2800" dirty="0"/>
                        <a:t> </a:t>
                      </a:r>
                      <a:r>
                        <a:rPr lang="pt-BR" sz="2800" dirty="0" err="1"/>
                        <a:t>add</a:t>
                      </a:r>
                      <a:endParaRPr lang="pt-BR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800" b="1" dirty="0"/>
                        <a:t>Super rápido</a:t>
                      </a:r>
                      <a:r>
                        <a:rPr lang="pt-BR" sz="2800" dirty="0"/>
                        <a:t> e usa menos espaço (reutiliza pacotes)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050722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795852" y="556052"/>
            <a:ext cx="87119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Gerenciador de pacotes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144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795852" y="556052"/>
            <a:ext cx="87119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Passo</a:t>
            </a:r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 para configurar </a:t>
            </a:r>
          </a:p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 rodar com Jest.js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FE6A78-8D23-418C-91FD-13B42DFB8BAB}"/>
              </a:ext>
            </a:extLst>
          </p:cNvPr>
          <p:cNvSpPr txBox="1"/>
          <p:nvPr/>
        </p:nvSpPr>
        <p:spPr>
          <a:xfrm>
            <a:off x="1036882" y="2084439"/>
            <a:ext cx="82298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Instale o Node.js: </a:t>
            </a:r>
            <a:r>
              <a:rPr lang="pt-BR" sz="2800" i="1" dirty="0">
                <a:hlinkClick r:id="rId2"/>
              </a:rPr>
              <a:t>https://nodejs.org/pt</a:t>
            </a:r>
            <a:endParaRPr lang="pt-BR" sz="2800" i="1" dirty="0"/>
          </a:p>
          <a:p>
            <a:endParaRPr lang="pt-BR" sz="2800" i="1" dirty="0"/>
          </a:p>
          <a:p>
            <a:r>
              <a:rPr lang="pt-BR" sz="2800" b="1" dirty="0" err="1"/>
              <a:t>Inializando</a:t>
            </a:r>
            <a:r>
              <a:rPr lang="pt-BR" sz="2800" b="1" dirty="0"/>
              <a:t> o projeto: </a:t>
            </a:r>
            <a:r>
              <a:rPr lang="pt-BR" sz="2800" i="1" dirty="0" err="1"/>
              <a:t>npm</a:t>
            </a:r>
            <a:r>
              <a:rPr lang="pt-BR" sz="2800" i="1" dirty="0"/>
              <a:t> </a:t>
            </a:r>
            <a:r>
              <a:rPr lang="pt-BR" sz="2800" i="1" dirty="0" err="1"/>
              <a:t>init</a:t>
            </a:r>
            <a:r>
              <a:rPr lang="pt-BR" sz="2800" i="1" dirty="0"/>
              <a:t> –y</a:t>
            </a:r>
          </a:p>
          <a:p>
            <a:endParaRPr lang="pt-BR" sz="2800" i="1" dirty="0"/>
          </a:p>
          <a:p>
            <a:r>
              <a:rPr lang="pt-BR" sz="2800" b="1" dirty="0"/>
              <a:t>Instale o </a:t>
            </a:r>
            <a:r>
              <a:rPr lang="pt-BR" sz="2800" b="1" dirty="0" err="1"/>
              <a:t>Jest</a:t>
            </a:r>
            <a:r>
              <a:rPr lang="pt-BR" sz="2800" b="1" dirty="0"/>
              <a:t>: </a:t>
            </a:r>
            <a:r>
              <a:rPr lang="pt-BR" sz="2800" i="1" dirty="0" err="1"/>
              <a:t>npm</a:t>
            </a:r>
            <a:r>
              <a:rPr lang="pt-BR" sz="2800" i="1" dirty="0"/>
              <a:t> </a:t>
            </a:r>
            <a:r>
              <a:rPr lang="pt-BR" sz="2800" i="1" dirty="0" err="1"/>
              <a:t>install</a:t>
            </a:r>
            <a:r>
              <a:rPr lang="pt-BR" sz="2800" i="1" dirty="0"/>
              <a:t> --</a:t>
            </a:r>
            <a:r>
              <a:rPr lang="pt-BR" sz="2800" i="1" dirty="0" err="1"/>
              <a:t>save-dev</a:t>
            </a:r>
            <a:r>
              <a:rPr lang="pt-BR" sz="2800" i="1" dirty="0"/>
              <a:t> </a:t>
            </a:r>
            <a:r>
              <a:rPr lang="pt-BR" sz="2800" i="1" dirty="0" err="1"/>
              <a:t>jest</a:t>
            </a:r>
            <a:endParaRPr lang="pt-BR" sz="2800" i="1" dirty="0"/>
          </a:p>
          <a:p>
            <a:endParaRPr lang="pt-BR" sz="2800" b="1" i="1" dirty="0"/>
          </a:p>
          <a:p>
            <a:r>
              <a:rPr lang="pt-BR" sz="2800" b="1" dirty="0"/>
              <a:t>Crie um arquivo de teste: </a:t>
            </a:r>
            <a:r>
              <a:rPr lang="pt-BR" sz="2800" i="1" u="sng" dirty="0"/>
              <a:t>exemplo</a:t>
            </a:r>
            <a:r>
              <a:rPr lang="pt-BR" sz="2800" i="1" dirty="0"/>
              <a:t>: soma.test.js</a:t>
            </a:r>
          </a:p>
          <a:p>
            <a:endParaRPr lang="pt-BR" sz="2800" i="1" dirty="0"/>
          </a:p>
          <a:p>
            <a:r>
              <a:rPr lang="pt-BR" sz="2800" b="1" dirty="0"/>
              <a:t>Rode os testes com: </a:t>
            </a:r>
            <a:r>
              <a:rPr lang="pt-BR" sz="2800" i="1" dirty="0" err="1"/>
              <a:t>npm</a:t>
            </a:r>
            <a:r>
              <a:rPr lang="pt-BR" sz="2800" i="1" dirty="0"/>
              <a:t> </a:t>
            </a:r>
            <a:r>
              <a:rPr lang="pt-BR" sz="2800" i="1" dirty="0" err="1"/>
              <a:t>test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429381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795852" y="556052"/>
            <a:ext cx="87119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Como testar com Jest.js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59DACC-B2F0-4B62-AA67-2DDF54DD1C00}"/>
              </a:ext>
            </a:extLst>
          </p:cNvPr>
          <p:cNvSpPr txBox="1"/>
          <p:nvPr/>
        </p:nvSpPr>
        <p:spPr>
          <a:xfrm>
            <a:off x="1036882" y="1887794"/>
            <a:ext cx="82298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/>
              <a:t>No arquivo do scripts terá que importar os módulos:</a:t>
            </a:r>
          </a:p>
          <a:p>
            <a:endParaRPr lang="pt-BR" sz="2400" b="1" i="1" dirty="0"/>
          </a:p>
          <a:p>
            <a:r>
              <a:rPr lang="pt-BR" sz="2400" b="1" i="1" dirty="0"/>
              <a:t>Exemplo: </a:t>
            </a:r>
            <a:r>
              <a:rPr lang="pt-BR" sz="2400" i="1" u="sng" dirty="0"/>
              <a:t>soma.js</a:t>
            </a:r>
          </a:p>
          <a:p>
            <a:endParaRPr lang="pt-BR" sz="2400" b="1" i="1" dirty="0"/>
          </a:p>
          <a:p>
            <a:r>
              <a:rPr lang="en-US" sz="2400" i="1" dirty="0"/>
              <a:t>function </a:t>
            </a:r>
            <a:r>
              <a:rPr lang="en-US" sz="2400" b="1" i="1" dirty="0" err="1"/>
              <a:t>somar</a:t>
            </a:r>
            <a:r>
              <a:rPr lang="en-US" sz="2400" i="1" dirty="0"/>
              <a:t>(</a:t>
            </a:r>
            <a:r>
              <a:rPr lang="en-US" sz="2400" b="1" i="1" dirty="0"/>
              <a:t>a</a:t>
            </a:r>
            <a:r>
              <a:rPr lang="en-US" sz="2400" i="1" dirty="0"/>
              <a:t>, </a:t>
            </a:r>
            <a:r>
              <a:rPr lang="en-US" sz="2400" b="1" i="1" dirty="0"/>
              <a:t>b</a:t>
            </a:r>
            <a:r>
              <a:rPr lang="en-US" sz="2400" i="1" dirty="0"/>
              <a:t>) {</a:t>
            </a:r>
          </a:p>
          <a:p>
            <a:r>
              <a:rPr lang="en-US" sz="2400" i="1" dirty="0"/>
              <a:t>    return </a:t>
            </a:r>
            <a:r>
              <a:rPr lang="en-US" sz="2400" b="1" i="1" dirty="0"/>
              <a:t>a + b</a:t>
            </a:r>
            <a:r>
              <a:rPr lang="en-US" sz="2400" i="1" dirty="0"/>
              <a:t>;</a:t>
            </a:r>
          </a:p>
          <a:p>
            <a:r>
              <a:rPr lang="en-US" sz="2400" i="1" dirty="0"/>
              <a:t>}</a:t>
            </a:r>
          </a:p>
          <a:p>
            <a:endParaRPr lang="en-US" sz="2400" i="1" dirty="0"/>
          </a:p>
          <a:p>
            <a:r>
              <a:rPr lang="pt-BR" sz="2400" i="1" dirty="0" err="1"/>
              <a:t>module.exports</a:t>
            </a:r>
            <a:r>
              <a:rPr lang="pt-BR" sz="2400" i="1" dirty="0"/>
              <a:t> = {</a:t>
            </a:r>
          </a:p>
          <a:p>
            <a:r>
              <a:rPr lang="pt-BR" sz="2400" i="1" dirty="0"/>
              <a:t>    </a:t>
            </a:r>
            <a:r>
              <a:rPr lang="pt-BR" sz="2400" b="1" i="1" dirty="0"/>
              <a:t>somar</a:t>
            </a:r>
          </a:p>
          <a:p>
            <a:r>
              <a:rPr lang="pt-BR" sz="2400" i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8932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4FCFE3-26FE-4489-9D25-939EB7818572}"/>
              </a:ext>
            </a:extLst>
          </p:cNvPr>
          <p:cNvSpPr/>
          <p:nvPr/>
        </p:nvSpPr>
        <p:spPr>
          <a:xfrm>
            <a:off x="795852" y="556052"/>
            <a:ext cx="871194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Como testar com Jest.js</a:t>
            </a:r>
            <a:endParaRPr lang="pt-B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59DACC-B2F0-4B62-AA67-2DDF54DD1C00}"/>
              </a:ext>
            </a:extLst>
          </p:cNvPr>
          <p:cNvSpPr txBox="1"/>
          <p:nvPr/>
        </p:nvSpPr>
        <p:spPr>
          <a:xfrm>
            <a:off x="1036882" y="1887794"/>
            <a:ext cx="8229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/>
              <a:t>No arquivo de teste fazer a requisição:</a:t>
            </a:r>
          </a:p>
          <a:p>
            <a:endParaRPr lang="pt-BR" sz="2400" b="1" i="1" dirty="0"/>
          </a:p>
          <a:p>
            <a:r>
              <a:rPr lang="pt-BR" sz="2400" b="1" i="1" dirty="0"/>
              <a:t>Exemplo: </a:t>
            </a:r>
            <a:r>
              <a:rPr lang="pt-BR" sz="2400" i="1" u="sng" dirty="0"/>
              <a:t>soma.test.js</a:t>
            </a:r>
          </a:p>
          <a:p>
            <a:endParaRPr lang="pt-BR" sz="2400" i="1" u="sng" dirty="0"/>
          </a:p>
          <a:p>
            <a:r>
              <a:rPr lang="pt-BR" sz="2400" i="1" dirty="0" err="1"/>
              <a:t>const</a:t>
            </a:r>
            <a:r>
              <a:rPr lang="pt-BR" sz="2400" i="1" dirty="0"/>
              <a:t> {somar} = require("./soma");</a:t>
            </a:r>
          </a:p>
          <a:p>
            <a:endParaRPr lang="pt-BR" sz="2400" b="1" i="1" dirty="0"/>
          </a:p>
          <a:p>
            <a:r>
              <a:rPr lang="pt-BR" sz="2400" i="1" dirty="0" err="1"/>
              <a:t>test</a:t>
            </a:r>
            <a:r>
              <a:rPr lang="pt-BR" sz="2400" i="1" dirty="0"/>
              <a:t>(“a soma de 2 + 3 deve ser 5", () =&gt; {</a:t>
            </a:r>
          </a:p>
          <a:p>
            <a:r>
              <a:rPr lang="pt-BR" sz="2400" i="1" dirty="0"/>
              <a:t>    </a:t>
            </a:r>
            <a:r>
              <a:rPr lang="pt-BR" sz="2400" i="1" dirty="0" err="1"/>
              <a:t>expect</a:t>
            </a:r>
            <a:r>
              <a:rPr lang="pt-BR" sz="2400" i="1" dirty="0"/>
              <a:t>(</a:t>
            </a:r>
            <a:r>
              <a:rPr lang="pt-BR" sz="2400" b="1" i="1" dirty="0"/>
              <a:t>soma(2, 3)</a:t>
            </a:r>
            <a:r>
              <a:rPr lang="pt-BR" sz="2400" i="1" dirty="0"/>
              <a:t>).</a:t>
            </a:r>
            <a:r>
              <a:rPr lang="pt-BR" sz="2400" i="1" dirty="0" err="1"/>
              <a:t>toBe</a:t>
            </a:r>
            <a:r>
              <a:rPr lang="pt-BR" sz="2400" i="1" dirty="0"/>
              <a:t>(</a:t>
            </a:r>
            <a:r>
              <a:rPr lang="pt-BR" sz="2400" b="1" i="1" dirty="0"/>
              <a:t>5</a:t>
            </a:r>
            <a:r>
              <a:rPr lang="pt-BR" sz="2400" i="1" dirty="0"/>
              <a:t>);</a:t>
            </a:r>
          </a:p>
          <a:p>
            <a:r>
              <a:rPr lang="pt-BR" sz="2400" i="1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593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Facetado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186</TotalTime>
  <Words>389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Carolino</dc:creator>
  <cp:lastModifiedBy>Daniel Carolino</cp:lastModifiedBy>
  <cp:revision>21</cp:revision>
  <dcterms:created xsi:type="dcterms:W3CDTF">2025-04-22T22:22:24Z</dcterms:created>
  <dcterms:modified xsi:type="dcterms:W3CDTF">2025-04-23T01:49:29Z</dcterms:modified>
</cp:coreProperties>
</file>