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2" r:id="rId4"/>
    <p:sldMasterId id="2147483653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y="5143500" cx="9144000"/>
  <p:notesSz cx="6858000" cy="9144000"/>
  <p:embeddedFontLst>
    <p:embeddedFont>
      <p:font typeface="Helvetica Neue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5A11CB1-CEBF-4801-9597-3343A471A5B1}">
  <a:tblStyle styleId="{45A11CB1-CEBF-4801-9597-3343A471A5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HelveticaNeue-regular.fntdata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HelveticaNeue-italic.fntdata"/><Relationship Id="rId12" Type="http://schemas.openxmlformats.org/officeDocument/2006/relationships/slide" Target="slides/slide5.xml"/><Relationship Id="rId56" Type="http://schemas.openxmlformats.org/officeDocument/2006/relationships/font" Target="fonts/HelveticaNeue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8" Type="http://schemas.openxmlformats.org/officeDocument/2006/relationships/font" Target="fonts/HelveticaNeue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 1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>
  <p:cSld name="Slide de títul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989856" y="1653648"/>
            <a:ext cx="7164300" cy="1836300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65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echamento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060790" cy="509823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052560" cy="50941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052560" cy="50941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it.ly/2KTBMUV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kdiff3.sourceforge.net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bucket.org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-scm.com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www.google.com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060450" y="499712"/>
            <a:ext cx="7162800" cy="3724200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65000" fadeDir="5400012" kx="0" rotWithShape="0" algn="bl" stA="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/>
              <a:t>Git - Versionando Projetos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 txBox="1"/>
          <p:nvPr/>
        </p:nvSpPr>
        <p:spPr>
          <a:xfrm>
            <a:off x="1532975" y="3877400"/>
            <a:ext cx="60006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Font typeface="Arial"/>
              <a:buNone/>
            </a:pPr>
            <a:r>
              <a:rPr lang="pt-BR" sz="1800">
                <a:solidFill>
                  <a:srgbClr val="99CC00"/>
                </a:solidFill>
              </a:rPr>
              <a:t>Daniel Castriani Santos </a:t>
            </a:r>
            <a:endParaRPr sz="1800">
              <a:solidFill>
                <a:srgbClr val="99CC00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Font typeface="Arial"/>
              <a:buNone/>
            </a:pPr>
            <a:r>
              <a:rPr lang="pt-BR" sz="1800">
                <a:solidFill>
                  <a:srgbClr val="99CC00"/>
                </a:solidFill>
              </a:rPr>
              <a:t>Felipe Eduardo Moura Monteiro</a:t>
            </a:r>
            <a:endParaRPr sz="1800">
              <a:solidFill>
                <a:srgbClr val="99CC00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Font typeface="Arial"/>
              <a:buNone/>
            </a:pPr>
            <a:r>
              <a:rPr lang="pt-BR" sz="1800">
                <a:solidFill>
                  <a:srgbClr val="99CC00"/>
                </a:solidFill>
              </a:rPr>
              <a:t>Vitor Santos Rodrigues</a:t>
            </a:r>
            <a:endParaRPr sz="1800">
              <a:solidFill>
                <a:srgbClr val="99CC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Repositório Local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Verificar status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status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595959"/>
                </a:solidFill>
              </a:rPr>
              <a:t>Criando um repositório local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Criar um diretório vazio ou acessar um existente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init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Adicionar arquivos(caso não exista)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Projeto, diagramas, imagens, etc.</a:t>
            </a:r>
            <a:endParaRPr sz="22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Workflow </a:t>
            </a:r>
            <a:r>
              <a:rPr lang="pt-BR" sz="4800">
                <a:solidFill>
                  <a:srgbClr val="FFFFFF"/>
                </a:solidFill>
              </a:rPr>
              <a:t>Repositório Local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200">
                <a:solidFill>
                  <a:srgbClr val="595959"/>
                </a:solidFill>
              </a:rPr>
              <a:t>Workflow</a:t>
            </a:r>
            <a:endParaRPr sz="2200">
              <a:solidFill>
                <a:srgbClr val="595959"/>
              </a:solidFill>
            </a:endParaRP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225" y="1558525"/>
            <a:ext cx="57340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Rastreio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595959"/>
                </a:solidFill>
              </a:rPr>
              <a:t>Novos arquivos não são rastreados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595959"/>
                </a:solidFill>
              </a:rPr>
              <a:t>Adicionando arquivo ao rastreio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add [arquivo]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add .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add --all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Remover arquivo do rastreio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rm --cached [arquivo]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rm -r --cached [diretório]</a:t>
            </a:r>
            <a:endParaRPr sz="2200">
              <a:solidFill>
                <a:srgbClr val="595959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Commit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595959"/>
                </a:solidFill>
              </a:rPr>
              <a:t>Confirmando Alteração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commit -m “[Mensagem]”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A mensagem descreve o que foi alterado ou adicionado, exemplo: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commit -m “Primeiro commit”</a:t>
            </a:r>
            <a:endParaRPr sz="22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Histórico </a:t>
            </a:r>
            <a:endParaRPr sz="4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Visualizar</a:t>
            </a:r>
            <a:r>
              <a:rPr lang="pt-BR" sz="2200">
                <a:solidFill>
                  <a:srgbClr val="595959"/>
                </a:solidFill>
              </a:rPr>
              <a:t> </a:t>
            </a:r>
            <a:r>
              <a:rPr lang="pt-BR" sz="2200">
                <a:solidFill>
                  <a:srgbClr val="595959"/>
                </a:solidFill>
              </a:rPr>
              <a:t>histórico</a:t>
            </a:r>
            <a:r>
              <a:rPr lang="pt-BR" sz="2200">
                <a:solidFill>
                  <a:srgbClr val="595959"/>
                </a:solidFill>
              </a:rPr>
              <a:t> 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log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Visualizando histórico mais </a:t>
            </a:r>
            <a:r>
              <a:rPr lang="pt-BR" sz="2200">
                <a:solidFill>
                  <a:srgbClr val="595959"/>
                </a:solidFill>
              </a:rPr>
              <a:t>detalhado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log --stat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Visualizar histórico reduzido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log --oneline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Comparando commits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diff [hash1] [hash2] [arquivo(opcional)]</a:t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Checkout</a:t>
            </a:r>
            <a:endParaRPr sz="4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Ir para um commit </a:t>
            </a:r>
            <a:r>
              <a:rPr lang="pt-BR" sz="2200">
                <a:solidFill>
                  <a:srgbClr val="595959"/>
                </a:solidFill>
              </a:rPr>
              <a:t>específico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checkout [hash]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595959"/>
                </a:solidFill>
              </a:rPr>
              <a:t>Voltar para o último commit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checkout master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595959"/>
                </a:solidFill>
              </a:rPr>
              <a:t>Revertendo arquivo/diretório para o estado HEAD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checkout [arquivo/diretório]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Retornar repositório(branch) ao estado HEAD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reset --hard</a:t>
            </a:r>
            <a:endParaRPr sz="22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Checkout</a:t>
            </a:r>
            <a:endParaRPr sz="4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  <a:p>
            <a:pPr indent="-3683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Caso queira apagar arquivos novos (não rastreados)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clean -n (lista arquivos novos)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clean -f (apaga todos os arquivos novos)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clean -i (escolher arquivos para apagar)</a:t>
            </a:r>
            <a:endParaRPr sz="2200">
              <a:solidFill>
                <a:srgbClr val="595959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.gitignore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595959"/>
                </a:solidFill>
              </a:rPr>
              <a:t>Criando o arquivo gitignore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Basta criar um arquivo texto com </a:t>
            </a:r>
            <a:r>
              <a:rPr lang="pt-BR" sz="2200">
                <a:solidFill>
                  <a:srgbClr val="595959"/>
                </a:solidFill>
              </a:rPr>
              <a:t>o nome </a:t>
            </a:r>
            <a:r>
              <a:rPr lang="pt-BR" sz="2200">
                <a:solidFill>
                  <a:srgbClr val="595959"/>
                </a:solidFill>
              </a:rPr>
              <a:t>.gitignore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No windows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Ative a exibição da </a:t>
            </a:r>
            <a:r>
              <a:rPr lang="pt-BR" sz="2200">
                <a:solidFill>
                  <a:srgbClr val="595959"/>
                </a:solidFill>
              </a:rPr>
              <a:t>extensão</a:t>
            </a:r>
            <a:r>
              <a:rPr lang="pt-BR" sz="2200">
                <a:solidFill>
                  <a:srgbClr val="595959"/>
                </a:solidFill>
              </a:rPr>
              <a:t> do windows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Crie um arquivo texto e renomeie como .gitignore. </a:t>
            </a:r>
            <a:r>
              <a:rPr lang="pt-BR" sz="2200">
                <a:solidFill>
                  <a:srgbClr val="595959"/>
                </a:solidFill>
              </a:rPr>
              <a:t>(apague a extensão do arquivo original “.txt”) </a:t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.gitignore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595959"/>
                </a:solidFill>
              </a:rPr>
              <a:t>O arquivo .gitignore ignora os arquivos do versionamento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Arquivo não pode ser adicionado ao rastreio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Arquivo/Diretório específico</a:t>
            </a:r>
            <a:endParaRPr sz="2200">
              <a:solidFill>
                <a:srgbClr val="595959"/>
              </a:solidFill>
            </a:endParaRPr>
          </a:p>
          <a:p>
            <a:pPr indent="-3683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■"/>
            </a:pPr>
            <a:r>
              <a:rPr lang="pt-BR" sz="2200">
                <a:solidFill>
                  <a:srgbClr val="595959"/>
                </a:solidFill>
              </a:rPr>
              <a:t>app.exe</a:t>
            </a:r>
            <a:endParaRPr sz="2200">
              <a:solidFill>
                <a:srgbClr val="595959"/>
              </a:solidFill>
            </a:endParaRPr>
          </a:p>
          <a:p>
            <a:pPr indent="-3683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■"/>
            </a:pPr>
            <a:r>
              <a:rPr lang="pt-BR" sz="2200">
                <a:solidFill>
                  <a:srgbClr val="595959"/>
                </a:solidFill>
              </a:rPr>
              <a:t>build/libs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Caso o arquivo foi rastreado e posteriormente adicionado ao gitignore, basta executar o comando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rm --cached [arquivo]</a:t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.gitignore</a:t>
            </a:r>
            <a:endParaRPr sz="4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595959"/>
                </a:solidFill>
              </a:rPr>
              <a:t>Prefixo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Arq*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Sufixo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*.exe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Substring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*qui*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Case sensitive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[B]uild</a:t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Material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rial"/>
              <a:buChar char="●"/>
            </a:pPr>
            <a:r>
              <a:rPr lang="pt-BR" sz="3600">
                <a:solidFill>
                  <a:srgbClr val="595959"/>
                </a:solidFill>
              </a:rPr>
              <a:t>Link</a:t>
            </a:r>
            <a:endParaRPr sz="3600">
              <a:solidFill>
                <a:srgbClr val="595959"/>
              </a:solidFill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Char char="○"/>
            </a:pPr>
            <a:r>
              <a:rPr lang="pt-BR" sz="3600" u="sng">
                <a:solidFill>
                  <a:schemeClr val="hlink"/>
                </a:solidFill>
                <a:hlinkClick r:id="rId3"/>
              </a:rPr>
              <a:t>https://bit.ly/2KTBMUV</a:t>
            </a:r>
            <a:endParaRPr sz="36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Estado HEAD</a:t>
            </a:r>
            <a:endParaRPr sz="4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Estado HEAD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É o estado do repositório no último commit</a:t>
            </a:r>
            <a:endParaRPr sz="2200">
              <a:solidFill>
                <a:srgbClr val="595959"/>
              </a:solidFill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238" y="2071230"/>
            <a:ext cx="4435525" cy="22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Branch Master</a:t>
            </a:r>
            <a:endParaRPr sz="4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595959"/>
                </a:solidFill>
              </a:rPr>
              <a:t>Master é a branch padrão.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595959"/>
                </a:solidFill>
              </a:rPr>
              <a:t>É criada automaticamente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Normalmente sempre guarda a </a:t>
            </a:r>
            <a:r>
              <a:rPr lang="pt-BR" sz="2200">
                <a:solidFill>
                  <a:srgbClr val="595959"/>
                </a:solidFill>
              </a:rPr>
              <a:t>última</a:t>
            </a:r>
            <a:r>
              <a:rPr lang="pt-BR" sz="2200">
                <a:solidFill>
                  <a:srgbClr val="595959"/>
                </a:solidFill>
              </a:rPr>
              <a:t> versão do projeto</a:t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Branch</a:t>
            </a:r>
            <a:endParaRPr sz="4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595959"/>
                </a:solidFill>
              </a:rPr>
              <a:t>São ramificações do projeto.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Quando se cria uma branch, ela é a </a:t>
            </a:r>
            <a:r>
              <a:rPr lang="pt-BR" sz="2200">
                <a:solidFill>
                  <a:srgbClr val="595959"/>
                </a:solidFill>
              </a:rPr>
              <a:t>cópia</a:t>
            </a:r>
            <a:r>
              <a:rPr lang="pt-BR" sz="2200">
                <a:solidFill>
                  <a:srgbClr val="595959"/>
                </a:solidFill>
              </a:rPr>
              <a:t> exata da branch da branch pai.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O que muda em uma Branch, não afeta na outra.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Branches</a:t>
            </a:r>
            <a:r>
              <a:rPr lang="pt-BR" sz="2200">
                <a:solidFill>
                  <a:srgbClr val="595959"/>
                </a:solidFill>
              </a:rPr>
              <a:t> podem ser mescladas.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Mantém</a:t>
            </a:r>
            <a:r>
              <a:rPr lang="pt-BR" sz="2200">
                <a:solidFill>
                  <a:srgbClr val="595959"/>
                </a:solidFill>
              </a:rPr>
              <a:t> ambientes </a:t>
            </a:r>
            <a:r>
              <a:rPr lang="pt-BR" sz="2200">
                <a:solidFill>
                  <a:srgbClr val="595959"/>
                </a:solidFill>
              </a:rPr>
              <a:t>distintos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Pode ser usado para desenvolver novas funcionalidades</a:t>
            </a:r>
            <a:endParaRPr sz="22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Branch</a:t>
            </a:r>
            <a:endParaRPr sz="4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831650" y="1337850"/>
            <a:ext cx="804600" cy="36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Master</a:t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2566000" y="1337850"/>
            <a:ext cx="570600" cy="36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Beta</a:t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4066350" y="1337850"/>
            <a:ext cx="570600" cy="36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Dev</a:t>
            </a:r>
            <a:endParaRPr/>
          </a:p>
        </p:txBody>
      </p:sp>
      <p:cxnSp>
        <p:nvCxnSpPr>
          <p:cNvPr id="161" name="Shape 161"/>
          <p:cNvCxnSpPr>
            <a:stCxn id="158" idx="2"/>
          </p:cNvCxnSpPr>
          <p:nvPr/>
        </p:nvCxnSpPr>
        <p:spPr>
          <a:xfrm flipH="1">
            <a:off x="1229450" y="1699350"/>
            <a:ext cx="4500" cy="26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Shape 162"/>
          <p:cNvCxnSpPr>
            <a:stCxn id="159" idx="2"/>
          </p:cNvCxnSpPr>
          <p:nvPr/>
        </p:nvCxnSpPr>
        <p:spPr>
          <a:xfrm>
            <a:off x="2851300" y="1699350"/>
            <a:ext cx="14100" cy="25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Shape 163"/>
          <p:cNvCxnSpPr>
            <a:stCxn id="160" idx="2"/>
          </p:cNvCxnSpPr>
          <p:nvPr/>
        </p:nvCxnSpPr>
        <p:spPr>
          <a:xfrm>
            <a:off x="4351650" y="1699350"/>
            <a:ext cx="5400" cy="26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Shape 164"/>
          <p:cNvSpPr/>
          <p:nvPr/>
        </p:nvSpPr>
        <p:spPr>
          <a:xfrm>
            <a:off x="1138975" y="1862150"/>
            <a:ext cx="171900" cy="15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4268400" y="1982250"/>
            <a:ext cx="171900" cy="15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Shape 166"/>
          <p:cNvCxnSpPr>
            <a:stCxn id="164" idx="6"/>
            <a:endCxn id="165" idx="2"/>
          </p:cNvCxnSpPr>
          <p:nvPr/>
        </p:nvCxnSpPr>
        <p:spPr>
          <a:xfrm>
            <a:off x="1310875" y="1938950"/>
            <a:ext cx="2957400" cy="12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Shape 167"/>
          <p:cNvSpPr/>
          <p:nvPr/>
        </p:nvSpPr>
        <p:spPr>
          <a:xfrm>
            <a:off x="4268400" y="2418750"/>
            <a:ext cx="171900" cy="15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4268400" y="2931450"/>
            <a:ext cx="171900" cy="15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Shape 169"/>
          <p:cNvCxnSpPr>
            <a:stCxn id="167" idx="4"/>
            <a:endCxn id="168" idx="0"/>
          </p:cNvCxnSpPr>
          <p:nvPr/>
        </p:nvCxnSpPr>
        <p:spPr>
          <a:xfrm>
            <a:off x="4354350" y="2572350"/>
            <a:ext cx="0" cy="3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Shape 170"/>
          <p:cNvSpPr/>
          <p:nvPr/>
        </p:nvSpPr>
        <p:spPr>
          <a:xfrm>
            <a:off x="2772400" y="3138100"/>
            <a:ext cx="171900" cy="15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Shape 171"/>
          <p:cNvCxnSpPr>
            <a:stCxn id="168" idx="2"/>
            <a:endCxn id="170" idx="6"/>
          </p:cNvCxnSpPr>
          <p:nvPr/>
        </p:nvCxnSpPr>
        <p:spPr>
          <a:xfrm flipH="1">
            <a:off x="2944200" y="3008250"/>
            <a:ext cx="1324200" cy="2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Shape 172"/>
          <p:cNvSpPr/>
          <p:nvPr/>
        </p:nvSpPr>
        <p:spPr>
          <a:xfrm>
            <a:off x="4268400" y="3596550"/>
            <a:ext cx="171900" cy="15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2765350" y="3911675"/>
            <a:ext cx="171900" cy="15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Shape 174"/>
          <p:cNvCxnSpPr>
            <a:stCxn id="170" idx="6"/>
            <a:endCxn id="172" idx="2"/>
          </p:cNvCxnSpPr>
          <p:nvPr/>
        </p:nvCxnSpPr>
        <p:spPr>
          <a:xfrm>
            <a:off x="2944300" y="3214900"/>
            <a:ext cx="1324200" cy="4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Shape 175"/>
          <p:cNvCxnSpPr>
            <a:stCxn id="172" idx="2"/>
            <a:endCxn id="173" idx="6"/>
          </p:cNvCxnSpPr>
          <p:nvPr/>
        </p:nvCxnSpPr>
        <p:spPr>
          <a:xfrm flipH="1">
            <a:off x="2937300" y="3673350"/>
            <a:ext cx="1331100" cy="3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Shape 176"/>
          <p:cNvSpPr/>
          <p:nvPr/>
        </p:nvSpPr>
        <p:spPr>
          <a:xfrm>
            <a:off x="1138975" y="4194450"/>
            <a:ext cx="171900" cy="15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Shape 177"/>
          <p:cNvCxnSpPr>
            <a:stCxn id="173" idx="2"/>
            <a:endCxn id="176" idx="6"/>
          </p:cNvCxnSpPr>
          <p:nvPr/>
        </p:nvCxnSpPr>
        <p:spPr>
          <a:xfrm flipH="1">
            <a:off x="1310950" y="3988475"/>
            <a:ext cx="1454400" cy="2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Shape 178"/>
          <p:cNvSpPr/>
          <p:nvPr/>
        </p:nvSpPr>
        <p:spPr>
          <a:xfrm>
            <a:off x="5222125" y="1337850"/>
            <a:ext cx="707700" cy="36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Venda</a:t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6314625" y="1337850"/>
            <a:ext cx="1331100" cy="36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Agendamento</a:t>
            </a:r>
            <a:endParaRPr/>
          </a:p>
        </p:txBody>
      </p:sp>
      <p:cxnSp>
        <p:nvCxnSpPr>
          <p:cNvPr id="180" name="Shape 180"/>
          <p:cNvCxnSpPr>
            <a:stCxn id="178" idx="2"/>
          </p:cNvCxnSpPr>
          <p:nvPr/>
        </p:nvCxnSpPr>
        <p:spPr>
          <a:xfrm>
            <a:off x="5575975" y="1699350"/>
            <a:ext cx="28500" cy="27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Shape 181"/>
          <p:cNvCxnSpPr>
            <a:stCxn id="179" idx="2"/>
          </p:cNvCxnSpPr>
          <p:nvPr/>
        </p:nvCxnSpPr>
        <p:spPr>
          <a:xfrm>
            <a:off x="6980175" y="1699350"/>
            <a:ext cx="7500" cy="27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Shape 182"/>
          <p:cNvSpPr/>
          <p:nvPr/>
        </p:nvSpPr>
        <p:spPr>
          <a:xfrm>
            <a:off x="5504275" y="2327400"/>
            <a:ext cx="171900" cy="15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Shape 183"/>
          <p:cNvCxnSpPr>
            <a:stCxn id="165" idx="6"/>
            <a:endCxn id="182" idx="2"/>
          </p:cNvCxnSpPr>
          <p:nvPr/>
        </p:nvCxnSpPr>
        <p:spPr>
          <a:xfrm>
            <a:off x="4440300" y="2059050"/>
            <a:ext cx="10641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Shape 184"/>
          <p:cNvCxnSpPr>
            <a:stCxn id="182" idx="2"/>
          </p:cNvCxnSpPr>
          <p:nvPr/>
        </p:nvCxnSpPr>
        <p:spPr>
          <a:xfrm flipH="1">
            <a:off x="4415275" y="2404200"/>
            <a:ext cx="1089000" cy="1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Shape 185"/>
          <p:cNvSpPr/>
          <p:nvPr/>
        </p:nvSpPr>
        <p:spPr>
          <a:xfrm>
            <a:off x="6912175" y="2210850"/>
            <a:ext cx="171900" cy="15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Shape 186"/>
          <p:cNvCxnSpPr>
            <a:stCxn id="165" idx="6"/>
            <a:endCxn id="185" idx="2"/>
          </p:cNvCxnSpPr>
          <p:nvPr/>
        </p:nvCxnSpPr>
        <p:spPr>
          <a:xfrm>
            <a:off x="4440300" y="2059050"/>
            <a:ext cx="24720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Shape 187"/>
          <p:cNvCxnSpPr>
            <a:stCxn id="185" idx="2"/>
            <a:endCxn id="168" idx="6"/>
          </p:cNvCxnSpPr>
          <p:nvPr/>
        </p:nvCxnSpPr>
        <p:spPr>
          <a:xfrm flipH="1">
            <a:off x="4440175" y="2287650"/>
            <a:ext cx="2472000" cy="7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Branch</a:t>
            </a:r>
            <a:endParaRPr sz="4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Criando</a:t>
            </a:r>
            <a:r>
              <a:rPr lang="pt-BR" sz="2200">
                <a:solidFill>
                  <a:srgbClr val="595959"/>
                </a:solidFill>
              </a:rPr>
              <a:t> uma branch a partir da atual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branch beta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Exibir </a:t>
            </a:r>
            <a:r>
              <a:rPr lang="pt-BR" sz="2200">
                <a:solidFill>
                  <a:srgbClr val="595959"/>
                </a:solidFill>
              </a:rPr>
              <a:t>Branches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branch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Exibir branch remota *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branch -r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Exibir todas as branches *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branch -a</a:t>
            </a:r>
            <a:endParaRPr sz="2200">
              <a:solidFill>
                <a:srgbClr val="595959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595959"/>
                </a:solidFill>
              </a:rPr>
              <a:t>*será abordado mais à frente</a:t>
            </a:r>
            <a:endParaRPr sz="22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Branch</a:t>
            </a:r>
            <a:endParaRPr sz="4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Deletar</a:t>
            </a:r>
            <a:r>
              <a:rPr lang="pt-BR" sz="2200">
                <a:solidFill>
                  <a:srgbClr val="595959"/>
                </a:solidFill>
              </a:rPr>
              <a:t> branch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branch -d [branch]</a:t>
            </a:r>
            <a:endParaRPr sz="2200">
              <a:solidFill>
                <a:srgbClr val="595959"/>
              </a:solidFill>
            </a:endParaRPr>
          </a:p>
          <a:p>
            <a:pPr indent="-368300" lvl="2" marL="13716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■"/>
            </a:pPr>
            <a:r>
              <a:rPr lang="pt-BR" sz="2200">
                <a:solidFill>
                  <a:srgbClr val="595959"/>
                </a:solidFill>
              </a:rPr>
              <a:t>se a branch estiver a </a:t>
            </a:r>
            <a:r>
              <a:rPr lang="pt-BR" sz="2200">
                <a:solidFill>
                  <a:srgbClr val="595959"/>
                </a:solidFill>
              </a:rPr>
              <a:t>frente</a:t>
            </a:r>
            <a:r>
              <a:rPr lang="pt-BR" sz="2200">
                <a:solidFill>
                  <a:srgbClr val="595959"/>
                </a:solidFill>
              </a:rPr>
              <a:t>, -D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Renomeia branch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branch -m [novo nome]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branch -m “[branch]” “[novo nome]”</a:t>
            </a:r>
            <a:endParaRPr sz="22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Checkout</a:t>
            </a:r>
            <a:endParaRPr sz="4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Alterar de branch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checkout [branch]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Criando e dando checkout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checkout -b [branch]</a:t>
            </a:r>
            <a:endParaRPr sz="22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Merge</a:t>
            </a:r>
            <a:endParaRPr sz="4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595959"/>
                </a:solidFill>
              </a:rPr>
              <a:t>Mesclar branch atual com a desejada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merge [branch]</a:t>
            </a:r>
            <a:endParaRPr sz="22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Mergetool</a:t>
            </a:r>
            <a:endParaRPr sz="4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Realize o download do KDiff3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 u="sng">
                <a:solidFill>
                  <a:schemeClr val="hlink"/>
                </a:solidFill>
                <a:hlinkClick r:id="rId3"/>
              </a:rPr>
              <a:t>http://kdiff3.sourceforge.net/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Adicionando mergetool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config --global --add merge.tool </a:t>
            </a:r>
            <a:r>
              <a:rPr lang="pt-BR" sz="2200">
                <a:solidFill>
                  <a:srgbClr val="595959"/>
                </a:solidFill>
              </a:rPr>
              <a:t>[nome]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config --global --add mergetool.kdiff3.path "[path do exe]"</a:t>
            </a:r>
            <a:endParaRPr sz="22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Resolução de Conflitos</a:t>
            </a:r>
            <a:endParaRPr sz="4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O arquivo em conflito ficará da </a:t>
            </a:r>
            <a:r>
              <a:rPr lang="pt-BR" sz="2200">
                <a:solidFill>
                  <a:srgbClr val="595959"/>
                </a:solidFill>
              </a:rPr>
              <a:t>seguinte</a:t>
            </a:r>
            <a:r>
              <a:rPr lang="pt-BR" sz="2200">
                <a:solidFill>
                  <a:srgbClr val="595959"/>
                </a:solidFill>
              </a:rPr>
              <a:t> forma:</a:t>
            </a:r>
            <a:endParaRPr sz="2200">
              <a:solidFill>
                <a:srgbClr val="595959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>
                <a:latin typeface="Consolas"/>
                <a:ea typeface="Consolas"/>
                <a:cs typeface="Consolas"/>
                <a:sym typeface="Consolas"/>
              </a:rPr>
              <a:t>&lt;&lt;&lt;&lt;&lt;&lt;&lt; HEAD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Conflito 1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=======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Conflito</a:t>
            </a:r>
            <a:r>
              <a:rPr lang="pt-BR" sz="10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&gt;&gt;&gt;&gt;&gt;&gt;&gt;</a:t>
            </a:r>
            <a:r>
              <a:rPr lang="pt-BR" sz="1000">
                <a:latin typeface="Consolas"/>
                <a:ea typeface="Consolas"/>
                <a:cs typeface="Consolas"/>
                <a:sym typeface="Consolas"/>
              </a:rPr>
              <a:t> branch</a:t>
            </a:r>
            <a:endParaRPr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Para resolver o conflito de uma forma manual, basta escolher qual trecho vai ficar e apagar as linhas :</a:t>
            </a:r>
            <a:endParaRPr sz="2200">
              <a:solidFill>
                <a:srgbClr val="595959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>
                <a:latin typeface="Consolas"/>
                <a:ea typeface="Consolas"/>
                <a:cs typeface="Consolas"/>
                <a:sym typeface="Consolas"/>
              </a:rPr>
              <a:t>&lt;&lt;&lt;&lt;&lt;&lt;&lt; HEAD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=======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&gt;&gt;&gt;&gt;&gt;&gt;&gt;</a:t>
            </a:r>
            <a:r>
              <a:rPr lang="pt-BR" sz="1000">
                <a:latin typeface="Consolas"/>
                <a:ea typeface="Consolas"/>
                <a:cs typeface="Consolas"/>
                <a:sym typeface="Consolas"/>
              </a:rPr>
              <a:t> branch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2200">
                <a:solidFill>
                  <a:srgbClr val="595959"/>
                </a:solidFill>
              </a:rPr>
              <a:t>Efetue o commit para conformar o merge</a:t>
            </a:r>
            <a:r>
              <a:rPr lang="pt-BR" sz="10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Introdução ao Git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595959"/>
                </a:solidFill>
              </a:rPr>
              <a:t>O que é Git?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É um sistema de controle de versão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Permite ter o histórico de alterações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Trabalho em equipe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Criação de versões</a:t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Resolução de Conflitos</a:t>
            </a:r>
            <a:endParaRPr sz="4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Resolução de conflitos utilizando mergetool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Abra o merge tool </a:t>
            </a:r>
            <a:r>
              <a:rPr lang="pt-BR" sz="2200">
                <a:solidFill>
                  <a:srgbClr val="595959"/>
                </a:solidFill>
              </a:rPr>
              <a:t>usando</a:t>
            </a:r>
            <a:r>
              <a:rPr lang="pt-BR" sz="2200">
                <a:solidFill>
                  <a:srgbClr val="595959"/>
                </a:solidFill>
              </a:rPr>
              <a:t> o comando</a:t>
            </a:r>
            <a:endParaRPr sz="2200">
              <a:solidFill>
                <a:srgbClr val="595959"/>
              </a:solidFill>
            </a:endParaRPr>
          </a:p>
          <a:p>
            <a:pPr indent="-3683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■"/>
            </a:pPr>
            <a:r>
              <a:rPr lang="pt-BR" sz="2200">
                <a:solidFill>
                  <a:srgbClr val="595959"/>
                </a:solidFill>
              </a:rPr>
              <a:t>git mergetool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Selecione os itens que farão parte do </a:t>
            </a:r>
            <a:r>
              <a:rPr lang="pt-BR" sz="2200">
                <a:solidFill>
                  <a:srgbClr val="595959"/>
                </a:solidFill>
              </a:rPr>
              <a:t>código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Salve e  efetue o commit</a:t>
            </a:r>
            <a:endParaRPr sz="22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Alias</a:t>
            </a:r>
            <a:endParaRPr sz="4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595959"/>
                </a:solidFill>
              </a:rPr>
              <a:t>O usuário dá um “apelido” para o comando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config --global alias.[apelido] [comando]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Exemplo: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config --global alias.st status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Exibir Lista de Alias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config --get-regexp alias</a:t>
            </a:r>
            <a:endParaRPr sz="2200">
              <a:solidFill>
                <a:srgbClr val="595959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Exercícios Lista 1</a:t>
            </a:r>
            <a:endParaRPr sz="4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●"/>
            </a:pPr>
            <a:r>
              <a:rPr lang="pt-BR" sz="3000">
                <a:solidFill>
                  <a:srgbClr val="595959"/>
                </a:solidFill>
              </a:rPr>
              <a:t>Realize os </a:t>
            </a:r>
            <a:r>
              <a:rPr lang="pt-BR" sz="3000">
                <a:solidFill>
                  <a:srgbClr val="595959"/>
                </a:solidFill>
              </a:rPr>
              <a:t>exercícios da</a:t>
            </a:r>
            <a:r>
              <a:rPr lang="pt-BR" sz="3000">
                <a:solidFill>
                  <a:srgbClr val="595959"/>
                </a:solidFill>
              </a:rPr>
              <a:t> Lista 1</a:t>
            </a:r>
            <a:endParaRPr sz="3000">
              <a:solidFill>
                <a:srgbClr val="595959"/>
              </a:solidFill>
            </a:endParaRPr>
          </a:p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Char char="●"/>
            </a:pPr>
            <a:r>
              <a:rPr lang="pt-BR" sz="3000">
                <a:solidFill>
                  <a:srgbClr val="595959"/>
                </a:solidFill>
              </a:rPr>
              <a:t>Tire </a:t>
            </a:r>
            <a:r>
              <a:rPr lang="pt-BR" sz="3000">
                <a:solidFill>
                  <a:srgbClr val="595959"/>
                </a:solidFill>
              </a:rPr>
              <a:t>dúvidas</a:t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Bitbucket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595959"/>
                </a:solidFill>
              </a:rPr>
              <a:t>Acesse o site 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 u="sng">
                <a:solidFill>
                  <a:schemeClr val="hlink"/>
                </a:solidFill>
                <a:hlinkClick r:id="rId3"/>
              </a:rPr>
              <a:t>https://bitbucket.org/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Crie uma conta</a:t>
            </a:r>
            <a:endParaRPr sz="22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Repositório Remoto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595959"/>
                </a:solidFill>
              </a:rPr>
              <a:t>Vinculado repositório local com remoto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remote add [nome] [link]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P</a:t>
            </a:r>
            <a:r>
              <a:rPr lang="pt-BR" sz="2200">
                <a:solidFill>
                  <a:srgbClr val="595959"/>
                </a:solidFill>
              </a:rPr>
              <a:t>or padrão </a:t>
            </a:r>
            <a:r>
              <a:rPr lang="pt-BR" sz="2200">
                <a:solidFill>
                  <a:srgbClr val="595959"/>
                </a:solidFill>
              </a:rPr>
              <a:t>[nome] é origin</a:t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Repositório Remoto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595959"/>
                </a:solidFill>
              </a:rPr>
              <a:t>Para o primeiro uso do repositório remoto, é necessário enviar o primeiro commit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push origin master</a:t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Branch Remota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595959"/>
                </a:solidFill>
              </a:rPr>
              <a:t>Crie uma Branch local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Envie para o repositório remoto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push origin [branch]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Caso a branch não exista, será criada como os commits, caso ela exista, os novos commits serão enviados.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Deletando uma branch remota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push origin --delete [branch] </a:t>
            </a:r>
            <a:endParaRPr sz="2200">
              <a:solidFill>
                <a:srgbClr val="595959"/>
              </a:solidFill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Rastreando Branches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Configurando o rastreio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branch --set-upstream-to=origin/[remoto] [local]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branch --set-upstream-to=origin/master master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Enviando commit e configurando o rastreio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git push -u origin [branch]</a:t>
            </a:r>
            <a:endParaRPr sz="2200">
              <a:solidFill>
                <a:srgbClr val="595959"/>
              </a:solidFill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Atualizando repositório local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Atualize o repositório local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pull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Caso a branch não estiver sendo rastreada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pull origin [branch]</a:t>
            </a:r>
            <a:endParaRPr sz="22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Atualizando repositório local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595959"/>
                </a:solidFill>
              </a:rPr>
              <a:t>Trazendo atualização do servidor sem atualizar branch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fetch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Atualizando Branch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merge origin/[branch]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Esses dois comandos equivalem ao git pull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Download Branch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branch -u origin/branch</a:t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Instalação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pt-BR" sz="2400">
                <a:solidFill>
                  <a:srgbClr val="595959"/>
                </a:solidFill>
              </a:rPr>
              <a:t>Download do Git</a:t>
            </a:r>
            <a:endParaRPr sz="2400">
              <a:solidFill>
                <a:srgbClr val="595959"/>
              </a:solidFill>
            </a:endParaRPr>
          </a:p>
          <a:p>
            <a:pPr indent="-381000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○"/>
            </a:pPr>
            <a:r>
              <a:rPr lang="pt-BR" sz="2400" u="sng">
                <a:solidFill>
                  <a:schemeClr val="hlink"/>
                </a:solidFill>
                <a:hlinkClick r:id="rId3"/>
              </a:rPr>
              <a:t>https://git-scm.com/</a:t>
            </a:r>
            <a:endParaRPr sz="24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457200" marR="0" rtl="0" algn="just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Clone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Caso o repositório já exista e seja necessário realizar o download, basta acessar o site, copiar link (com o final .git) e executar: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clone [link]</a:t>
            </a:r>
            <a:endParaRPr sz="22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Readme.md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595959"/>
                </a:solidFill>
              </a:rPr>
              <a:t>Este arquivo é utilizado para descrever o repositório.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Utiliza a linguagem de marcação Markdown</a:t>
            </a:r>
            <a:endParaRPr sz="22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</p:txBody>
      </p:sp>
      <p:graphicFrame>
        <p:nvGraphicFramePr>
          <p:cNvPr id="296" name="Shape 296"/>
          <p:cNvGraphicFramePr/>
          <p:nvPr/>
        </p:nvGraphicFramePr>
        <p:xfrm>
          <a:off x="952500" y="247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{45A11CB1-CEBF-4801-9597-3343A471A5B1}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Comando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Exemplos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Resultado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Itálico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*Itálico*</a:t>
                      </a:r>
                      <a:endParaRPr sz="11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_Itálico_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100"/>
                        <a:t>Itálico</a:t>
                      </a:r>
                      <a:endParaRPr i="1" sz="11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100"/>
                        <a:t>Itálico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Negrito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**Negrito**</a:t>
                      </a:r>
                      <a:endParaRPr sz="11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__Negrito__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Negrito</a:t>
                      </a:r>
                      <a:endParaRPr b="1" sz="11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Negrito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Readme.md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</p:txBody>
      </p:sp>
      <p:graphicFrame>
        <p:nvGraphicFramePr>
          <p:cNvPr id="303" name="Shape 303"/>
          <p:cNvGraphicFramePr/>
          <p:nvPr/>
        </p:nvGraphicFramePr>
        <p:xfrm>
          <a:off x="1006750" y="123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{45A11CB1-CEBF-4801-9597-3343A471A5B1}</a:tableStyleId>
              </a:tblPr>
              <a:tblGrid>
                <a:gridCol w="2413000"/>
                <a:gridCol w="2413000"/>
                <a:gridCol w="2413000"/>
              </a:tblGrid>
              <a:tr h="41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Comando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Exemplos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Resultado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Cabeçalho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# Cabeçalho</a:t>
                      </a:r>
                      <a:endParaRPr sz="11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## Cabeçalho</a:t>
                      </a:r>
                      <a:endParaRPr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### Cabeçalho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2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Cabeçalho</a:t>
                      </a:r>
                      <a:endParaRPr sz="2000"/>
                    </a:p>
                    <a:p>
                      <a:pPr indent="0" lvl="0" marL="0" rtl="0">
                        <a:spcBef>
                          <a:spcPts val="1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Cabeçalho</a:t>
                      </a:r>
                      <a:endParaRPr sz="1600"/>
                    </a:p>
                    <a:p>
                      <a:pPr indent="0" lvl="0" marL="0" rtl="0">
                        <a:spcBef>
                          <a:spcPts val="16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</a:rPr>
                        <a:t>Cabeçalho</a:t>
                      </a:r>
                      <a:endParaRPr i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Link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[Google](http://www.google.com/)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u="sng">
                          <a:solidFill>
                            <a:srgbClr val="337AB7"/>
                          </a:solidFill>
                          <a:highlight>
                            <a:srgbClr val="FFFFFF"/>
                          </a:highlight>
                          <a:hlinkClick r:id="rId3"/>
                        </a:rPr>
                        <a:t>Google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Imagem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![titulo da imagem](url)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Readme.md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*Para os itens de diferentes listas não ficarem na mesma lista, é necessário utilizar duas quebras de linhas para separá los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</p:txBody>
      </p:sp>
      <p:graphicFrame>
        <p:nvGraphicFramePr>
          <p:cNvPr id="310" name="Shape 310"/>
          <p:cNvGraphicFramePr/>
          <p:nvPr/>
        </p:nvGraphicFramePr>
        <p:xfrm>
          <a:off x="952500" y="13442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{45A11CB1-CEBF-4801-9597-3343A471A5B1}</a:tableStyleId>
              </a:tblPr>
              <a:tblGrid>
                <a:gridCol w="2413000"/>
                <a:gridCol w="2413000"/>
                <a:gridCol w="2413000"/>
              </a:tblGrid>
              <a:tr h="42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Comando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Exemplos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Resultado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Lista 1*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* Item 1</a:t>
                      </a:r>
                      <a:endParaRPr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* Item 2</a:t>
                      </a:r>
                      <a:endParaRPr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* Item 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pt-BR" sz="1100"/>
                        <a:t>Item 1</a:t>
                      </a:r>
                      <a:endParaRPr sz="1100"/>
                    </a:p>
                    <a:p>
                      <a:pPr indent="-29845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pt-BR" sz="1100"/>
                        <a:t>Item 2</a:t>
                      </a:r>
                      <a:endParaRPr sz="1100"/>
                    </a:p>
                    <a:p>
                      <a:pPr indent="-29845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pt-BR" sz="1100"/>
                        <a:t>Item 3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70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Lista 2*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1. Item a</a:t>
                      </a:r>
                      <a:endParaRPr sz="11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2. Item b</a:t>
                      </a:r>
                      <a:endParaRPr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3. Item c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pt-BR" sz="1100"/>
                        <a:t>Item a</a:t>
                      </a:r>
                      <a:endParaRPr sz="1100"/>
                    </a:p>
                    <a:p>
                      <a:pPr indent="-29845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pt-BR" sz="1100"/>
                        <a:t>Item b</a:t>
                      </a:r>
                      <a:endParaRPr sz="1100"/>
                    </a:p>
                    <a:p>
                      <a:pPr indent="-29845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pt-BR" sz="1100"/>
                        <a:t>Item c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00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Link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![titulo da imagem](url)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Versões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595959"/>
                </a:solidFill>
              </a:rPr>
              <a:t>Exibir versões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tag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 </a:t>
            </a:r>
            <a:r>
              <a:rPr lang="pt-BR" sz="2200">
                <a:solidFill>
                  <a:srgbClr val="595959"/>
                </a:solidFill>
              </a:rPr>
              <a:t>Criar</a:t>
            </a:r>
            <a:r>
              <a:rPr lang="pt-BR" sz="2200">
                <a:solidFill>
                  <a:srgbClr val="595959"/>
                </a:solidFill>
              </a:rPr>
              <a:t> uma versão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tag [nome da versão]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[nome da versão] utiliza um padrão definido pela equipe/empresa, como por exemplo: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tag 1.2_r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A tag foi criada localmente, e deve ser enviada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push --tags</a:t>
            </a:r>
            <a:endParaRPr sz="22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Versões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595959"/>
                </a:solidFill>
              </a:rPr>
              <a:t>Tag de commit </a:t>
            </a:r>
            <a:r>
              <a:rPr lang="pt-BR" sz="2200">
                <a:solidFill>
                  <a:srgbClr val="595959"/>
                </a:solidFill>
              </a:rPr>
              <a:t>específico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tag -a </a:t>
            </a:r>
            <a:r>
              <a:rPr lang="pt-BR" sz="2200">
                <a:solidFill>
                  <a:srgbClr val="595959"/>
                </a:solidFill>
              </a:rPr>
              <a:t>[nome da versão] [hash]</a:t>
            </a:r>
            <a:endParaRPr sz="22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Pull </a:t>
            </a:r>
            <a:r>
              <a:rPr lang="pt-BR" sz="4800">
                <a:solidFill>
                  <a:schemeClr val="lt1"/>
                </a:solidFill>
              </a:rPr>
              <a:t>Request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365950" y="1197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595959"/>
                </a:solidFill>
              </a:rPr>
              <a:t>O que</a:t>
            </a:r>
            <a:r>
              <a:rPr lang="pt-BR" sz="2200">
                <a:solidFill>
                  <a:srgbClr val="595959"/>
                </a:solidFill>
              </a:rPr>
              <a:t> é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Desenvolvedor faz a sugestão de realizar um merge da branch com a branch master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Código</a:t>
            </a:r>
            <a:r>
              <a:rPr lang="pt-BR" sz="2200">
                <a:solidFill>
                  <a:srgbClr val="595959"/>
                </a:solidFill>
              </a:rPr>
              <a:t> passa por uma </a:t>
            </a:r>
            <a:r>
              <a:rPr lang="pt-BR" sz="2200">
                <a:solidFill>
                  <a:srgbClr val="595959"/>
                </a:solidFill>
              </a:rPr>
              <a:t>análise</a:t>
            </a:r>
            <a:r>
              <a:rPr lang="pt-BR" sz="2200">
                <a:solidFill>
                  <a:srgbClr val="595959"/>
                </a:solidFill>
              </a:rPr>
              <a:t>, e é aprovado ou não.</a:t>
            </a:r>
            <a:endParaRPr sz="2200">
              <a:solidFill>
                <a:srgbClr val="595959"/>
              </a:solidFill>
            </a:endParaRPr>
          </a:p>
          <a:p>
            <a:pPr indent="-3683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■"/>
            </a:pPr>
            <a:r>
              <a:rPr lang="pt-BR" sz="2200">
                <a:solidFill>
                  <a:srgbClr val="595959"/>
                </a:solidFill>
              </a:rPr>
              <a:t>Código errado</a:t>
            </a:r>
            <a:endParaRPr sz="2200">
              <a:solidFill>
                <a:srgbClr val="595959"/>
              </a:solidFill>
            </a:endParaRPr>
          </a:p>
          <a:p>
            <a:pPr indent="-3683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■"/>
            </a:pPr>
            <a:r>
              <a:rPr lang="pt-BR" sz="2200">
                <a:solidFill>
                  <a:srgbClr val="595959"/>
                </a:solidFill>
              </a:rPr>
              <a:t>Uso de função que será descontinuada</a:t>
            </a:r>
            <a:endParaRPr sz="2200">
              <a:solidFill>
                <a:srgbClr val="595959"/>
              </a:solidFill>
            </a:endParaRPr>
          </a:p>
          <a:p>
            <a:pPr indent="-3683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■"/>
            </a:pPr>
            <a:r>
              <a:rPr lang="pt-BR" sz="2200">
                <a:solidFill>
                  <a:srgbClr val="595959"/>
                </a:solidFill>
              </a:rPr>
              <a:t>etc</a:t>
            </a:r>
            <a:endParaRPr sz="22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Utilizando o Terminal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Diretório atual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pwd (não funciona no CMD)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Limpar tela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clear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cls (cmd)</a:t>
            </a:r>
            <a:endParaRPr sz="22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457200" marR="0" rtl="0" algn="just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Utilizando o Terminal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Exibir conteudo do diretorio atual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ls [</a:t>
            </a:r>
            <a:r>
              <a:rPr lang="pt-BR" sz="2200">
                <a:solidFill>
                  <a:srgbClr val="595959"/>
                </a:solidFill>
              </a:rPr>
              <a:t>parâmetros</a:t>
            </a:r>
            <a:r>
              <a:rPr lang="pt-BR" sz="2200">
                <a:solidFill>
                  <a:srgbClr val="595959"/>
                </a:solidFill>
              </a:rPr>
              <a:t> opcionais]</a:t>
            </a:r>
            <a:endParaRPr sz="2200">
              <a:solidFill>
                <a:srgbClr val="595959"/>
              </a:solidFill>
            </a:endParaRPr>
          </a:p>
          <a:p>
            <a:pPr indent="-3683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■"/>
            </a:pPr>
            <a:r>
              <a:rPr lang="pt-BR" sz="2200">
                <a:solidFill>
                  <a:srgbClr val="595959"/>
                </a:solidFill>
              </a:rPr>
              <a:t>Mais detalhes: -l</a:t>
            </a:r>
            <a:endParaRPr sz="2200">
              <a:solidFill>
                <a:srgbClr val="595959"/>
              </a:solidFill>
            </a:endParaRPr>
          </a:p>
          <a:p>
            <a:pPr indent="-3683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■"/>
            </a:pPr>
            <a:r>
              <a:rPr lang="pt-BR" sz="2200">
                <a:solidFill>
                  <a:srgbClr val="595959"/>
                </a:solidFill>
              </a:rPr>
              <a:t>Arquivos </a:t>
            </a:r>
            <a:r>
              <a:rPr lang="pt-BR" sz="2200">
                <a:solidFill>
                  <a:srgbClr val="595959"/>
                </a:solidFill>
              </a:rPr>
              <a:t>ocultos</a:t>
            </a:r>
            <a:r>
              <a:rPr lang="pt-BR" sz="2200">
                <a:solidFill>
                  <a:srgbClr val="595959"/>
                </a:solidFill>
              </a:rPr>
              <a:t>: -a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Alterar </a:t>
            </a:r>
            <a:r>
              <a:rPr lang="pt-BR" sz="2200">
                <a:solidFill>
                  <a:srgbClr val="595959"/>
                </a:solidFill>
              </a:rPr>
              <a:t>diretório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cd [caminho relativo/absoluto]</a:t>
            </a:r>
            <a:endParaRPr sz="2200">
              <a:solidFill>
                <a:srgbClr val="595959"/>
              </a:solidFill>
            </a:endParaRPr>
          </a:p>
          <a:p>
            <a:pPr indent="-3683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■"/>
            </a:pPr>
            <a:r>
              <a:rPr lang="pt-BR" sz="2200">
                <a:solidFill>
                  <a:srgbClr val="595959"/>
                </a:solidFill>
              </a:rPr>
              <a:t>cd Desktop/</a:t>
            </a:r>
            <a:endParaRPr sz="2200">
              <a:solidFill>
                <a:srgbClr val="595959"/>
              </a:solidFill>
            </a:endParaRPr>
          </a:p>
          <a:p>
            <a:pPr indent="-3683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■"/>
            </a:pPr>
            <a:r>
              <a:rPr lang="pt-BR" sz="2200">
                <a:solidFill>
                  <a:srgbClr val="595959"/>
                </a:solidFill>
              </a:rPr>
              <a:t>cd /d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dir (CMD)</a:t>
            </a:r>
            <a:endParaRPr sz="22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457200" marR="0" rtl="0" algn="just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Utilizando o Terminal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O Diretório atual é representado por “.”, e o anterior por “..”</a:t>
            </a:r>
            <a:endParaRPr sz="1800">
              <a:solidFill>
                <a:srgbClr val="595959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Criando diretório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mkdir [nome do diretório]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Deletando diretório (vazio)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rmdir [nome do diretório] 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Deletando diretório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rm [nome do diretório]  -r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Deletando arquivo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rm [nome do arquivo] </a:t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Configurando Usuário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Configurando username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config --global user.name “[Usuário]”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Configurando email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config --global user.email “[Email]”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Exibir Configurações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config --global user.name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config --global user.email 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git config --global -l</a:t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0" y="0"/>
            <a:ext cx="9144000" cy="10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Repositório Local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365950" y="116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595959"/>
                </a:solidFill>
              </a:rPr>
              <a:t>O que</a:t>
            </a:r>
            <a:r>
              <a:rPr lang="pt-BR" sz="2200">
                <a:solidFill>
                  <a:srgbClr val="595959"/>
                </a:solidFill>
              </a:rPr>
              <a:t> é um repositório local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Possui arquivos/</a:t>
            </a:r>
            <a:r>
              <a:rPr lang="pt-BR" sz="2200">
                <a:solidFill>
                  <a:srgbClr val="595959"/>
                </a:solidFill>
              </a:rPr>
              <a:t>diretores</a:t>
            </a:r>
            <a:endParaRPr sz="2200">
              <a:solidFill>
                <a:srgbClr val="595959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pt-BR" sz="2200">
                <a:solidFill>
                  <a:srgbClr val="595959"/>
                </a:solidFill>
              </a:rPr>
              <a:t>Os arquivos/diretórios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Não rastreados</a:t>
            </a:r>
            <a:endParaRPr sz="2200">
              <a:solidFill>
                <a:srgbClr val="595959"/>
              </a:solidFill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○"/>
            </a:pPr>
            <a:r>
              <a:rPr lang="pt-BR" sz="2200">
                <a:solidFill>
                  <a:srgbClr val="595959"/>
                </a:solidFill>
              </a:rPr>
              <a:t>Rastreado</a:t>
            </a:r>
            <a:endParaRPr sz="2200">
              <a:solidFill>
                <a:srgbClr val="595959"/>
              </a:solidFill>
            </a:endParaRPr>
          </a:p>
          <a:p>
            <a:pPr indent="-3683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■"/>
            </a:pPr>
            <a:r>
              <a:rPr lang="pt-BR" sz="2200">
                <a:solidFill>
                  <a:srgbClr val="595959"/>
                </a:solidFill>
              </a:rPr>
              <a:t>Novo</a:t>
            </a:r>
            <a:endParaRPr sz="2200">
              <a:solidFill>
                <a:srgbClr val="595959"/>
              </a:solidFill>
            </a:endParaRPr>
          </a:p>
          <a:p>
            <a:pPr indent="-3683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■"/>
            </a:pPr>
            <a:r>
              <a:rPr lang="pt-BR" sz="2200">
                <a:solidFill>
                  <a:srgbClr val="595959"/>
                </a:solidFill>
              </a:rPr>
              <a:t>Alterados</a:t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1_UNOESTE">
  <a:themeElements>
    <a:clrScheme name="UNOESTE">
      <a:dk1>
        <a:srgbClr val="004C00"/>
      </a:dk1>
      <a:lt1>
        <a:srgbClr val="FFFFFF"/>
      </a:lt1>
      <a:dk2>
        <a:srgbClr val="006600"/>
      </a:dk2>
      <a:lt2>
        <a:srgbClr val="D8D8D8"/>
      </a:lt2>
      <a:accent1>
        <a:srgbClr val="9BBB59"/>
      </a:accent1>
      <a:accent2>
        <a:srgbClr val="92D050"/>
      </a:accent2>
      <a:accent3>
        <a:srgbClr val="00B050"/>
      </a:accent3>
      <a:accent4>
        <a:srgbClr val="F79646"/>
      </a:accent4>
      <a:accent5>
        <a:srgbClr val="FFC000"/>
      </a:accent5>
      <a:accent6>
        <a:srgbClr val="FAC08F"/>
      </a:accent6>
      <a:hlink>
        <a:srgbClr val="FF9900"/>
      </a:hlink>
      <a:folHlink>
        <a:srgbClr val="CCFF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UNOESTE">
  <a:themeElements>
    <a:clrScheme name="UNOESTE">
      <a:dk1>
        <a:srgbClr val="004C00"/>
      </a:dk1>
      <a:lt1>
        <a:srgbClr val="FFFFFF"/>
      </a:lt1>
      <a:dk2>
        <a:srgbClr val="006600"/>
      </a:dk2>
      <a:lt2>
        <a:srgbClr val="D8D8D8"/>
      </a:lt2>
      <a:accent1>
        <a:srgbClr val="9BBB59"/>
      </a:accent1>
      <a:accent2>
        <a:srgbClr val="92D050"/>
      </a:accent2>
      <a:accent3>
        <a:srgbClr val="00B050"/>
      </a:accent3>
      <a:accent4>
        <a:srgbClr val="F79646"/>
      </a:accent4>
      <a:accent5>
        <a:srgbClr val="FFC000"/>
      </a:accent5>
      <a:accent6>
        <a:srgbClr val="FAC08F"/>
      </a:accent6>
      <a:hlink>
        <a:srgbClr val="FF9900"/>
      </a:hlink>
      <a:folHlink>
        <a:srgbClr val="CCFF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7_UNOESTE">
  <a:themeElements>
    <a:clrScheme name="UNOESTE">
      <a:dk1>
        <a:srgbClr val="004C00"/>
      </a:dk1>
      <a:lt1>
        <a:srgbClr val="FFFFFF"/>
      </a:lt1>
      <a:dk2>
        <a:srgbClr val="006600"/>
      </a:dk2>
      <a:lt2>
        <a:srgbClr val="D8D8D8"/>
      </a:lt2>
      <a:accent1>
        <a:srgbClr val="9BBB59"/>
      </a:accent1>
      <a:accent2>
        <a:srgbClr val="92D050"/>
      </a:accent2>
      <a:accent3>
        <a:srgbClr val="00B050"/>
      </a:accent3>
      <a:accent4>
        <a:srgbClr val="F79646"/>
      </a:accent4>
      <a:accent5>
        <a:srgbClr val="FFC000"/>
      </a:accent5>
      <a:accent6>
        <a:srgbClr val="FAC08F"/>
      </a:accent6>
      <a:hlink>
        <a:srgbClr val="FF9900"/>
      </a:hlink>
      <a:folHlink>
        <a:srgbClr val="CCFF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