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Open Sans ExtraBold"/>
      <p:bold r:id="rId16"/>
      <p:boldItalic r:id="rId17"/>
    </p:embeddedFont>
    <p:embeddedFont>
      <p:font typeface="Rajdhani"/>
      <p:regular r:id="rId18"/>
      <p:bold r:id="rId19"/>
    </p:embeddedFont>
    <p:embeddedFont>
      <p:font typeface="Open Sans Light"/>
      <p:regular r:id="rId20"/>
      <p:bold r:id="rId21"/>
      <p:italic r:id="rId22"/>
      <p:boldItalic r:id="rId23"/>
    </p:embeddedFont>
    <p:embeddedFont>
      <p:font typeface="Open Sans"/>
      <p:regular r:id="rId24"/>
      <p:bold r:id="rId25"/>
      <p:italic r:id="rId26"/>
      <p:boldItalic r:id="rId27"/>
    </p:embeddedFont>
    <p:embeddedFont>
      <p:font typeface="Karla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Light-regular.fntdata"/><Relationship Id="rId22" Type="http://schemas.openxmlformats.org/officeDocument/2006/relationships/font" Target="fonts/OpenSansLight-italic.fntdata"/><Relationship Id="rId21" Type="http://schemas.openxmlformats.org/officeDocument/2006/relationships/font" Target="fonts/OpenSansLight-bold.fntdata"/><Relationship Id="rId24" Type="http://schemas.openxmlformats.org/officeDocument/2006/relationships/font" Target="fonts/OpenSans-regular.fntdata"/><Relationship Id="rId23" Type="http://schemas.openxmlformats.org/officeDocument/2006/relationships/font" Target="fonts/OpenSansLigh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8" Type="http://schemas.openxmlformats.org/officeDocument/2006/relationships/font" Target="fonts/Karla-regular.fntdata"/><Relationship Id="rId27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Karla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Karla-boldItalic.fntdata"/><Relationship Id="rId30" Type="http://schemas.openxmlformats.org/officeDocument/2006/relationships/font" Target="fonts/Karla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OpenSansExtraBold-boldItalic.fntdata"/><Relationship Id="rId16" Type="http://schemas.openxmlformats.org/officeDocument/2006/relationships/font" Target="fonts/OpenSansExtraBold-bold.fntdata"/><Relationship Id="rId19" Type="http://schemas.openxmlformats.org/officeDocument/2006/relationships/font" Target="fonts/Rajdhani-bold.fntdata"/><Relationship Id="rId18" Type="http://schemas.openxmlformats.org/officeDocument/2006/relationships/font" Target="fonts/Rajdhani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fd62c96e6_2_1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8fd62c96e6_2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fd62c96e6_2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g8fd62c96e6_2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908d516d16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908d516d16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060"/>
            </a:srgbClr>
          </a:solidFill>
          <a:ln>
            <a:noFill/>
          </a:ln>
        </p:spPr>
      </p:sp>
      <p:sp>
        <p:nvSpPr>
          <p:cNvPr id="56" name="Google Shape;56;p15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7" name="Google Shape;57;p15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8" name="Google Shape;58;p15"/>
          <p:cNvSpPr txBox="1"/>
          <p:nvPr>
            <p:ph idx="1" type="subTitle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BLANK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pt-B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www.digitalhouse.com/br 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" name="Google Shape;61;p16"/>
          <p:cNvSpPr txBox="1"/>
          <p:nvPr/>
        </p:nvSpPr>
        <p:spPr>
          <a:xfrm>
            <a:off x="8837891" y="481722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1">
  <p:cSld name="BLANK_1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pt-B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Introdução a NODE JS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" name="Google Shape;64;p17"/>
          <p:cNvSpPr txBox="1"/>
          <p:nvPr/>
        </p:nvSpPr>
        <p:spPr>
          <a:xfrm>
            <a:off x="8837891" y="481722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60"/>
            </a:srgbClr>
          </a:solidFill>
          <a:ln>
            <a:noFill/>
          </a:ln>
        </p:spPr>
      </p:sp>
      <p:sp>
        <p:nvSpPr>
          <p:cNvPr id="67" name="Google Shape;67;p18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8" name="Google Shape;68;p18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" type="body"/>
          </p:nvPr>
        </p:nvSpPr>
        <p:spPr>
          <a:xfrm>
            <a:off x="841000" y="2515375"/>
            <a:ext cx="1988700" cy="24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0" name="Google Shape;70;p18"/>
          <p:cNvSpPr txBox="1"/>
          <p:nvPr>
            <p:ph idx="2" type="body"/>
          </p:nvPr>
        </p:nvSpPr>
        <p:spPr>
          <a:xfrm>
            <a:off x="2931575" y="2515375"/>
            <a:ext cx="1988700" cy="24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1" name="Google Shape;71;p18"/>
          <p:cNvSpPr txBox="1"/>
          <p:nvPr>
            <p:ph idx="3" type="body"/>
          </p:nvPr>
        </p:nvSpPr>
        <p:spPr>
          <a:xfrm>
            <a:off x="5022150" y="2515375"/>
            <a:ext cx="1988700" cy="24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a del tiempo 3 4 1">
  <p:cSld name="BLANK_1_1_1_6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720000" y="227025"/>
            <a:ext cx="77046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pt-BR" sz="1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nodejs.org/pt-br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4652150" y="1204150"/>
            <a:ext cx="3123600" cy="14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pt-BR"/>
              <a:t>Introdução a NODE JS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/>
        </p:nvSpPr>
        <p:spPr>
          <a:xfrm>
            <a:off x="1633192" y="1672950"/>
            <a:ext cx="4403700" cy="17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5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É um</a:t>
            </a:r>
            <a:r>
              <a:rPr lang="pt-BR" sz="2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pt-BR" sz="2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ambiente </a:t>
            </a:r>
            <a:r>
              <a:rPr lang="pt-BR" sz="25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de execução, ou seja, nos permite executar</a:t>
            </a:r>
            <a:r>
              <a:rPr lang="pt-BR" sz="2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pt-BR" sz="2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Javascript </a:t>
            </a:r>
            <a:r>
              <a:rPr lang="pt-BR" sz="25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fora de um</a:t>
            </a:r>
            <a:r>
              <a:rPr lang="pt-BR" sz="2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pt-BR" sz="2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navegador</a:t>
            </a:r>
            <a:r>
              <a:rPr lang="pt-BR" sz="2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0" sz="2500" u="none" cap="none" strike="noStrike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83" name="Google Shape;83;p20"/>
          <p:cNvSpPr txBox="1"/>
          <p:nvPr/>
        </p:nvSpPr>
        <p:spPr>
          <a:xfrm>
            <a:off x="1040855" y="1080642"/>
            <a:ext cx="6675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03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“</a:t>
            </a:r>
            <a:endParaRPr b="0" i="0" sz="9300" u="none" cap="none" strike="noStrike">
              <a:solidFill>
                <a:srgbClr val="EC183F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84" name="Google Shape;84;p20"/>
          <p:cNvSpPr txBox="1"/>
          <p:nvPr/>
        </p:nvSpPr>
        <p:spPr>
          <a:xfrm>
            <a:off x="5228004" y="2764062"/>
            <a:ext cx="8460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03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”</a:t>
            </a:r>
            <a:endParaRPr b="0" i="0" sz="8600" u="none" cap="none" strike="noStrike">
              <a:solidFill>
                <a:srgbClr val="EC183F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85" name="Google Shape;85;p20"/>
          <p:cNvSpPr/>
          <p:nvPr/>
        </p:nvSpPr>
        <p:spPr>
          <a:xfrm>
            <a:off x="6894294" y="1691685"/>
            <a:ext cx="1208834" cy="1757993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 txBox="1"/>
          <p:nvPr/>
        </p:nvSpPr>
        <p:spPr>
          <a:xfrm>
            <a:off x="738850" y="1201525"/>
            <a:ext cx="7160700" cy="16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Todos os navegadores possuem um </a:t>
            </a:r>
            <a:r>
              <a:rPr b="1" lang="pt-B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mecanismo Javascript </a:t>
            </a:r>
            <a:r>
              <a:rPr lang="pt-B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para ler e renderizar código JS. Isso torna o idioma dependente de um </a:t>
            </a:r>
            <a:r>
              <a:rPr b="1" lang="pt-B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navegador </a:t>
            </a:r>
            <a:r>
              <a:rPr lang="pt-B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para ser executado.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Os próprios navegadores usam motores diferentes. Por causa </a:t>
            </a:r>
            <a:r>
              <a:rPr lang="pt-B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dessa</a:t>
            </a:r>
            <a:r>
              <a:rPr lang="pt-B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variedade que às vezes o mesmo código JS pode se comportar de forma diferente, dependendo do navegador em que ele está em execução.</a:t>
            </a:r>
            <a:endParaRPr sz="16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91" name="Google Shape;9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8713" y="3157376"/>
            <a:ext cx="607889" cy="627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92950" y="3146152"/>
            <a:ext cx="662240" cy="65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21688" y="3157377"/>
            <a:ext cx="639100" cy="6391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1"/>
          <p:cNvSpPr/>
          <p:nvPr/>
        </p:nvSpPr>
        <p:spPr>
          <a:xfrm>
            <a:off x="1409525" y="3999903"/>
            <a:ext cx="1229100" cy="4896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pt-BR" sz="13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Motor</a:t>
            </a:r>
            <a:endParaRPr i="0" sz="13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3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CHAKRA</a:t>
            </a:r>
            <a:endParaRPr b="1" i="0" sz="13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" name="Google Shape;95;p21"/>
          <p:cNvSpPr/>
          <p:nvPr/>
        </p:nvSpPr>
        <p:spPr>
          <a:xfrm>
            <a:off x="3605013" y="3999902"/>
            <a:ext cx="1455300" cy="4896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pt-BR" sz="13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Motor</a:t>
            </a:r>
            <a:endParaRPr i="0" sz="13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3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SpiderMonkey</a:t>
            </a:r>
            <a:endParaRPr b="1" i="0" sz="13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" name="Google Shape;96;p21"/>
          <p:cNvSpPr/>
          <p:nvPr/>
        </p:nvSpPr>
        <p:spPr>
          <a:xfrm>
            <a:off x="6026700" y="3999903"/>
            <a:ext cx="1229100" cy="4896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pt-BR" sz="13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Motor</a:t>
            </a:r>
            <a:endParaRPr i="0" sz="13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3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v8</a:t>
            </a:r>
            <a:endParaRPr b="1" i="0" sz="13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" name="Google Shape;97;p21"/>
          <p:cNvSpPr txBox="1"/>
          <p:nvPr/>
        </p:nvSpPr>
        <p:spPr>
          <a:xfrm>
            <a:off x="738848" y="376850"/>
            <a:ext cx="36663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pt-BR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Arquitetura</a:t>
            </a:r>
            <a:r>
              <a:rPr b="1" lang="pt-BR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 NODE JS</a:t>
            </a:r>
            <a:r>
              <a:rPr b="1" i="0" lang="pt-BR" sz="30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/>
          <p:nvPr/>
        </p:nvSpPr>
        <p:spPr>
          <a:xfrm>
            <a:off x="738850" y="1483650"/>
            <a:ext cx="3920400" cy="21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O </a:t>
            </a:r>
            <a:r>
              <a:rPr b="1" lang="pt-B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NodeJS</a:t>
            </a:r>
            <a:r>
              <a:rPr lang="pt-B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é construído sob o motor </a:t>
            </a:r>
            <a:r>
              <a:rPr b="1" lang="pt-B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v8 </a:t>
            </a:r>
            <a:r>
              <a:rPr lang="pt-B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do Google Chrome. Isso o torna um ambiente de execução Javascript e faz com que o idioma não dependa mais do navegador para ser executado.</a:t>
            </a:r>
            <a:endParaRPr i="0" sz="1600" u="none" cap="none" strike="noStrik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Desta forma, podemos programar tanto o Front-end como o Back-end na mesma língua: </a:t>
            </a:r>
            <a:r>
              <a:rPr b="1" lang="pt-B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Javascript</a:t>
            </a:r>
            <a:r>
              <a:rPr lang="pt-B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3" name="Google Shape;10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7025" y="1698176"/>
            <a:ext cx="2852098" cy="174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2"/>
          <p:cNvSpPr txBox="1"/>
          <p:nvPr/>
        </p:nvSpPr>
        <p:spPr>
          <a:xfrm>
            <a:off x="738848" y="376850"/>
            <a:ext cx="36663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pt-BR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Arquitetura</a:t>
            </a:r>
            <a:r>
              <a:rPr b="1" lang="pt-BR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 NODE JS</a:t>
            </a:r>
            <a:r>
              <a:rPr b="1" i="0" lang="pt-BR" sz="30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/>
          <p:nvPr/>
        </p:nvSpPr>
        <p:spPr>
          <a:xfrm>
            <a:off x="1497350" y="3253925"/>
            <a:ext cx="5631600" cy="952500"/>
          </a:xfrm>
          <a:prstGeom prst="roundRect">
            <a:avLst>
              <a:gd fmla="val 16667" name="adj"/>
            </a:avLst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3"/>
          <p:cNvSpPr txBox="1"/>
          <p:nvPr/>
        </p:nvSpPr>
        <p:spPr>
          <a:xfrm>
            <a:off x="1819784" y="3247840"/>
            <a:ext cx="4675200" cy="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Tenha em mente que, ao instalar o Node, não estamos instalando um software, mas sim um ambiente de execução.</a:t>
            </a:r>
            <a:endParaRPr b="1"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" name="Google Shape;111;p23"/>
          <p:cNvSpPr txBox="1"/>
          <p:nvPr/>
        </p:nvSpPr>
        <p:spPr>
          <a:xfrm>
            <a:off x="738850" y="1182300"/>
            <a:ext cx="7503900" cy="14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 primeira coisa a fazer é baixar o Node.js do seu site oficial</a:t>
            </a:r>
            <a:r>
              <a:rPr i="0" lang="pt-BR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r>
              <a:rPr i="0" lang="pt-BR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nodejs.org/pt-br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Junto com o Node.js vamos instalar o gerenciador de pacotes </a:t>
            </a:r>
            <a:r>
              <a:rPr b="1" lang="pt-B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NPM</a:t>
            </a:r>
            <a:r>
              <a:rPr lang="pt-B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, que veremos com profundidade mais tarde.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Para verificar se ele foi instalado corretamente, abra um terminal e execute o comando</a:t>
            </a:r>
            <a:r>
              <a:rPr i="0" lang="pt-BR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0" lang="pt-BR" sz="1600" u="none" cap="none" strike="noStrike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                        </a:t>
            </a:r>
            <a:r>
              <a:rPr i="0" lang="pt-BR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ou  </a:t>
            </a:r>
            <a:r>
              <a:rPr lang="pt-BR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                                      .</a:t>
            </a:r>
            <a:endParaRPr b="0" i="0" sz="1600" u="none" cap="none" strike="noStrike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" name="Google Shape;112;p23"/>
          <p:cNvSpPr/>
          <p:nvPr/>
        </p:nvSpPr>
        <p:spPr>
          <a:xfrm>
            <a:off x="1854989" y="2388312"/>
            <a:ext cx="946500" cy="2421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node -v</a:t>
            </a:r>
            <a:endParaRPr b="0" i="0" sz="14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3" name="Google Shape;113;p23"/>
          <p:cNvSpPr/>
          <p:nvPr/>
        </p:nvSpPr>
        <p:spPr>
          <a:xfrm>
            <a:off x="3325100" y="2388312"/>
            <a:ext cx="1697400" cy="2421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node --version</a:t>
            </a:r>
            <a:endParaRPr b="0" i="0" sz="14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4" name="Google Shape;114;p23"/>
          <p:cNvSpPr txBox="1"/>
          <p:nvPr/>
        </p:nvSpPr>
        <p:spPr>
          <a:xfrm>
            <a:off x="738848" y="376850"/>
            <a:ext cx="36663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pt-BR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Instalando </a:t>
            </a:r>
            <a:r>
              <a:rPr b="1" lang="pt-BR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NODE JS</a:t>
            </a:r>
            <a:r>
              <a:rPr b="1" i="0" lang="pt-BR" sz="30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3"/>
          <p:cNvSpPr/>
          <p:nvPr/>
        </p:nvSpPr>
        <p:spPr>
          <a:xfrm>
            <a:off x="6129388" y="3123724"/>
            <a:ext cx="1212900" cy="1212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16" name="Google Shape;116;p23"/>
          <p:cNvGrpSpPr/>
          <p:nvPr/>
        </p:nvGrpSpPr>
        <p:grpSpPr>
          <a:xfrm>
            <a:off x="6485954" y="3393861"/>
            <a:ext cx="594731" cy="672641"/>
            <a:chOff x="6550050" y="3416298"/>
            <a:chExt cx="555045" cy="627756"/>
          </a:xfrm>
        </p:grpSpPr>
        <p:sp>
          <p:nvSpPr>
            <p:cNvPr id="117" name="Google Shape;117;p23"/>
            <p:cNvSpPr/>
            <p:nvPr/>
          </p:nvSpPr>
          <p:spPr>
            <a:xfrm>
              <a:off x="6562335" y="3416298"/>
              <a:ext cx="210403" cy="274013"/>
            </a:xfrm>
            <a:custGeom>
              <a:rect b="b" l="l" r="r" t="t"/>
              <a:pathLst>
                <a:path extrusionOk="0" h="206025" w="158198">
                  <a:moveTo>
                    <a:pt x="1260" y="43147"/>
                  </a:moveTo>
                  <a:cubicBezTo>
                    <a:pt x="-3775" y="34498"/>
                    <a:pt x="6734" y="19061"/>
                    <a:pt x="24689" y="8770"/>
                  </a:cubicBezTo>
                  <a:cubicBezTo>
                    <a:pt x="42643" y="-1630"/>
                    <a:pt x="61255" y="-2944"/>
                    <a:pt x="66181" y="5705"/>
                  </a:cubicBezTo>
                  <a:cubicBezTo>
                    <a:pt x="67823" y="8551"/>
                    <a:pt x="155296" y="160069"/>
                    <a:pt x="156938" y="162915"/>
                  </a:cubicBezTo>
                  <a:cubicBezTo>
                    <a:pt x="161974" y="171564"/>
                    <a:pt x="151464" y="187000"/>
                    <a:pt x="133510" y="197291"/>
                  </a:cubicBezTo>
                  <a:cubicBezTo>
                    <a:pt x="115555" y="207582"/>
                    <a:pt x="97053" y="209005"/>
                    <a:pt x="92018" y="200357"/>
                  </a:cubicBezTo>
                  <a:cubicBezTo>
                    <a:pt x="90375" y="197510"/>
                    <a:pt x="2903" y="45993"/>
                    <a:pt x="1260" y="43147"/>
                  </a:cubicBezTo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23"/>
            <p:cNvSpPr/>
            <p:nvPr/>
          </p:nvSpPr>
          <p:spPr>
            <a:xfrm>
              <a:off x="6550050" y="3466671"/>
              <a:ext cx="555045" cy="577384"/>
            </a:xfrm>
            <a:custGeom>
              <a:rect b="b" l="l" r="r" t="t"/>
              <a:pathLst>
                <a:path extrusionOk="0" h="434123" w="417327">
                  <a:moveTo>
                    <a:pt x="250153" y="345384"/>
                  </a:moveTo>
                  <a:cubicBezTo>
                    <a:pt x="171219" y="390927"/>
                    <a:pt x="95789" y="407787"/>
                    <a:pt x="81556" y="383045"/>
                  </a:cubicBezTo>
                  <a:cubicBezTo>
                    <a:pt x="67324" y="358303"/>
                    <a:pt x="119655" y="301374"/>
                    <a:pt x="198479" y="255831"/>
                  </a:cubicBezTo>
                  <a:cubicBezTo>
                    <a:pt x="277303" y="210288"/>
                    <a:pt x="352843" y="193429"/>
                    <a:pt x="367075" y="218171"/>
                  </a:cubicBezTo>
                  <a:cubicBezTo>
                    <a:pt x="381416" y="242913"/>
                    <a:pt x="329086" y="299842"/>
                    <a:pt x="250153" y="345384"/>
                  </a:cubicBezTo>
                  <a:moveTo>
                    <a:pt x="411961" y="192334"/>
                  </a:moveTo>
                  <a:cubicBezTo>
                    <a:pt x="386124" y="147667"/>
                    <a:pt x="336531" y="161352"/>
                    <a:pt x="297228" y="133654"/>
                  </a:cubicBezTo>
                  <a:cubicBezTo>
                    <a:pt x="257926" y="105956"/>
                    <a:pt x="227710" y="69938"/>
                    <a:pt x="201873" y="36875"/>
                  </a:cubicBezTo>
                  <a:cubicBezTo>
                    <a:pt x="168154" y="-6368"/>
                    <a:pt x="109692" y="-10090"/>
                    <a:pt x="61084" y="17936"/>
                  </a:cubicBezTo>
                  <a:cubicBezTo>
                    <a:pt x="12476" y="45962"/>
                    <a:pt x="-13470" y="98402"/>
                    <a:pt x="7111" y="149309"/>
                  </a:cubicBezTo>
                  <a:cubicBezTo>
                    <a:pt x="22876" y="188174"/>
                    <a:pt x="38970" y="232403"/>
                    <a:pt x="43349" y="280245"/>
                  </a:cubicBezTo>
                  <a:cubicBezTo>
                    <a:pt x="47728" y="328196"/>
                    <a:pt x="11052" y="364324"/>
                    <a:pt x="36890" y="408991"/>
                  </a:cubicBezTo>
                  <a:cubicBezTo>
                    <a:pt x="61741" y="452016"/>
                    <a:pt x="165854" y="438441"/>
                    <a:pt x="269421" y="378665"/>
                  </a:cubicBezTo>
                  <a:cubicBezTo>
                    <a:pt x="372986" y="318781"/>
                    <a:pt x="436812" y="235469"/>
                    <a:pt x="411961" y="192334"/>
                  </a:cubicBezTo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23"/>
            <p:cNvSpPr/>
            <p:nvPr/>
          </p:nvSpPr>
          <p:spPr>
            <a:xfrm>
              <a:off x="6846950" y="3772564"/>
              <a:ext cx="140830" cy="88001"/>
            </a:xfrm>
            <a:custGeom>
              <a:rect b="b" l="l" r="r" t="t"/>
              <a:pathLst>
                <a:path extrusionOk="0" h="66166" w="105887">
                  <a:moveTo>
                    <a:pt x="0" y="37989"/>
                  </a:moveTo>
                  <a:cubicBezTo>
                    <a:pt x="42149" y="14670"/>
                    <a:pt x="81561" y="766"/>
                    <a:pt x="105099" y="0"/>
                  </a:cubicBezTo>
                  <a:cubicBezTo>
                    <a:pt x="107179" y="12481"/>
                    <a:pt x="105208" y="25727"/>
                    <a:pt x="98421" y="37660"/>
                  </a:cubicBezTo>
                  <a:cubicBezTo>
                    <a:pt x="82656" y="64920"/>
                    <a:pt x="47842" y="74226"/>
                    <a:pt x="20472" y="58571"/>
                  </a:cubicBezTo>
                  <a:cubicBezTo>
                    <a:pt x="11605" y="53316"/>
                    <a:pt x="4817" y="46200"/>
                    <a:pt x="0" y="37989"/>
                  </a:cubicBezTo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/>
        </p:nvSpPr>
        <p:spPr>
          <a:xfrm>
            <a:off x="738850" y="1186825"/>
            <a:ext cx="7221000" cy="31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pt-B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•</a:t>
            </a:r>
            <a:r>
              <a:rPr lang="pt-B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pt-B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Para testar o NodeJS, crie uma pasta chamada </a:t>
            </a:r>
            <a:r>
              <a:rPr b="1" lang="pt-B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Node</a:t>
            </a:r>
            <a:r>
              <a:rPr lang="pt-B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0" sz="1600" u="none" cap="none" strike="noStrik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pt-B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•</a:t>
            </a:r>
            <a:r>
              <a:rPr lang="pt-B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 Abra o editor de texto Visual Studio Code. Vá até a pasta </a:t>
            </a:r>
            <a:r>
              <a:rPr b="1" lang="pt-B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Arquivo/Abrir </a:t>
            </a:r>
            <a:r>
              <a:rPr lang="pt-B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 selecione a pasta que acabamos de criar.</a:t>
            </a:r>
            <a:endParaRPr i="0" sz="1600" u="none" cap="none" strike="noStrik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pt-B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•</a:t>
            </a:r>
            <a:r>
              <a:rPr lang="pt-B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pt-B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Crie um arquivo chamado test.js e escreva o seguinte script: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pt-B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•</a:t>
            </a:r>
            <a:r>
              <a:rPr lang="pt-B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pt-B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Abra o terminal. Para fazer isso, vá até </a:t>
            </a:r>
            <a:r>
              <a:rPr b="1" lang="pt-B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Terminal/Novo terminal</a:t>
            </a:r>
            <a:r>
              <a:rPr lang="pt-B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, ou execute o atalho</a:t>
            </a:r>
            <a:r>
              <a:rPr i="0" lang="pt-BR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i="0" lang="pt-BR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ctrl + shift + </a:t>
            </a:r>
            <a:r>
              <a:rPr b="1" lang="pt-B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i="0" lang="pt-BR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0" sz="1600" u="none" cap="none" strike="noStrik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pt-B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•</a:t>
            </a:r>
            <a:r>
              <a:rPr lang="pt-B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 No terminal escreva o seguinte comando</a:t>
            </a:r>
            <a:r>
              <a:rPr i="0" lang="pt-BR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endParaRPr i="0" sz="1600" u="none" cap="none" strike="noStrik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pt-B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•</a:t>
            </a:r>
            <a:r>
              <a:rPr lang="pt-B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 Se tudo correr bem, veremos a mensagem no terminal: 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pt-B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Testando</a:t>
            </a:r>
            <a:r>
              <a:rPr b="1" lang="pt-BR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Node!</a:t>
            </a:r>
            <a:endParaRPr b="0" i="0" sz="1600" u="none" cap="none" strike="noStrike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5" name="Google Shape;125;p24"/>
          <p:cNvSpPr/>
          <p:nvPr/>
        </p:nvSpPr>
        <p:spPr>
          <a:xfrm>
            <a:off x="966550" y="2480917"/>
            <a:ext cx="3210900" cy="2421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console.log('</a:t>
            </a:r>
            <a:r>
              <a:rPr lang="pt-BR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Testando </a:t>
            </a:r>
            <a:r>
              <a:rPr b="0" i="0" lang="pt-BR" sz="14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Node!');</a:t>
            </a:r>
            <a:endParaRPr b="0" i="0" sz="14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6" name="Google Shape;126;p24"/>
          <p:cNvSpPr/>
          <p:nvPr/>
        </p:nvSpPr>
        <p:spPr>
          <a:xfrm>
            <a:off x="5015416" y="3400431"/>
            <a:ext cx="1547400" cy="2421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node </a:t>
            </a:r>
            <a:r>
              <a:rPr lang="pt-BR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test</a:t>
            </a:r>
            <a:r>
              <a:rPr b="0" i="0" lang="pt-BR" sz="14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.js</a:t>
            </a:r>
            <a:endParaRPr b="0" i="0" sz="14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7" name="Google Shape;127;p24"/>
          <p:cNvSpPr txBox="1"/>
          <p:nvPr/>
        </p:nvSpPr>
        <p:spPr>
          <a:xfrm>
            <a:off x="738848" y="376850"/>
            <a:ext cx="36663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pt-BR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Testando</a:t>
            </a:r>
            <a:r>
              <a:rPr b="1" lang="pt-BR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b="1" lang="pt-BR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NODE JS</a:t>
            </a:r>
            <a:r>
              <a:rPr b="1" i="0" lang="pt-BR" sz="30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5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pt-B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www.digitalhouse.com/br 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