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99" d="100"/>
          <a:sy n="99" d="100"/>
        </p:scale>
        <p:origin x="72"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a:xfrm>
            <a:off x="4572000" y="6477000"/>
            <a:ext cx="2514600" cy="288925"/>
          </a:xfrm>
        </p:spPr>
        <p:txBody>
          <a:bodyPr/>
          <a:lstStyle/>
          <a:p>
            <a:fld id="{4F888205-3102-43A9-9FAA-5EAA572B010E}" type="datetimeFigureOut">
              <a:rPr lang="en-US" smtClean="0"/>
              <a:t>1/16/2016</a:t>
            </a:fld>
            <a:endParaRPr lang="en-US"/>
          </a:p>
        </p:txBody>
      </p:sp>
      <p:sp>
        <p:nvSpPr>
          <p:cNvPr id="2" name="Footer Placeholder 1"/>
          <p:cNvSpPr>
            <a:spLocks noGrp="1"/>
          </p:cNvSpPr>
          <p:nvPr>
            <p:ph type="ftr" sz="quarter" idx="11"/>
          </p:nvPr>
        </p:nvSpPr>
        <p:spPr>
          <a:xfrm>
            <a:off x="381000" y="6477000"/>
            <a:ext cx="3352800" cy="288925"/>
          </a:xfrm>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0C82A129-10D0-4040-B746-31969E11F589}" type="slidenum">
              <a:rPr lang="en-US" smtClean="0"/>
              <a:t>‹#›</a:t>
            </a:fld>
            <a:endParaRPr lang="en-US"/>
          </a:p>
        </p:txBody>
      </p:sp>
    </p:spTree>
    <p:extLst>
      <p:ext uri="{BB962C8B-B14F-4D97-AF65-F5344CB8AC3E}">
        <p14:creationId xmlns:p14="http://schemas.microsoft.com/office/powerpoint/2010/main" val="32200279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888205-3102-43A9-9FAA-5EAA572B010E}"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2A129-10D0-4040-B746-31969E11F589}" type="slidenum">
              <a:rPr lang="en-US" smtClean="0"/>
              <a:t>‹#›</a:t>
            </a:fld>
            <a:endParaRPr lang="en-US"/>
          </a:p>
        </p:txBody>
      </p:sp>
    </p:spTree>
    <p:extLst>
      <p:ext uri="{BB962C8B-B14F-4D97-AF65-F5344CB8AC3E}">
        <p14:creationId xmlns:p14="http://schemas.microsoft.com/office/powerpoint/2010/main" val="650820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888205-3102-43A9-9FAA-5EAA572B010E}"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2A129-10D0-4040-B746-31969E11F589}" type="slidenum">
              <a:rPr lang="en-US" smtClean="0"/>
              <a:t>‹#›</a:t>
            </a:fld>
            <a:endParaRPr lang="en-US"/>
          </a:p>
        </p:txBody>
      </p:sp>
    </p:spTree>
    <p:extLst>
      <p:ext uri="{BB962C8B-B14F-4D97-AF65-F5344CB8AC3E}">
        <p14:creationId xmlns:p14="http://schemas.microsoft.com/office/powerpoint/2010/main" val="11091838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a:xfrm>
            <a:off x="4572000" y="6477000"/>
            <a:ext cx="2514600" cy="288925"/>
          </a:xfrm>
        </p:spPr>
        <p:txBody>
          <a:bodyPr/>
          <a:lstStyle/>
          <a:p>
            <a:fld id="{4F888205-3102-43A9-9FAA-5EAA572B010E}" type="datetimeFigureOut">
              <a:rPr lang="en-US" smtClean="0"/>
              <a:t>1/16/2016</a:t>
            </a:fld>
            <a:endParaRPr lang="en-US"/>
          </a:p>
        </p:txBody>
      </p:sp>
      <p:sp>
        <p:nvSpPr>
          <p:cNvPr id="19" name="Footer Placeholder 18"/>
          <p:cNvSpPr>
            <a:spLocks noGrp="1"/>
          </p:cNvSpPr>
          <p:nvPr>
            <p:ph type="ftr" sz="quarter" idx="11"/>
          </p:nvPr>
        </p:nvSpPr>
        <p:spPr>
          <a:xfrm>
            <a:off x="304800" y="64770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0C82A129-10D0-4040-B746-31969E11F589}" type="slidenum">
              <a:rPr lang="en-US" smtClean="0"/>
              <a:t>‹#›</a:t>
            </a:fld>
            <a:endParaRPr lang="en-US"/>
          </a:p>
        </p:txBody>
      </p:sp>
    </p:spTree>
    <p:extLst>
      <p:ext uri="{BB962C8B-B14F-4D97-AF65-F5344CB8AC3E}">
        <p14:creationId xmlns:p14="http://schemas.microsoft.com/office/powerpoint/2010/main" val="30818904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4F888205-3102-43A9-9FAA-5EAA572B010E}" type="datetimeFigureOut">
              <a:rPr lang="en-US" smtClean="0"/>
              <a:t>1/16/2016</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0C82A129-10D0-4040-B746-31969E11F589}"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9259522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a:xfrm>
            <a:off x="4648200" y="6477000"/>
            <a:ext cx="2514600" cy="288925"/>
          </a:xfrm>
        </p:spPr>
        <p:txBody>
          <a:bodyPr/>
          <a:lstStyle/>
          <a:p>
            <a:fld id="{4F888205-3102-43A9-9FAA-5EAA572B010E}" type="datetimeFigureOut">
              <a:rPr lang="en-US" smtClean="0"/>
              <a:t>1/16/2016</a:t>
            </a:fld>
            <a:endParaRPr lang="en-US"/>
          </a:p>
        </p:txBody>
      </p:sp>
      <p:sp>
        <p:nvSpPr>
          <p:cNvPr id="10" name="Footer Placeholder 9"/>
          <p:cNvSpPr>
            <a:spLocks noGrp="1"/>
          </p:cNvSpPr>
          <p:nvPr>
            <p:ph type="ftr" sz="quarter" idx="11"/>
          </p:nvPr>
        </p:nvSpPr>
        <p:spPr>
          <a:xfrm>
            <a:off x="304800" y="6477000"/>
            <a:ext cx="3352800" cy="288925"/>
          </a:xfrm>
        </p:spPr>
        <p:txBody>
          <a:bodyPr/>
          <a:lstStyle/>
          <a:p>
            <a:endParaRPr lang="en-US"/>
          </a:p>
        </p:txBody>
      </p:sp>
      <p:sp>
        <p:nvSpPr>
          <p:cNvPr id="31" name="Slide Number Placeholder 30"/>
          <p:cNvSpPr>
            <a:spLocks noGrp="1"/>
          </p:cNvSpPr>
          <p:nvPr>
            <p:ph type="sldNum" sz="quarter" idx="12"/>
          </p:nvPr>
        </p:nvSpPr>
        <p:spPr/>
        <p:txBody>
          <a:bodyPr/>
          <a:lstStyle/>
          <a:p>
            <a:fld id="{0C82A129-10D0-4040-B746-31969E11F589}" type="slidenum">
              <a:rPr lang="en-US" smtClean="0"/>
              <a:t>‹#›</a:t>
            </a:fld>
            <a:endParaRPr lang="en-US"/>
          </a:p>
        </p:txBody>
      </p:sp>
    </p:spTree>
    <p:extLst>
      <p:ext uri="{BB962C8B-B14F-4D97-AF65-F5344CB8AC3E}">
        <p14:creationId xmlns:p14="http://schemas.microsoft.com/office/powerpoint/2010/main" val="30515810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a:xfrm>
            <a:off x="4648200" y="6477000"/>
            <a:ext cx="2514600" cy="288925"/>
          </a:xfrm>
        </p:spPr>
        <p:txBody>
          <a:bodyPr/>
          <a:lstStyle/>
          <a:p>
            <a:fld id="{4F888205-3102-43A9-9FAA-5EAA572B010E}" type="datetimeFigureOut">
              <a:rPr lang="en-US" smtClean="0"/>
              <a:t>1/16/2016</a:t>
            </a:fld>
            <a:endParaRPr lang="en-US"/>
          </a:p>
        </p:txBody>
      </p:sp>
      <p:sp>
        <p:nvSpPr>
          <p:cNvPr id="6" name="Footer Placeholder 5"/>
          <p:cNvSpPr>
            <a:spLocks noGrp="1"/>
          </p:cNvSpPr>
          <p:nvPr>
            <p:ph type="ftr" sz="quarter" idx="11"/>
          </p:nvPr>
        </p:nvSpPr>
        <p:spPr>
          <a:xfrm>
            <a:off x="304800" y="6477000"/>
            <a:ext cx="3352800" cy="288925"/>
          </a:xfrm>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0C82A129-10D0-4040-B746-31969E11F589}"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extLst>
      <p:ext uri="{BB962C8B-B14F-4D97-AF65-F5344CB8AC3E}">
        <p14:creationId xmlns:p14="http://schemas.microsoft.com/office/powerpoint/2010/main" val="312849375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a:xfrm>
            <a:off x="4572000" y="6477000"/>
            <a:ext cx="2514600" cy="288925"/>
          </a:xfrm>
        </p:spPr>
        <p:txBody>
          <a:bodyPr/>
          <a:lstStyle/>
          <a:p>
            <a:fld id="{4F888205-3102-43A9-9FAA-5EAA572B010E}" type="datetimeFigureOut">
              <a:rPr lang="en-US" smtClean="0"/>
              <a:t>1/16/2016</a:t>
            </a:fld>
            <a:endParaRPr lang="en-US"/>
          </a:p>
        </p:txBody>
      </p:sp>
      <p:sp>
        <p:nvSpPr>
          <p:cNvPr id="21" name="Footer Placeholder 20"/>
          <p:cNvSpPr>
            <a:spLocks noGrp="1"/>
          </p:cNvSpPr>
          <p:nvPr>
            <p:ph type="ftr" sz="quarter" idx="11"/>
          </p:nvPr>
        </p:nvSpPr>
        <p:spPr>
          <a:xfrm>
            <a:off x="228600" y="6477000"/>
            <a:ext cx="3352800" cy="288925"/>
          </a:xfrm>
        </p:spPr>
        <p:txBody>
          <a:bodyPr/>
          <a:lstStyle/>
          <a:p>
            <a:endParaRPr lang="en-US"/>
          </a:p>
        </p:txBody>
      </p:sp>
      <p:sp>
        <p:nvSpPr>
          <p:cNvPr id="6" name="Slide Number Placeholder 5"/>
          <p:cNvSpPr>
            <a:spLocks noGrp="1"/>
          </p:cNvSpPr>
          <p:nvPr>
            <p:ph type="sldNum" sz="quarter" idx="12"/>
          </p:nvPr>
        </p:nvSpPr>
        <p:spPr/>
        <p:txBody>
          <a:bodyPr/>
          <a:lstStyle/>
          <a:p>
            <a:fld id="{0C82A129-10D0-4040-B746-31969E11F589}" type="slidenum">
              <a:rPr lang="en-US" smtClean="0"/>
              <a:t>‹#›</a:t>
            </a:fld>
            <a:endParaRPr lang="en-US"/>
          </a:p>
        </p:txBody>
      </p:sp>
    </p:spTree>
    <p:extLst>
      <p:ext uri="{BB962C8B-B14F-4D97-AF65-F5344CB8AC3E}">
        <p14:creationId xmlns:p14="http://schemas.microsoft.com/office/powerpoint/2010/main" val="12748404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0" y="6477000"/>
            <a:ext cx="2514600" cy="288925"/>
          </a:xfrm>
        </p:spPr>
        <p:txBody>
          <a:bodyPr/>
          <a:lstStyle/>
          <a:p>
            <a:fld id="{4F888205-3102-43A9-9FAA-5EAA572B010E}" type="datetimeFigureOut">
              <a:rPr lang="en-US" smtClean="0"/>
              <a:t>1/16/2016</a:t>
            </a:fld>
            <a:endParaRPr lang="en-US"/>
          </a:p>
        </p:txBody>
      </p:sp>
      <p:sp>
        <p:nvSpPr>
          <p:cNvPr id="24" name="Footer Placeholder 23"/>
          <p:cNvSpPr>
            <a:spLocks noGrp="1"/>
          </p:cNvSpPr>
          <p:nvPr>
            <p:ph type="ftr" sz="quarter" idx="11"/>
          </p:nvPr>
        </p:nvSpPr>
        <p:spPr>
          <a:xfrm>
            <a:off x="152400" y="6400800"/>
            <a:ext cx="3352800" cy="288925"/>
          </a:xfrm>
        </p:spPr>
        <p:txBody>
          <a:bodyPr/>
          <a:lstStyle>
            <a:lvl1pPr algn="l">
              <a:defRPr/>
            </a:lvl1pPr>
          </a:lstStyle>
          <a:p>
            <a:endParaRPr lang="en-US"/>
          </a:p>
        </p:txBody>
      </p:sp>
      <p:sp>
        <p:nvSpPr>
          <p:cNvPr id="7" name="Slide Number Placeholder 6"/>
          <p:cNvSpPr>
            <a:spLocks noGrp="1"/>
          </p:cNvSpPr>
          <p:nvPr>
            <p:ph type="sldNum" sz="quarter" idx="12"/>
          </p:nvPr>
        </p:nvSpPr>
        <p:spPr/>
        <p:txBody>
          <a:bodyPr/>
          <a:lstStyle/>
          <a:p>
            <a:fld id="{0C82A129-10D0-4040-B746-31969E11F589}" type="slidenum">
              <a:rPr lang="en-US" smtClean="0"/>
              <a:t>‹#›</a:t>
            </a:fld>
            <a:endParaRPr lang="en-US"/>
          </a:p>
        </p:txBody>
      </p:sp>
    </p:spTree>
    <p:extLst>
      <p:ext uri="{BB962C8B-B14F-4D97-AF65-F5344CB8AC3E}">
        <p14:creationId xmlns:p14="http://schemas.microsoft.com/office/powerpoint/2010/main" val="219096837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F888205-3102-43A9-9FAA-5EAA572B010E}" type="datetimeFigureOut">
              <a:rPr lang="en-US" smtClean="0"/>
              <a:t>1/16/2016</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2A129-10D0-4040-B746-31969E11F589}" type="slidenum">
              <a:rPr lang="en-US" smtClean="0"/>
              <a:t>‹#›</a:t>
            </a:fld>
            <a:endParaRPr lang="en-US"/>
          </a:p>
        </p:txBody>
      </p:sp>
    </p:spTree>
    <p:extLst>
      <p:ext uri="{BB962C8B-B14F-4D97-AF65-F5344CB8AC3E}">
        <p14:creationId xmlns:p14="http://schemas.microsoft.com/office/powerpoint/2010/main" val="770450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4F888205-3102-43A9-9FAA-5EAA572B010E}"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0C82A129-10D0-4040-B746-31969E11F589}"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224463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4F888205-3102-43A9-9FAA-5EAA572B010E}" type="datetimeFigureOut">
              <a:rPr lang="en-US" smtClean="0"/>
              <a:t>1/16/2016</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82A129-10D0-4040-B746-31969E11F589}"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extLst>
      <p:ext uri="{BB962C8B-B14F-4D97-AF65-F5344CB8AC3E}">
        <p14:creationId xmlns:p14="http://schemas.microsoft.com/office/powerpoint/2010/main" val="365491669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iming>
    <p:tnLst>
      <p:par>
        <p:cTn id="1" dur="indefinite" restart="never" nodeType="tmRoot"/>
      </p:par>
    </p:tnLst>
  </p:timing>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A Beginner’s Guide</a:t>
            </a:r>
          </a:p>
        </p:txBody>
      </p:sp>
      <p:sp>
        <p:nvSpPr>
          <p:cNvPr id="3" name="Subtitle 2"/>
          <p:cNvSpPr>
            <a:spLocks noGrp="1"/>
          </p:cNvSpPr>
          <p:nvPr>
            <p:ph type="subTitle" idx="1"/>
          </p:nvPr>
        </p:nvSpPr>
        <p:spPr/>
        <p:txBody>
          <a:bodyPr/>
          <a:lstStyle/>
          <a:p>
            <a:r>
              <a:rPr lang="en-US" dirty="0" smtClean="0"/>
              <a:t>CIS163AA Review</a:t>
            </a:r>
            <a:endParaRPr lang="en-US" dirty="0"/>
          </a:p>
        </p:txBody>
      </p:sp>
    </p:spTree>
    <p:extLst>
      <p:ext uri="{BB962C8B-B14F-4D97-AF65-F5344CB8AC3E}">
        <p14:creationId xmlns:p14="http://schemas.microsoft.com/office/powerpoint/2010/main" val="1045797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types</a:t>
            </a:r>
            <a:endParaRPr lang="en-US" dirty="0"/>
          </a:p>
        </p:txBody>
      </p:sp>
      <p:sp>
        <p:nvSpPr>
          <p:cNvPr id="3" name="Content Placeholder 2"/>
          <p:cNvSpPr>
            <a:spLocks noGrp="1"/>
          </p:cNvSpPr>
          <p:nvPr>
            <p:ph idx="1"/>
          </p:nvPr>
        </p:nvSpPr>
        <p:spPr>
          <a:xfrm>
            <a:off x="304800" y="1554162"/>
            <a:ext cx="8686800" cy="1112837"/>
          </a:xfrm>
        </p:spPr>
        <p:txBody>
          <a:bodyPr>
            <a:normAutofit lnSpcReduction="10000"/>
          </a:bodyPr>
          <a:lstStyle/>
          <a:p>
            <a:r>
              <a:rPr lang="en-US" dirty="0" smtClean="0"/>
              <a:t>Whole numbers either positive or negative.</a:t>
            </a:r>
          </a:p>
          <a:p>
            <a:r>
              <a:rPr lang="en-US" dirty="0" smtClean="0"/>
              <a:t>Java does not support unsigned integers.</a:t>
            </a:r>
            <a:endParaRPr lang="en-US" dirty="0"/>
          </a:p>
        </p:txBody>
      </p:sp>
      <p:graphicFrame>
        <p:nvGraphicFramePr>
          <p:cNvPr id="4" name="Table 3"/>
          <p:cNvGraphicFramePr>
            <a:graphicFrameLocks noGrp="1"/>
          </p:cNvGraphicFramePr>
          <p:nvPr>
            <p:extLst/>
          </p:nvPr>
        </p:nvGraphicFramePr>
        <p:xfrm>
          <a:off x="952500" y="2743200"/>
          <a:ext cx="7239000" cy="2869368"/>
        </p:xfrm>
        <a:graphic>
          <a:graphicData uri="http://schemas.openxmlformats.org/drawingml/2006/table">
            <a:tbl>
              <a:tblPr firstRow="1" firstCol="1" bandRow="1">
                <a:tableStyleId>{5C22544A-7EE6-4342-B048-85BDC9FD1C3A}</a:tableStyleId>
              </a:tblPr>
              <a:tblGrid>
                <a:gridCol w="1313894"/>
                <a:gridCol w="3601006"/>
                <a:gridCol w="2324100"/>
              </a:tblGrid>
              <a:tr h="404091">
                <a:tc>
                  <a:txBody>
                    <a:bodyPr/>
                    <a:lstStyle/>
                    <a:p>
                      <a:pPr marL="0" marR="0">
                        <a:spcBef>
                          <a:spcPts val="0"/>
                        </a:spcBef>
                        <a:spcAft>
                          <a:spcPts val="0"/>
                        </a:spcAft>
                        <a:tabLst>
                          <a:tab pos="800100" algn="l"/>
                        </a:tabLst>
                      </a:pPr>
                      <a:r>
                        <a:rPr lang="en-US" sz="2400" dirty="0" smtClean="0">
                          <a:effectLst/>
                          <a:latin typeface="Calibri"/>
                          <a:ea typeface="Calibri"/>
                          <a:cs typeface="Times New Roman"/>
                        </a:rPr>
                        <a:t>Type </a:t>
                      </a:r>
                      <a:endParaRPr lang="en-US" sz="2400" dirty="0">
                        <a:effectLst/>
                        <a:latin typeface="Calibri"/>
                        <a:ea typeface="Calibri"/>
                        <a:cs typeface="Times New Roman"/>
                      </a:endParaRPr>
                    </a:p>
                  </a:txBody>
                  <a:tcPr marL="63879" marR="63879" marT="0" marB="0"/>
                </a:tc>
                <a:tc>
                  <a:txBody>
                    <a:bodyPr/>
                    <a:lstStyle/>
                    <a:p>
                      <a:pPr marL="0" marR="0">
                        <a:spcBef>
                          <a:spcPts val="0"/>
                        </a:spcBef>
                        <a:spcAft>
                          <a:spcPts val="0"/>
                        </a:spcAft>
                        <a:tabLst>
                          <a:tab pos="800100" algn="l"/>
                        </a:tabLst>
                      </a:pPr>
                      <a:r>
                        <a:rPr lang="en-US" sz="2400" dirty="0" smtClean="0">
                          <a:effectLst/>
                          <a:latin typeface="Calibri"/>
                          <a:ea typeface="Calibri"/>
                          <a:cs typeface="Times New Roman"/>
                        </a:rPr>
                        <a:t>Range </a:t>
                      </a:r>
                      <a:endParaRPr lang="en-US" sz="2400" dirty="0">
                        <a:effectLst/>
                        <a:latin typeface="Calibri"/>
                        <a:ea typeface="Calibri"/>
                        <a:cs typeface="Times New Roman"/>
                      </a:endParaRPr>
                    </a:p>
                  </a:txBody>
                  <a:tcPr marL="63879" marR="63879" marT="0" marB="0"/>
                </a:tc>
                <a:tc>
                  <a:txBody>
                    <a:bodyPr/>
                    <a:lstStyle/>
                    <a:p>
                      <a:pPr marL="0" marR="0">
                        <a:spcBef>
                          <a:spcPts val="0"/>
                        </a:spcBef>
                        <a:spcAft>
                          <a:spcPts val="0"/>
                        </a:spcAft>
                        <a:tabLst>
                          <a:tab pos="800100" algn="l"/>
                        </a:tabLst>
                      </a:pPr>
                      <a:r>
                        <a:rPr lang="en-US" sz="2400" dirty="0" smtClean="0">
                          <a:effectLst/>
                          <a:latin typeface="Calibri"/>
                          <a:ea typeface="Calibri"/>
                          <a:cs typeface="Times New Roman"/>
                        </a:rPr>
                        <a:t>Size </a:t>
                      </a:r>
                      <a:endParaRPr lang="en-US" sz="2400" dirty="0">
                        <a:effectLst/>
                        <a:latin typeface="Calibri"/>
                        <a:ea typeface="Calibri"/>
                        <a:cs typeface="Times New Roman"/>
                      </a:endParaRPr>
                    </a:p>
                  </a:txBody>
                  <a:tcPr marL="63879" marR="63879" marT="0" marB="0"/>
                </a:tc>
              </a:tr>
              <a:tr h="565727">
                <a:tc>
                  <a:txBody>
                    <a:bodyPr/>
                    <a:lstStyle/>
                    <a:p>
                      <a:pPr marL="8890" marR="8890">
                        <a:lnSpc>
                          <a:spcPct val="140000"/>
                        </a:lnSpc>
                        <a:spcBef>
                          <a:spcPts val="0"/>
                        </a:spcBef>
                        <a:spcAft>
                          <a:spcPts val="0"/>
                        </a:spcAft>
                        <a:tabLst>
                          <a:tab pos="800100" algn="l"/>
                        </a:tabLst>
                      </a:pPr>
                      <a:r>
                        <a:rPr lang="en-US" sz="2400" dirty="0" smtClean="0">
                          <a:effectLst/>
                          <a:latin typeface="Calibri"/>
                          <a:ea typeface="Calibri"/>
                          <a:cs typeface="Times New Roman"/>
                        </a:rPr>
                        <a:t>byte </a:t>
                      </a:r>
                      <a:endParaRPr lang="en-US" sz="2400" dirty="0">
                        <a:effectLst/>
                        <a:latin typeface="Calibri"/>
                        <a:ea typeface="Calibri"/>
                        <a:cs typeface="Times New Roman"/>
                      </a:endParaRPr>
                    </a:p>
                  </a:txBody>
                  <a:tcPr marL="63879" marR="63879" marT="0" marB="0"/>
                </a:tc>
                <a:tc>
                  <a:txBody>
                    <a:bodyPr/>
                    <a:lstStyle/>
                    <a:p>
                      <a:pPr marL="8890" marR="8890">
                        <a:lnSpc>
                          <a:spcPct val="140000"/>
                        </a:lnSpc>
                        <a:spcBef>
                          <a:spcPts val="0"/>
                        </a:spcBef>
                        <a:spcAft>
                          <a:spcPts val="0"/>
                        </a:spcAft>
                        <a:tabLst>
                          <a:tab pos="800100" algn="l"/>
                        </a:tabLst>
                      </a:pPr>
                      <a:r>
                        <a:rPr lang="en-US" sz="1800" dirty="0">
                          <a:effectLst/>
                        </a:rPr>
                        <a:t>-128 to 127</a:t>
                      </a:r>
                      <a:endParaRPr lang="en-US" sz="2400" dirty="0">
                        <a:effectLst/>
                        <a:latin typeface="Calibri"/>
                        <a:ea typeface="Calibri"/>
                        <a:cs typeface="Times New Roman"/>
                      </a:endParaRPr>
                    </a:p>
                  </a:txBody>
                  <a:tcPr marL="63879" marR="63879" marT="0" marB="0"/>
                </a:tc>
                <a:tc>
                  <a:txBody>
                    <a:bodyPr/>
                    <a:lstStyle/>
                    <a:p>
                      <a:pPr marL="8890" marR="8890">
                        <a:lnSpc>
                          <a:spcPct val="140000"/>
                        </a:lnSpc>
                        <a:spcBef>
                          <a:spcPts val="0"/>
                        </a:spcBef>
                        <a:spcAft>
                          <a:spcPts val="0"/>
                        </a:spcAft>
                        <a:tabLst>
                          <a:tab pos="800100" algn="l"/>
                        </a:tabLst>
                      </a:pPr>
                      <a:r>
                        <a:rPr lang="en-US" sz="1800">
                          <a:effectLst/>
                        </a:rPr>
                        <a:t>Signed 8-bit integer</a:t>
                      </a:r>
                      <a:endParaRPr lang="en-US" sz="2400">
                        <a:effectLst/>
                        <a:latin typeface="Calibri"/>
                        <a:ea typeface="Calibri"/>
                        <a:cs typeface="Times New Roman"/>
                      </a:endParaRPr>
                    </a:p>
                  </a:txBody>
                  <a:tcPr marL="63879" marR="63879" marT="0" marB="0"/>
                </a:tc>
              </a:tr>
              <a:tr h="565727">
                <a:tc>
                  <a:txBody>
                    <a:bodyPr/>
                    <a:lstStyle/>
                    <a:p>
                      <a:pPr marL="8890" marR="8890">
                        <a:lnSpc>
                          <a:spcPct val="140000"/>
                        </a:lnSpc>
                        <a:spcBef>
                          <a:spcPts val="0"/>
                        </a:spcBef>
                        <a:spcAft>
                          <a:spcPts val="0"/>
                        </a:spcAft>
                        <a:tabLst>
                          <a:tab pos="800100" algn="l"/>
                        </a:tabLst>
                      </a:pPr>
                      <a:r>
                        <a:rPr lang="en-US" sz="2400" dirty="0" smtClean="0">
                          <a:effectLst/>
                          <a:latin typeface="Calibri"/>
                          <a:ea typeface="Calibri"/>
                          <a:cs typeface="Times New Roman"/>
                        </a:rPr>
                        <a:t>short </a:t>
                      </a:r>
                      <a:endParaRPr lang="en-US" sz="2400" dirty="0">
                        <a:effectLst/>
                        <a:latin typeface="Calibri"/>
                        <a:ea typeface="Calibri"/>
                        <a:cs typeface="Times New Roman"/>
                      </a:endParaRPr>
                    </a:p>
                  </a:txBody>
                  <a:tcPr marL="63879" marR="63879" marT="0" marB="0"/>
                </a:tc>
                <a:tc>
                  <a:txBody>
                    <a:bodyPr/>
                    <a:lstStyle/>
                    <a:p>
                      <a:pPr marL="8890" marR="8890">
                        <a:lnSpc>
                          <a:spcPct val="140000"/>
                        </a:lnSpc>
                        <a:spcBef>
                          <a:spcPts val="0"/>
                        </a:spcBef>
                        <a:spcAft>
                          <a:spcPts val="0"/>
                        </a:spcAft>
                        <a:tabLst>
                          <a:tab pos="800100" algn="l"/>
                        </a:tabLst>
                      </a:pPr>
                      <a:r>
                        <a:rPr lang="en-US" sz="1800" dirty="0">
                          <a:effectLst/>
                        </a:rPr>
                        <a:t>-32,768 to 32,767</a:t>
                      </a:r>
                      <a:endParaRPr lang="en-US" sz="2400" dirty="0">
                        <a:effectLst/>
                        <a:latin typeface="Calibri"/>
                        <a:ea typeface="Calibri"/>
                        <a:cs typeface="Times New Roman"/>
                      </a:endParaRPr>
                    </a:p>
                  </a:txBody>
                  <a:tcPr marL="63879" marR="63879" marT="0" marB="0"/>
                </a:tc>
                <a:tc>
                  <a:txBody>
                    <a:bodyPr/>
                    <a:lstStyle/>
                    <a:p>
                      <a:pPr marL="8890" marR="8890">
                        <a:lnSpc>
                          <a:spcPct val="140000"/>
                        </a:lnSpc>
                        <a:spcBef>
                          <a:spcPts val="0"/>
                        </a:spcBef>
                        <a:spcAft>
                          <a:spcPts val="0"/>
                        </a:spcAft>
                        <a:tabLst>
                          <a:tab pos="800100" algn="l"/>
                        </a:tabLst>
                      </a:pPr>
                      <a:r>
                        <a:rPr lang="en-US" sz="1800">
                          <a:effectLst/>
                        </a:rPr>
                        <a:t>Signed 16-bit integer</a:t>
                      </a:r>
                      <a:endParaRPr lang="en-US" sz="2400">
                        <a:effectLst/>
                        <a:latin typeface="Calibri"/>
                        <a:ea typeface="Calibri"/>
                        <a:cs typeface="Times New Roman"/>
                      </a:endParaRPr>
                    </a:p>
                  </a:txBody>
                  <a:tcPr marL="63879" marR="63879" marT="0" marB="0"/>
                </a:tc>
              </a:tr>
              <a:tr h="565727">
                <a:tc>
                  <a:txBody>
                    <a:bodyPr/>
                    <a:lstStyle/>
                    <a:p>
                      <a:pPr marL="8890" marR="8890">
                        <a:lnSpc>
                          <a:spcPct val="140000"/>
                        </a:lnSpc>
                        <a:spcBef>
                          <a:spcPts val="0"/>
                        </a:spcBef>
                        <a:spcAft>
                          <a:spcPts val="0"/>
                        </a:spcAft>
                        <a:tabLst>
                          <a:tab pos="800100" algn="l"/>
                        </a:tabLst>
                      </a:pPr>
                      <a:r>
                        <a:rPr lang="en-US" sz="2400" dirty="0" err="1" smtClean="0">
                          <a:effectLst/>
                          <a:latin typeface="Calibri"/>
                          <a:ea typeface="Calibri"/>
                          <a:cs typeface="Times New Roman"/>
                        </a:rPr>
                        <a:t>int</a:t>
                      </a:r>
                      <a:r>
                        <a:rPr lang="en-US" sz="2400" dirty="0" smtClean="0">
                          <a:effectLst/>
                          <a:latin typeface="Calibri"/>
                          <a:ea typeface="Calibri"/>
                          <a:cs typeface="Times New Roman"/>
                        </a:rPr>
                        <a:t> </a:t>
                      </a:r>
                      <a:endParaRPr lang="en-US" sz="2400" dirty="0">
                        <a:effectLst/>
                        <a:latin typeface="Calibri"/>
                        <a:ea typeface="Calibri"/>
                        <a:cs typeface="Times New Roman"/>
                      </a:endParaRPr>
                    </a:p>
                  </a:txBody>
                  <a:tcPr marL="63879" marR="63879" marT="0" marB="0"/>
                </a:tc>
                <a:tc>
                  <a:txBody>
                    <a:bodyPr/>
                    <a:lstStyle/>
                    <a:p>
                      <a:pPr marL="8890" marR="8890">
                        <a:lnSpc>
                          <a:spcPct val="140000"/>
                        </a:lnSpc>
                        <a:spcBef>
                          <a:spcPts val="0"/>
                        </a:spcBef>
                        <a:spcAft>
                          <a:spcPts val="0"/>
                        </a:spcAft>
                        <a:tabLst>
                          <a:tab pos="800100" algn="l"/>
                        </a:tabLst>
                      </a:pPr>
                      <a:r>
                        <a:rPr lang="en-US" sz="1800" dirty="0">
                          <a:effectLst/>
                        </a:rPr>
                        <a:t>-2,147,483,648 to 2,147,483,647</a:t>
                      </a:r>
                      <a:endParaRPr lang="en-US" sz="2400" dirty="0">
                        <a:effectLst/>
                        <a:latin typeface="Calibri"/>
                        <a:ea typeface="Calibri"/>
                        <a:cs typeface="Times New Roman"/>
                      </a:endParaRPr>
                    </a:p>
                  </a:txBody>
                  <a:tcPr marL="63879" marR="63879" marT="0" marB="0"/>
                </a:tc>
                <a:tc>
                  <a:txBody>
                    <a:bodyPr/>
                    <a:lstStyle/>
                    <a:p>
                      <a:pPr marL="8890" marR="8890">
                        <a:lnSpc>
                          <a:spcPct val="140000"/>
                        </a:lnSpc>
                        <a:spcBef>
                          <a:spcPts val="0"/>
                        </a:spcBef>
                        <a:spcAft>
                          <a:spcPts val="0"/>
                        </a:spcAft>
                        <a:tabLst>
                          <a:tab pos="800100" algn="l"/>
                        </a:tabLst>
                      </a:pPr>
                      <a:r>
                        <a:rPr lang="en-US" sz="1800" dirty="0">
                          <a:effectLst/>
                        </a:rPr>
                        <a:t>Signed 32-bit integer</a:t>
                      </a:r>
                      <a:endParaRPr lang="en-US" sz="2400" dirty="0">
                        <a:effectLst/>
                        <a:latin typeface="Calibri"/>
                        <a:ea typeface="Calibri"/>
                        <a:cs typeface="Times New Roman"/>
                      </a:endParaRPr>
                    </a:p>
                  </a:txBody>
                  <a:tcPr marL="63879" marR="63879" marT="0" marB="0"/>
                </a:tc>
              </a:tr>
              <a:tr h="565727">
                <a:tc>
                  <a:txBody>
                    <a:bodyPr/>
                    <a:lstStyle/>
                    <a:p>
                      <a:pPr marL="8890" marR="8890">
                        <a:lnSpc>
                          <a:spcPct val="140000"/>
                        </a:lnSpc>
                        <a:spcBef>
                          <a:spcPts val="0"/>
                        </a:spcBef>
                        <a:spcAft>
                          <a:spcPts val="0"/>
                        </a:spcAft>
                        <a:tabLst>
                          <a:tab pos="800100" algn="l"/>
                        </a:tabLst>
                      </a:pPr>
                      <a:r>
                        <a:rPr lang="en-US" sz="2400" dirty="0" smtClean="0">
                          <a:effectLst/>
                          <a:latin typeface="Calibri"/>
                          <a:ea typeface="Calibri"/>
                          <a:cs typeface="Times New Roman"/>
                        </a:rPr>
                        <a:t>long </a:t>
                      </a:r>
                      <a:endParaRPr lang="en-US" sz="2400" dirty="0">
                        <a:effectLst/>
                        <a:latin typeface="Calibri"/>
                        <a:ea typeface="Calibri"/>
                        <a:cs typeface="Times New Roman"/>
                      </a:endParaRPr>
                    </a:p>
                  </a:txBody>
                  <a:tcPr marL="63879" marR="63879" marT="0" marB="0"/>
                </a:tc>
                <a:tc>
                  <a:txBody>
                    <a:bodyPr/>
                    <a:lstStyle/>
                    <a:p>
                      <a:pPr marL="8890" marR="8890">
                        <a:lnSpc>
                          <a:spcPct val="140000"/>
                        </a:lnSpc>
                        <a:spcBef>
                          <a:spcPts val="0"/>
                        </a:spcBef>
                        <a:spcAft>
                          <a:spcPts val="0"/>
                        </a:spcAft>
                        <a:tabLst>
                          <a:tab pos="800100" algn="l"/>
                        </a:tabLst>
                      </a:pPr>
                      <a:r>
                        <a:rPr lang="en-US" sz="1800" dirty="0">
                          <a:effectLst/>
                        </a:rPr>
                        <a:t>-9,223,372,036,854,775,808 to </a:t>
                      </a:r>
                      <a:endParaRPr lang="en-US" sz="1800" dirty="0" smtClean="0">
                        <a:effectLst/>
                      </a:endParaRPr>
                    </a:p>
                    <a:p>
                      <a:pPr marL="8890" marR="8890">
                        <a:lnSpc>
                          <a:spcPct val="140000"/>
                        </a:lnSpc>
                        <a:spcBef>
                          <a:spcPts val="0"/>
                        </a:spcBef>
                        <a:spcAft>
                          <a:spcPts val="0"/>
                        </a:spcAft>
                        <a:tabLst>
                          <a:tab pos="800100" algn="l"/>
                        </a:tabLst>
                      </a:pPr>
                      <a:r>
                        <a:rPr lang="en-US" sz="1800" dirty="0" smtClean="0">
                          <a:effectLst/>
                        </a:rPr>
                        <a:t>9,223,372,036,854,775,807</a:t>
                      </a:r>
                      <a:endParaRPr lang="en-US" sz="2400" dirty="0">
                        <a:effectLst/>
                        <a:latin typeface="Calibri"/>
                        <a:ea typeface="Calibri"/>
                        <a:cs typeface="Times New Roman"/>
                      </a:endParaRPr>
                    </a:p>
                  </a:txBody>
                  <a:tcPr marL="63879" marR="63879" marT="0" marB="0"/>
                </a:tc>
                <a:tc>
                  <a:txBody>
                    <a:bodyPr/>
                    <a:lstStyle/>
                    <a:p>
                      <a:pPr marL="8890" marR="8890">
                        <a:lnSpc>
                          <a:spcPct val="140000"/>
                        </a:lnSpc>
                        <a:spcBef>
                          <a:spcPts val="0"/>
                        </a:spcBef>
                        <a:spcAft>
                          <a:spcPts val="0"/>
                        </a:spcAft>
                        <a:tabLst>
                          <a:tab pos="800100" algn="l"/>
                        </a:tabLst>
                      </a:pPr>
                      <a:r>
                        <a:rPr lang="en-US" sz="1800" dirty="0">
                          <a:effectLst/>
                        </a:rPr>
                        <a:t>Signed 64-bit integer</a:t>
                      </a:r>
                      <a:endParaRPr lang="en-US" sz="2400" dirty="0">
                        <a:effectLst/>
                        <a:latin typeface="Calibri"/>
                        <a:ea typeface="Calibri"/>
                        <a:cs typeface="Times New Roman"/>
                      </a:endParaRPr>
                    </a:p>
                  </a:txBody>
                  <a:tcPr marL="63879" marR="63879" marT="0" marB="0"/>
                </a:tc>
              </a:tr>
            </a:tbl>
          </a:graphicData>
        </a:graphic>
      </p:graphicFrame>
      <p:sp>
        <p:nvSpPr>
          <p:cNvPr id="5" name="TextBox 4"/>
          <p:cNvSpPr txBox="1"/>
          <p:nvPr/>
        </p:nvSpPr>
        <p:spPr>
          <a:xfrm>
            <a:off x="762000" y="5638800"/>
            <a:ext cx="7864397" cy="646331"/>
          </a:xfrm>
          <a:prstGeom prst="rect">
            <a:avLst/>
          </a:prstGeom>
          <a:noFill/>
        </p:spPr>
        <p:txBody>
          <a:bodyPr wrap="none" rtlCol="0">
            <a:spAutoFit/>
          </a:bodyPr>
          <a:lstStyle/>
          <a:p>
            <a:r>
              <a:rPr lang="en-US" dirty="0" smtClean="0"/>
              <a:t>Note: Although char is technically an integer, its use is to represent characters</a:t>
            </a:r>
          </a:p>
          <a:p>
            <a:r>
              <a:rPr lang="en-US" dirty="0" smtClean="0"/>
              <a:t>and will be discussed separately.</a:t>
            </a:r>
            <a:endParaRPr lang="en-US" dirty="0"/>
          </a:p>
        </p:txBody>
      </p:sp>
    </p:spTree>
    <p:extLst>
      <p:ext uri="{BB962C8B-B14F-4D97-AF65-F5344CB8AC3E}">
        <p14:creationId xmlns:p14="http://schemas.microsoft.com/office/powerpoint/2010/main" val="41174420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Floating-point types</a:t>
            </a:r>
            <a:endParaRPr lang="en-US" dirty="0"/>
          </a:p>
        </p:txBody>
      </p:sp>
      <p:sp>
        <p:nvSpPr>
          <p:cNvPr id="3" name="Content Placeholder 2"/>
          <p:cNvSpPr>
            <a:spLocks noGrp="1"/>
          </p:cNvSpPr>
          <p:nvPr>
            <p:ph idx="1"/>
          </p:nvPr>
        </p:nvSpPr>
        <p:spPr>
          <a:xfrm>
            <a:off x="304800" y="1554163"/>
            <a:ext cx="8686800" cy="1874838"/>
          </a:xfrm>
        </p:spPr>
        <p:txBody>
          <a:bodyPr/>
          <a:lstStyle/>
          <a:p>
            <a:r>
              <a:rPr lang="en-US" dirty="0" smtClean="0"/>
              <a:t>Floating-point types represent numbers with a fractional component.</a:t>
            </a:r>
          </a:p>
          <a:p>
            <a:r>
              <a:rPr lang="en-US" dirty="0" smtClean="0"/>
              <a:t>May be either positive or negative.</a:t>
            </a:r>
            <a:endParaRPr lang="en-US" dirty="0"/>
          </a:p>
        </p:txBody>
      </p:sp>
      <p:graphicFrame>
        <p:nvGraphicFramePr>
          <p:cNvPr id="4" name="Table 3"/>
          <p:cNvGraphicFramePr>
            <a:graphicFrameLocks noGrp="1"/>
          </p:cNvGraphicFramePr>
          <p:nvPr>
            <p:extLst/>
          </p:nvPr>
        </p:nvGraphicFramePr>
        <p:xfrm>
          <a:off x="647700" y="3581400"/>
          <a:ext cx="7848600" cy="1661192"/>
        </p:xfrm>
        <a:graphic>
          <a:graphicData uri="http://schemas.openxmlformats.org/drawingml/2006/table">
            <a:tbl>
              <a:tblPr firstRow="1" firstCol="1" bandRow="1">
                <a:tableStyleId>{5C22544A-7EE6-4342-B048-85BDC9FD1C3A}</a:tableStyleId>
              </a:tblPr>
              <a:tblGrid>
                <a:gridCol w="1297505"/>
                <a:gridCol w="3122095"/>
                <a:gridCol w="1662545"/>
                <a:gridCol w="1766455"/>
              </a:tblGrid>
              <a:tr h="557473">
                <a:tc>
                  <a:txBody>
                    <a:bodyPr/>
                    <a:lstStyle/>
                    <a:p>
                      <a:pPr marL="0" marR="0">
                        <a:spcBef>
                          <a:spcPts val="0"/>
                        </a:spcBef>
                        <a:spcAft>
                          <a:spcPts val="0"/>
                        </a:spcAft>
                      </a:pPr>
                      <a:r>
                        <a:rPr lang="en-US" sz="2400" dirty="0" smtClean="0">
                          <a:effectLst/>
                          <a:latin typeface="+mn-lt"/>
                          <a:ea typeface="Calibri"/>
                          <a:cs typeface="Times New Roman"/>
                        </a:rPr>
                        <a:t>Type </a:t>
                      </a:r>
                      <a:endParaRPr lang="en-US" sz="2400" dirty="0">
                        <a:effectLst/>
                        <a:latin typeface="+mn-lt"/>
                        <a:ea typeface="Calibri"/>
                        <a:cs typeface="Times New Roman"/>
                      </a:endParaRPr>
                    </a:p>
                  </a:txBody>
                  <a:tcPr marL="63890" marR="63890" marT="0" marB="0"/>
                </a:tc>
                <a:tc>
                  <a:txBody>
                    <a:bodyPr/>
                    <a:lstStyle/>
                    <a:p>
                      <a:pPr marL="0" marR="0">
                        <a:spcBef>
                          <a:spcPts val="0"/>
                        </a:spcBef>
                        <a:spcAft>
                          <a:spcPts val="0"/>
                        </a:spcAft>
                      </a:pPr>
                      <a:r>
                        <a:rPr lang="en-US" sz="2400" dirty="0" smtClean="0">
                          <a:effectLst/>
                          <a:latin typeface="+mn-lt"/>
                          <a:ea typeface="Calibri"/>
                          <a:cs typeface="Times New Roman"/>
                        </a:rPr>
                        <a:t>Approximate range </a:t>
                      </a:r>
                    </a:p>
                  </a:txBody>
                  <a:tcPr marL="63890" marR="63890" marT="0" marB="0"/>
                </a:tc>
                <a:tc>
                  <a:txBody>
                    <a:bodyPr/>
                    <a:lstStyle/>
                    <a:p>
                      <a:pPr marL="0" marR="0">
                        <a:spcBef>
                          <a:spcPts val="0"/>
                        </a:spcBef>
                        <a:spcAft>
                          <a:spcPts val="0"/>
                        </a:spcAft>
                      </a:pPr>
                      <a:r>
                        <a:rPr lang="en-US" sz="2400" dirty="0" smtClean="0">
                          <a:effectLst/>
                          <a:latin typeface="+mn-lt"/>
                          <a:ea typeface="Calibri"/>
                          <a:cs typeface="Times New Roman"/>
                        </a:rPr>
                        <a:t>Precision </a:t>
                      </a:r>
                      <a:endParaRPr lang="en-US" sz="2400" dirty="0">
                        <a:effectLst/>
                        <a:latin typeface="+mn-lt"/>
                        <a:ea typeface="Calibri"/>
                        <a:cs typeface="Times New Roman"/>
                      </a:endParaRPr>
                    </a:p>
                  </a:txBody>
                  <a:tcPr marL="63890" marR="63890" marT="0" marB="0"/>
                </a:tc>
                <a:tc>
                  <a:txBody>
                    <a:bodyPr/>
                    <a:lstStyle/>
                    <a:p>
                      <a:pPr marL="0" marR="0">
                        <a:spcBef>
                          <a:spcPts val="0"/>
                        </a:spcBef>
                        <a:spcAft>
                          <a:spcPts val="0"/>
                        </a:spcAft>
                      </a:pPr>
                      <a:r>
                        <a:rPr lang="en-US" sz="2400" dirty="0" smtClean="0">
                          <a:effectLst/>
                          <a:latin typeface="+mn-lt"/>
                          <a:ea typeface="Calibri"/>
                          <a:cs typeface="Times New Roman"/>
                        </a:rPr>
                        <a:t>Size</a:t>
                      </a:r>
                      <a:endParaRPr lang="en-US" sz="2400" dirty="0">
                        <a:effectLst/>
                        <a:latin typeface="+mn-lt"/>
                        <a:ea typeface="Calibri"/>
                        <a:cs typeface="Times New Roman"/>
                      </a:endParaRPr>
                    </a:p>
                  </a:txBody>
                  <a:tcPr marL="63890" marR="63890" marT="0" marB="0"/>
                </a:tc>
              </a:tr>
              <a:tr h="570319">
                <a:tc>
                  <a:txBody>
                    <a:bodyPr/>
                    <a:lstStyle/>
                    <a:p>
                      <a:pPr marL="9525" marR="9525">
                        <a:lnSpc>
                          <a:spcPct val="140000"/>
                        </a:lnSpc>
                        <a:spcBef>
                          <a:spcPts val="0"/>
                        </a:spcBef>
                        <a:spcAft>
                          <a:spcPts val="0"/>
                        </a:spcAft>
                      </a:pPr>
                      <a:r>
                        <a:rPr lang="en-US" sz="2400" dirty="0" smtClean="0">
                          <a:effectLst/>
                          <a:latin typeface="+mn-lt"/>
                          <a:ea typeface="Calibri"/>
                          <a:cs typeface="Times New Roman"/>
                        </a:rPr>
                        <a:t>float </a:t>
                      </a:r>
                      <a:endParaRPr lang="en-US" sz="2400" dirty="0">
                        <a:effectLst/>
                        <a:latin typeface="+mn-lt"/>
                        <a:ea typeface="Calibri"/>
                        <a:cs typeface="Times New Roman"/>
                      </a:endParaRPr>
                    </a:p>
                  </a:txBody>
                  <a:tcPr marL="63890" marR="63890" marT="0" marB="0"/>
                </a:tc>
                <a:tc>
                  <a:txBody>
                    <a:bodyPr/>
                    <a:lstStyle/>
                    <a:p>
                      <a:pPr marL="9525" marR="9525">
                        <a:lnSpc>
                          <a:spcPct val="140000"/>
                        </a:lnSpc>
                        <a:spcBef>
                          <a:spcPts val="0"/>
                        </a:spcBef>
                        <a:spcAft>
                          <a:spcPts val="0"/>
                        </a:spcAft>
                      </a:pPr>
                      <a:r>
                        <a:rPr lang="en-US" sz="2000" dirty="0">
                          <a:effectLst/>
                          <a:latin typeface="+mn-lt"/>
                        </a:rPr>
                        <a:t>-3.4*10</a:t>
                      </a:r>
                      <a:r>
                        <a:rPr lang="en-US" sz="2000" baseline="30000" dirty="0">
                          <a:effectLst/>
                          <a:latin typeface="+mn-lt"/>
                        </a:rPr>
                        <a:t>38</a:t>
                      </a:r>
                      <a:r>
                        <a:rPr lang="en-US" sz="2000" dirty="0">
                          <a:effectLst/>
                          <a:latin typeface="+mn-lt"/>
                        </a:rPr>
                        <a:t> to +3.4*10</a:t>
                      </a:r>
                      <a:r>
                        <a:rPr lang="en-US" sz="2000" baseline="30000" dirty="0">
                          <a:effectLst/>
                          <a:latin typeface="+mn-lt"/>
                        </a:rPr>
                        <a:t>38</a:t>
                      </a:r>
                      <a:endParaRPr lang="en-US" sz="2800" dirty="0">
                        <a:effectLst/>
                        <a:latin typeface="+mn-lt"/>
                        <a:ea typeface="Calibri"/>
                        <a:cs typeface="Times New Roman"/>
                      </a:endParaRPr>
                    </a:p>
                  </a:txBody>
                  <a:tcPr marL="63890" marR="63890" marT="0" marB="0"/>
                </a:tc>
                <a:tc>
                  <a:txBody>
                    <a:bodyPr/>
                    <a:lstStyle/>
                    <a:p>
                      <a:pPr marL="9525" marR="9525">
                        <a:lnSpc>
                          <a:spcPct val="140000"/>
                        </a:lnSpc>
                        <a:spcBef>
                          <a:spcPts val="0"/>
                        </a:spcBef>
                        <a:spcAft>
                          <a:spcPts val="0"/>
                        </a:spcAft>
                      </a:pPr>
                      <a:r>
                        <a:rPr lang="en-US" sz="2000" dirty="0">
                          <a:effectLst/>
                          <a:latin typeface="+mn-lt"/>
                        </a:rPr>
                        <a:t>6-7 digits</a:t>
                      </a:r>
                      <a:endParaRPr lang="en-US" sz="2800" dirty="0">
                        <a:effectLst/>
                        <a:latin typeface="+mn-lt"/>
                        <a:ea typeface="Calibri"/>
                        <a:cs typeface="Times New Roman"/>
                      </a:endParaRPr>
                    </a:p>
                  </a:txBody>
                  <a:tcPr marL="63890" marR="63890" marT="0" marB="0"/>
                </a:tc>
                <a:tc>
                  <a:txBody>
                    <a:bodyPr/>
                    <a:lstStyle/>
                    <a:p>
                      <a:pPr marL="9525" marR="9525">
                        <a:lnSpc>
                          <a:spcPct val="140000"/>
                        </a:lnSpc>
                        <a:spcBef>
                          <a:spcPts val="0"/>
                        </a:spcBef>
                        <a:spcAft>
                          <a:spcPts val="0"/>
                        </a:spcAft>
                      </a:pPr>
                      <a:r>
                        <a:rPr lang="en-US" sz="2000" dirty="0">
                          <a:effectLst/>
                          <a:latin typeface="+mn-lt"/>
                        </a:rPr>
                        <a:t>Signed 32-bit</a:t>
                      </a:r>
                      <a:endParaRPr lang="en-US" sz="2800" dirty="0">
                        <a:effectLst/>
                        <a:latin typeface="+mn-lt"/>
                        <a:ea typeface="Calibri"/>
                        <a:cs typeface="Times New Roman"/>
                      </a:endParaRPr>
                    </a:p>
                  </a:txBody>
                  <a:tcPr marL="63890" marR="63890" marT="0" marB="0"/>
                </a:tc>
              </a:tr>
              <a:tr h="533400">
                <a:tc>
                  <a:txBody>
                    <a:bodyPr/>
                    <a:lstStyle/>
                    <a:p>
                      <a:pPr marL="9525" marR="9525">
                        <a:lnSpc>
                          <a:spcPct val="140000"/>
                        </a:lnSpc>
                        <a:spcBef>
                          <a:spcPts val="0"/>
                        </a:spcBef>
                        <a:spcAft>
                          <a:spcPts val="0"/>
                        </a:spcAft>
                      </a:pPr>
                      <a:r>
                        <a:rPr lang="en-US" sz="2400" dirty="0" smtClean="0">
                          <a:effectLst/>
                          <a:latin typeface="+mn-lt"/>
                          <a:ea typeface="Calibri"/>
                          <a:cs typeface="Times New Roman"/>
                        </a:rPr>
                        <a:t>double </a:t>
                      </a:r>
                      <a:endParaRPr lang="en-US" sz="2400" dirty="0">
                        <a:effectLst/>
                        <a:latin typeface="+mn-lt"/>
                        <a:ea typeface="Calibri"/>
                        <a:cs typeface="Times New Roman"/>
                      </a:endParaRPr>
                    </a:p>
                  </a:txBody>
                  <a:tcPr marL="63890" marR="63890" marT="0" marB="0"/>
                </a:tc>
                <a:tc>
                  <a:txBody>
                    <a:bodyPr/>
                    <a:lstStyle/>
                    <a:p>
                      <a:pPr marL="9525" marR="9525">
                        <a:lnSpc>
                          <a:spcPct val="140000"/>
                        </a:lnSpc>
                        <a:spcBef>
                          <a:spcPts val="0"/>
                        </a:spcBef>
                        <a:spcAft>
                          <a:spcPts val="0"/>
                        </a:spcAft>
                      </a:pPr>
                      <a:r>
                        <a:rPr lang="en-US" sz="2000" dirty="0">
                          <a:effectLst/>
                          <a:latin typeface="+mn-lt"/>
                        </a:rPr>
                        <a:t>-1.70*10</a:t>
                      </a:r>
                      <a:r>
                        <a:rPr lang="en-US" sz="2000" baseline="30000" dirty="0">
                          <a:effectLst/>
                          <a:latin typeface="+mn-lt"/>
                        </a:rPr>
                        <a:t>308</a:t>
                      </a:r>
                      <a:r>
                        <a:rPr lang="en-US" sz="2000" dirty="0">
                          <a:effectLst/>
                          <a:latin typeface="+mn-lt"/>
                        </a:rPr>
                        <a:t> to +1.7*10</a:t>
                      </a:r>
                      <a:r>
                        <a:rPr lang="en-US" sz="2000" baseline="30000" dirty="0">
                          <a:effectLst/>
                          <a:latin typeface="+mn-lt"/>
                        </a:rPr>
                        <a:t>308</a:t>
                      </a:r>
                      <a:endParaRPr lang="en-US" sz="2800" dirty="0">
                        <a:effectLst/>
                        <a:latin typeface="+mn-lt"/>
                        <a:ea typeface="Calibri"/>
                        <a:cs typeface="Times New Roman"/>
                      </a:endParaRPr>
                    </a:p>
                  </a:txBody>
                  <a:tcPr marL="63890" marR="63890" marT="0" marB="0"/>
                </a:tc>
                <a:tc>
                  <a:txBody>
                    <a:bodyPr/>
                    <a:lstStyle/>
                    <a:p>
                      <a:pPr marL="9525" marR="9525">
                        <a:lnSpc>
                          <a:spcPct val="140000"/>
                        </a:lnSpc>
                        <a:spcBef>
                          <a:spcPts val="0"/>
                        </a:spcBef>
                        <a:spcAft>
                          <a:spcPts val="0"/>
                        </a:spcAft>
                      </a:pPr>
                      <a:r>
                        <a:rPr lang="en-US" sz="2000" dirty="0">
                          <a:effectLst/>
                          <a:latin typeface="+mn-lt"/>
                        </a:rPr>
                        <a:t>15-16 digits</a:t>
                      </a:r>
                      <a:endParaRPr lang="en-US" sz="2800" dirty="0">
                        <a:effectLst/>
                        <a:latin typeface="+mn-lt"/>
                        <a:ea typeface="Calibri"/>
                        <a:cs typeface="Times New Roman"/>
                      </a:endParaRPr>
                    </a:p>
                  </a:txBody>
                  <a:tcPr marL="63890" marR="63890" marT="0" marB="0"/>
                </a:tc>
                <a:tc>
                  <a:txBody>
                    <a:bodyPr/>
                    <a:lstStyle/>
                    <a:p>
                      <a:pPr marL="9525" marR="9525">
                        <a:lnSpc>
                          <a:spcPct val="140000"/>
                        </a:lnSpc>
                        <a:spcBef>
                          <a:spcPts val="0"/>
                        </a:spcBef>
                        <a:spcAft>
                          <a:spcPts val="0"/>
                        </a:spcAft>
                      </a:pPr>
                      <a:r>
                        <a:rPr lang="en-US" sz="2000" dirty="0">
                          <a:effectLst/>
                          <a:latin typeface="+mn-lt"/>
                        </a:rPr>
                        <a:t>Signed 64-bit</a:t>
                      </a:r>
                      <a:endParaRPr lang="en-US" sz="2800" dirty="0">
                        <a:effectLst/>
                        <a:latin typeface="+mn-lt"/>
                        <a:ea typeface="Calibri"/>
                        <a:cs typeface="Times New Roman"/>
                      </a:endParaRPr>
                    </a:p>
                  </a:txBody>
                  <a:tcPr marL="63890" marR="63890" marT="0" marB="0"/>
                </a:tc>
              </a:tr>
            </a:tbl>
          </a:graphicData>
        </a:graphic>
      </p:graphicFrame>
    </p:spTree>
    <p:extLst>
      <p:ext uri="{BB962C8B-B14F-4D97-AF65-F5344CB8AC3E}">
        <p14:creationId xmlns:p14="http://schemas.microsoft.com/office/powerpoint/2010/main" val="1845289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data type</a:t>
            </a:r>
            <a:endParaRPr lang="en-US" dirty="0"/>
          </a:p>
        </p:txBody>
      </p:sp>
      <p:sp>
        <p:nvSpPr>
          <p:cNvPr id="3" name="Content Placeholder 2"/>
          <p:cNvSpPr>
            <a:spLocks noGrp="1"/>
          </p:cNvSpPr>
          <p:nvPr>
            <p:ph idx="1"/>
          </p:nvPr>
        </p:nvSpPr>
        <p:spPr/>
        <p:txBody>
          <a:bodyPr>
            <a:normAutofit fontScale="92500"/>
          </a:bodyPr>
          <a:lstStyle/>
          <a:p>
            <a:r>
              <a:rPr lang="en-US" dirty="0" smtClean="0"/>
              <a:t>Java uses a 16 bit structure to store character data called Unicode.</a:t>
            </a:r>
          </a:p>
          <a:p>
            <a:r>
              <a:rPr lang="en-US" dirty="0" smtClean="0"/>
              <a:t>char is an unsigned 16-bit value ranging from 0 – 65,535.</a:t>
            </a:r>
          </a:p>
          <a:p>
            <a:r>
              <a:rPr lang="en-US" dirty="0" smtClean="0"/>
              <a:t>The ASCII character set represents the first 128 values of the Unicode set (0 – 127).</a:t>
            </a:r>
          </a:p>
          <a:p>
            <a:r>
              <a:rPr lang="en-US" dirty="0" smtClean="0"/>
              <a:t>Character variables (char) can be assigned a value either by using a character, or its numeric value.</a:t>
            </a:r>
          </a:p>
          <a:p>
            <a:pPr lvl="1"/>
            <a:r>
              <a:rPr lang="en-US" dirty="0" smtClean="0"/>
              <a:t>char </a:t>
            </a:r>
            <a:r>
              <a:rPr lang="en-US" dirty="0" err="1" smtClean="0"/>
              <a:t>ch</a:t>
            </a:r>
            <a:r>
              <a:rPr lang="en-US" dirty="0" smtClean="0"/>
              <a:t> = ‘X’;		or 	char </a:t>
            </a:r>
            <a:r>
              <a:rPr lang="en-US" dirty="0" err="1" smtClean="0"/>
              <a:t>ch</a:t>
            </a:r>
            <a:r>
              <a:rPr lang="en-US" dirty="0" smtClean="0"/>
              <a:t> = 88;</a:t>
            </a:r>
            <a:endParaRPr lang="en-US" dirty="0"/>
          </a:p>
        </p:txBody>
      </p:sp>
    </p:spTree>
    <p:extLst>
      <p:ext uri="{BB962C8B-B14F-4D97-AF65-F5344CB8AC3E}">
        <p14:creationId xmlns:p14="http://schemas.microsoft.com/office/powerpoint/2010/main" val="4054299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data type</a:t>
            </a:r>
            <a:endParaRPr lang="en-US" dirty="0"/>
          </a:p>
        </p:txBody>
      </p:sp>
      <p:sp>
        <p:nvSpPr>
          <p:cNvPr id="3" name="Content Placeholder 2"/>
          <p:cNvSpPr>
            <a:spLocks noGrp="1"/>
          </p:cNvSpPr>
          <p:nvPr>
            <p:ph idx="1"/>
          </p:nvPr>
        </p:nvSpPr>
        <p:spPr/>
        <p:txBody>
          <a:bodyPr/>
          <a:lstStyle/>
          <a:p>
            <a:r>
              <a:rPr lang="en-US" dirty="0" smtClean="0"/>
              <a:t>Represents a true/false value.</a:t>
            </a:r>
          </a:p>
          <a:p>
            <a:r>
              <a:rPr lang="en-US" dirty="0" smtClean="0"/>
              <a:t>You cannot use yes/no, 0/1, on/off.</a:t>
            </a:r>
          </a:p>
          <a:p>
            <a:r>
              <a:rPr lang="en-US" dirty="0" smtClean="0"/>
              <a:t>Outcome of all relational operations is a </a:t>
            </a:r>
            <a:r>
              <a:rPr lang="en-US" dirty="0" err="1" smtClean="0"/>
              <a:t>boolean</a:t>
            </a:r>
            <a:r>
              <a:rPr lang="en-US" dirty="0" smtClean="0"/>
              <a:t> value.</a:t>
            </a:r>
          </a:p>
        </p:txBody>
      </p:sp>
    </p:spTree>
    <p:extLst>
      <p:ext uri="{BB962C8B-B14F-4D97-AF65-F5344CB8AC3E}">
        <p14:creationId xmlns:p14="http://schemas.microsoft.com/office/powerpoint/2010/main" val="2155536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idx="1"/>
          </p:nvPr>
        </p:nvSpPr>
        <p:spPr/>
        <p:txBody>
          <a:bodyPr/>
          <a:lstStyle/>
          <a:p>
            <a:r>
              <a:rPr lang="en-US" dirty="0" smtClean="0"/>
              <a:t>Literals are un-named fixed values in your program such as 333, 24.67, ‘A’, or “Gary”.</a:t>
            </a:r>
          </a:p>
          <a:p>
            <a:r>
              <a:rPr lang="en-US" dirty="0" smtClean="0"/>
              <a:t>Numeric values without a decimal point default to the </a:t>
            </a:r>
            <a:r>
              <a:rPr lang="en-US" dirty="0" err="1" smtClean="0"/>
              <a:t>int</a:t>
            </a:r>
            <a:r>
              <a:rPr lang="en-US" dirty="0" smtClean="0"/>
              <a:t> data type.</a:t>
            </a:r>
          </a:p>
          <a:p>
            <a:r>
              <a:rPr lang="en-US" dirty="0" smtClean="0"/>
              <a:t>Numeric values with a decimal point default to the double data type.</a:t>
            </a:r>
            <a:endParaRPr lang="en-US" dirty="0"/>
          </a:p>
        </p:txBody>
      </p:sp>
    </p:spTree>
    <p:extLst>
      <p:ext uri="{BB962C8B-B14F-4D97-AF65-F5344CB8AC3E}">
        <p14:creationId xmlns:p14="http://schemas.microsoft.com/office/powerpoint/2010/main" val="36404423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escape sequences</a:t>
            </a:r>
          </a:p>
        </p:txBody>
      </p:sp>
      <p:graphicFrame>
        <p:nvGraphicFramePr>
          <p:cNvPr id="5" name="Table 4"/>
          <p:cNvGraphicFramePr>
            <a:graphicFrameLocks noGrp="1"/>
          </p:cNvGraphicFramePr>
          <p:nvPr>
            <p:extLst/>
          </p:nvPr>
        </p:nvGraphicFramePr>
        <p:xfrm>
          <a:off x="723900" y="1676400"/>
          <a:ext cx="7696200" cy="4079240"/>
        </p:xfrm>
        <a:graphic>
          <a:graphicData uri="http://schemas.openxmlformats.org/drawingml/2006/table">
            <a:tbl>
              <a:tblPr firstRow="1" bandRow="1">
                <a:tableStyleId>{5C22544A-7EE6-4342-B048-85BDC9FD1C3A}</a:tableStyleId>
              </a:tblPr>
              <a:tblGrid>
                <a:gridCol w="2057400"/>
                <a:gridCol w="5638800"/>
              </a:tblGrid>
              <a:tr h="370840">
                <a:tc>
                  <a:txBody>
                    <a:bodyPr/>
                    <a:lstStyle/>
                    <a:p>
                      <a:r>
                        <a:rPr lang="en-US" dirty="0" smtClean="0"/>
                        <a:t>Escape Sequence</a:t>
                      </a:r>
                      <a:endParaRPr lang="en-US" dirty="0"/>
                    </a:p>
                  </a:txBody>
                  <a:tcPr/>
                </a:tc>
                <a:tc>
                  <a:txBody>
                    <a:bodyPr/>
                    <a:lstStyle/>
                    <a:p>
                      <a:r>
                        <a:rPr lang="en-US" dirty="0" smtClean="0"/>
                        <a:t>Description</a:t>
                      </a:r>
                      <a:endParaRPr lang="en-US" dirty="0"/>
                    </a:p>
                  </a:txBody>
                  <a:tcPr/>
                </a:tc>
              </a:tr>
              <a:tr h="370840">
                <a:tc>
                  <a:txBody>
                    <a:bodyPr/>
                    <a:lstStyle/>
                    <a:p>
                      <a:r>
                        <a:rPr lang="en-US" dirty="0" smtClean="0"/>
                        <a:t>\’</a:t>
                      </a:r>
                      <a:endParaRPr lang="en-US" dirty="0"/>
                    </a:p>
                  </a:txBody>
                  <a:tcPr/>
                </a:tc>
                <a:tc>
                  <a:txBody>
                    <a:bodyPr/>
                    <a:lstStyle/>
                    <a:p>
                      <a:r>
                        <a:rPr lang="en-US" dirty="0" smtClean="0"/>
                        <a:t>single quote</a:t>
                      </a:r>
                      <a:endParaRPr lang="en-US" dirty="0"/>
                    </a:p>
                  </a:txBody>
                  <a:tcPr/>
                </a:tc>
              </a:tr>
              <a:tr h="370840">
                <a:tc>
                  <a:txBody>
                    <a:bodyPr/>
                    <a:lstStyle/>
                    <a:p>
                      <a:r>
                        <a:rPr lang="en-US" dirty="0" smtClean="0"/>
                        <a:t>\”</a:t>
                      </a:r>
                      <a:endParaRPr lang="en-US" dirty="0"/>
                    </a:p>
                  </a:txBody>
                  <a:tcPr/>
                </a:tc>
                <a:tc>
                  <a:txBody>
                    <a:bodyPr/>
                    <a:lstStyle/>
                    <a:p>
                      <a:r>
                        <a:rPr lang="en-US" dirty="0" smtClean="0"/>
                        <a:t>double quote</a:t>
                      </a:r>
                      <a:endParaRPr lang="en-US" dirty="0"/>
                    </a:p>
                  </a:txBody>
                  <a:tcPr/>
                </a:tc>
              </a:tr>
              <a:tr h="370840">
                <a:tc>
                  <a:txBody>
                    <a:bodyPr/>
                    <a:lstStyle/>
                    <a:p>
                      <a:r>
                        <a:rPr lang="en-US" dirty="0" smtClean="0"/>
                        <a:t>\\</a:t>
                      </a:r>
                      <a:endParaRPr lang="en-US" dirty="0"/>
                    </a:p>
                  </a:txBody>
                  <a:tcPr/>
                </a:tc>
                <a:tc>
                  <a:txBody>
                    <a:bodyPr/>
                    <a:lstStyle/>
                    <a:p>
                      <a:r>
                        <a:rPr lang="en-US" dirty="0" smtClean="0"/>
                        <a:t>backslash</a:t>
                      </a:r>
                      <a:endParaRPr lang="en-US" dirty="0"/>
                    </a:p>
                  </a:txBody>
                  <a:tcPr/>
                </a:tc>
              </a:tr>
              <a:tr h="370840">
                <a:tc>
                  <a:txBody>
                    <a:bodyPr/>
                    <a:lstStyle/>
                    <a:p>
                      <a:r>
                        <a:rPr lang="en-US" dirty="0" smtClean="0"/>
                        <a:t>\r</a:t>
                      </a:r>
                      <a:endParaRPr lang="en-US" dirty="0"/>
                    </a:p>
                  </a:txBody>
                  <a:tcPr/>
                </a:tc>
                <a:tc>
                  <a:txBody>
                    <a:bodyPr/>
                    <a:lstStyle/>
                    <a:p>
                      <a:r>
                        <a:rPr lang="en-US" dirty="0" smtClean="0"/>
                        <a:t>carriage return</a:t>
                      </a:r>
                      <a:endParaRPr lang="en-US" dirty="0"/>
                    </a:p>
                  </a:txBody>
                  <a:tcPr/>
                </a:tc>
              </a:tr>
              <a:tr h="370840">
                <a:tc>
                  <a:txBody>
                    <a:bodyPr/>
                    <a:lstStyle/>
                    <a:p>
                      <a:r>
                        <a:rPr lang="en-US" dirty="0" smtClean="0"/>
                        <a:t>\n</a:t>
                      </a:r>
                      <a:endParaRPr lang="en-US" dirty="0"/>
                    </a:p>
                  </a:txBody>
                  <a:tcPr/>
                </a:tc>
                <a:tc>
                  <a:txBody>
                    <a:bodyPr/>
                    <a:lstStyle/>
                    <a:p>
                      <a:r>
                        <a:rPr lang="en-US" dirty="0" smtClean="0"/>
                        <a:t>new line</a:t>
                      </a:r>
                      <a:endParaRPr lang="en-US" dirty="0"/>
                    </a:p>
                  </a:txBody>
                  <a:tcPr/>
                </a:tc>
              </a:tr>
              <a:tr h="370840">
                <a:tc>
                  <a:txBody>
                    <a:bodyPr/>
                    <a:lstStyle/>
                    <a:p>
                      <a:r>
                        <a:rPr lang="en-US" dirty="0" smtClean="0"/>
                        <a:t>\f</a:t>
                      </a:r>
                      <a:endParaRPr lang="en-US" dirty="0"/>
                    </a:p>
                  </a:txBody>
                  <a:tcPr/>
                </a:tc>
                <a:tc>
                  <a:txBody>
                    <a:bodyPr/>
                    <a:lstStyle/>
                    <a:p>
                      <a:r>
                        <a:rPr lang="en-US" dirty="0" smtClean="0"/>
                        <a:t>form feed</a:t>
                      </a:r>
                      <a:endParaRPr lang="en-US" dirty="0"/>
                    </a:p>
                  </a:txBody>
                  <a:tcPr/>
                </a:tc>
              </a:tr>
              <a:tr h="370840">
                <a:tc>
                  <a:txBody>
                    <a:bodyPr/>
                    <a:lstStyle/>
                    <a:p>
                      <a:r>
                        <a:rPr lang="en-US" dirty="0" smtClean="0"/>
                        <a:t>\t</a:t>
                      </a:r>
                      <a:endParaRPr lang="en-US" dirty="0"/>
                    </a:p>
                  </a:txBody>
                  <a:tcPr/>
                </a:tc>
                <a:tc>
                  <a:txBody>
                    <a:bodyPr/>
                    <a:lstStyle/>
                    <a:p>
                      <a:r>
                        <a:rPr lang="en-US" dirty="0" smtClean="0"/>
                        <a:t>horizontal tab</a:t>
                      </a:r>
                      <a:endParaRPr lang="en-US" dirty="0"/>
                    </a:p>
                  </a:txBody>
                  <a:tcPr/>
                </a:tc>
              </a:tr>
              <a:tr h="370840">
                <a:tc>
                  <a:txBody>
                    <a:bodyPr/>
                    <a:lstStyle/>
                    <a:p>
                      <a:r>
                        <a:rPr lang="en-US" dirty="0" smtClean="0"/>
                        <a:t>\b</a:t>
                      </a:r>
                      <a:endParaRPr lang="en-US" dirty="0"/>
                    </a:p>
                  </a:txBody>
                  <a:tcPr/>
                </a:tc>
                <a:tc>
                  <a:txBody>
                    <a:bodyPr/>
                    <a:lstStyle/>
                    <a:p>
                      <a:r>
                        <a:rPr lang="en-US" dirty="0" err="1" smtClean="0"/>
                        <a:t>backsapce</a:t>
                      </a:r>
                      <a:endParaRPr lang="en-US" dirty="0"/>
                    </a:p>
                  </a:txBody>
                  <a:tcPr/>
                </a:tc>
              </a:tr>
              <a:tr h="370840">
                <a:tc>
                  <a:txBody>
                    <a:bodyPr/>
                    <a:lstStyle/>
                    <a:p>
                      <a:r>
                        <a:rPr lang="en-US" dirty="0" smtClean="0"/>
                        <a:t>\</a:t>
                      </a:r>
                      <a:r>
                        <a:rPr lang="en-US" dirty="0" err="1" smtClean="0"/>
                        <a:t>ddd</a:t>
                      </a:r>
                      <a:endParaRPr lang="en-US" dirty="0"/>
                    </a:p>
                  </a:txBody>
                  <a:tcPr/>
                </a:tc>
                <a:tc>
                  <a:txBody>
                    <a:bodyPr/>
                    <a:lstStyle/>
                    <a:p>
                      <a:r>
                        <a:rPr lang="en-US" dirty="0" smtClean="0"/>
                        <a:t>octal constant where </a:t>
                      </a:r>
                      <a:r>
                        <a:rPr lang="en-US" dirty="0" err="1" smtClean="0"/>
                        <a:t>ddd</a:t>
                      </a:r>
                      <a:r>
                        <a:rPr lang="en-US" dirty="0" smtClean="0"/>
                        <a:t> is the octal value</a:t>
                      </a:r>
                      <a:endParaRPr lang="en-US" dirty="0"/>
                    </a:p>
                  </a:txBody>
                  <a:tcPr/>
                </a:tc>
              </a:tr>
              <a:tr h="370840">
                <a:tc>
                  <a:txBody>
                    <a:bodyPr/>
                    <a:lstStyle/>
                    <a:p>
                      <a:r>
                        <a:rPr lang="en-US" dirty="0" smtClean="0"/>
                        <a:t>\</a:t>
                      </a:r>
                      <a:r>
                        <a:rPr lang="en-US" dirty="0" err="1" smtClean="0"/>
                        <a:t>uxxxx</a:t>
                      </a:r>
                      <a:endParaRPr lang="en-US" dirty="0"/>
                    </a:p>
                  </a:txBody>
                  <a:tcPr/>
                </a:tc>
                <a:tc>
                  <a:txBody>
                    <a:bodyPr/>
                    <a:lstStyle/>
                    <a:p>
                      <a:r>
                        <a:rPr lang="en-US" dirty="0" smtClean="0"/>
                        <a:t>hexadecimal constant where </a:t>
                      </a:r>
                      <a:r>
                        <a:rPr lang="en-US" dirty="0" err="1" smtClean="0"/>
                        <a:t>xxxx</a:t>
                      </a:r>
                      <a:r>
                        <a:rPr lang="en-US" dirty="0" smtClean="0"/>
                        <a:t> is a hexadecimal value</a:t>
                      </a:r>
                      <a:endParaRPr lang="en-US" dirty="0"/>
                    </a:p>
                  </a:txBody>
                  <a:tcPr/>
                </a:tc>
              </a:tr>
            </a:tbl>
          </a:graphicData>
        </a:graphic>
      </p:graphicFrame>
    </p:spTree>
    <p:extLst>
      <p:ext uri="{BB962C8B-B14F-4D97-AF65-F5344CB8AC3E}">
        <p14:creationId xmlns:p14="http://schemas.microsoft.com/office/powerpoint/2010/main" val="3579611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 literals</a:t>
            </a:r>
            <a:endParaRPr lang="en-US" dirty="0"/>
          </a:p>
        </p:txBody>
      </p:sp>
      <p:sp>
        <p:nvSpPr>
          <p:cNvPr id="4" name="Content Placeholder 3"/>
          <p:cNvSpPr>
            <a:spLocks noGrp="1"/>
          </p:cNvSpPr>
          <p:nvPr>
            <p:ph idx="1"/>
          </p:nvPr>
        </p:nvSpPr>
        <p:spPr/>
        <p:txBody>
          <a:bodyPr/>
          <a:lstStyle/>
          <a:p>
            <a:r>
              <a:rPr lang="en-US" dirty="0" smtClean="0"/>
              <a:t>A string is a group of characters.</a:t>
            </a:r>
          </a:p>
          <a:p>
            <a:r>
              <a:rPr lang="en-US" dirty="0" smtClean="0"/>
              <a:t>Must be enclosed in double quotes.</a:t>
            </a:r>
          </a:p>
          <a:p>
            <a:r>
              <a:rPr lang="en-US" smtClean="0"/>
              <a:t>May </a:t>
            </a:r>
            <a:r>
              <a:rPr lang="en-US" dirty="0" smtClean="0"/>
              <a:t>include escape sequences.</a:t>
            </a:r>
          </a:p>
          <a:p>
            <a:r>
              <a:rPr lang="en-US" dirty="0" smtClean="0"/>
              <a:t>A string of a single character is not the same as a char.  Strings are objects regardless of their length.</a:t>
            </a:r>
          </a:p>
          <a:p>
            <a:pPr lvl="1"/>
            <a:r>
              <a:rPr lang="en-US" dirty="0" smtClean="0"/>
              <a:t>“Java is fun”</a:t>
            </a:r>
            <a:endParaRPr lang="en-US" dirty="0"/>
          </a:p>
        </p:txBody>
      </p:sp>
    </p:spTree>
    <p:extLst>
      <p:ext uri="{BB962C8B-B14F-4D97-AF65-F5344CB8AC3E}">
        <p14:creationId xmlns:p14="http://schemas.microsoft.com/office/powerpoint/2010/main" val="3016276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Scope and lifetime of Variables</a:t>
            </a:r>
            <a:endParaRPr lang="en-US" dirty="0"/>
          </a:p>
        </p:txBody>
      </p:sp>
      <p:sp>
        <p:nvSpPr>
          <p:cNvPr id="3" name="Content Placeholder 2"/>
          <p:cNvSpPr>
            <a:spLocks noGrp="1"/>
          </p:cNvSpPr>
          <p:nvPr>
            <p:ph idx="1"/>
          </p:nvPr>
        </p:nvSpPr>
        <p:spPr/>
        <p:txBody>
          <a:bodyPr>
            <a:normAutofit lnSpcReduction="10000"/>
          </a:bodyPr>
          <a:lstStyle/>
          <a:p>
            <a:r>
              <a:rPr lang="en-US" dirty="0" smtClean="0"/>
              <a:t>Variables can be declared within any block of code (bounded by curly braces).</a:t>
            </a:r>
          </a:p>
          <a:p>
            <a:r>
              <a:rPr lang="en-US" dirty="0" smtClean="0"/>
              <a:t>A block defines a scope.</a:t>
            </a:r>
          </a:p>
          <a:p>
            <a:r>
              <a:rPr lang="en-US" dirty="0" smtClean="0"/>
              <a:t>Variables defined within a code block are not available outside of the code block.</a:t>
            </a:r>
          </a:p>
          <a:p>
            <a:r>
              <a:rPr lang="en-US" dirty="0" smtClean="0"/>
              <a:t>When the block ends, the variables are said to be out of scope.</a:t>
            </a:r>
          </a:p>
          <a:p>
            <a:r>
              <a:rPr lang="en-US" dirty="0" smtClean="0"/>
              <a:t>Variables defined in an outer block, are accessible to any inner block.</a:t>
            </a:r>
            <a:endParaRPr lang="en-US" dirty="0"/>
          </a:p>
        </p:txBody>
      </p:sp>
    </p:spTree>
    <p:extLst>
      <p:ext uri="{BB962C8B-B14F-4D97-AF65-F5344CB8AC3E}">
        <p14:creationId xmlns:p14="http://schemas.microsoft.com/office/powerpoint/2010/main" val="3520319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normAutofit lnSpcReduction="10000"/>
          </a:bodyPr>
          <a:lstStyle/>
          <a:p>
            <a:r>
              <a:rPr lang="en-US" dirty="0" smtClean="0"/>
              <a:t>Operators are symbols that tell the compiler to perform a specific mathematical or logical operation.</a:t>
            </a:r>
          </a:p>
          <a:p>
            <a:pPr lvl="1"/>
            <a:r>
              <a:rPr lang="en-US" dirty="0" smtClean="0"/>
              <a:t>Arithmetic</a:t>
            </a:r>
          </a:p>
          <a:p>
            <a:pPr lvl="1"/>
            <a:r>
              <a:rPr lang="en-US" dirty="0" smtClean="0"/>
              <a:t>Increment/Decrement</a:t>
            </a:r>
          </a:p>
          <a:p>
            <a:pPr lvl="1"/>
            <a:r>
              <a:rPr lang="en-US" dirty="0" smtClean="0"/>
              <a:t>Relational</a:t>
            </a:r>
          </a:p>
          <a:p>
            <a:pPr lvl="1"/>
            <a:r>
              <a:rPr lang="en-US" dirty="0" smtClean="0"/>
              <a:t>Logical</a:t>
            </a:r>
          </a:p>
          <a:p>
            <a:pPr lvl="1"/>
            <a:r>
              <a:rPr lang="en-US" dirty="0" smtClean="0"/>
              <a:t>Short Circuit</a:t>
            </a:r>
          </a:p>
          <a:p>
            <a:pPr lvl="1"/>
            <a:r>
              <a:rPr lang="en-US" dirty="0" smtClean="0"/>
              <a:t>Assignment</a:t>
            </a:r>
            <a:endParaRPr lang="en-US" dirty="0"/>
          </a:p>
        </p:txBody>
      </p:sp>
    </p:spTree>
    <p:extLst>
      <p:ext uri="{BB962C8B-B14F-4D97-AF65-F5344CB8AC3E}">
        <p14:creationId xmlns:p14="http://schemas.microsoft.com/office/powerpoint/2010/main" val="4066554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US" dirty="0"/>
          </a:p>
        </p:txBody>
      </p:sp>
      <p:graphicFrame>
        <p:nvGraphicFramePr>
          <p:cNvPr id="4" name="Table 3"/>
          <p:cNvGraphicFramePr>
            <a:graphicFrameLocks noGrp="1"/>
          </p:cNvGraphicFramePr>
          <p:nvPr>
            <p:extLst/>
          </p:nvPr>
        </p:nvGraphicFramePr>
        <p:xfrm>
          <a:off x="1524000" y="1945640"/>
          <a:ext cx="6096000" cy="2966720"/>
        </p:xfrm>
        <a:graphic>
          <a:graphicData uri="http://schemas.openxmlformats.org/drawingml/2006/table">
            <a:tbl>
              <a:tblPr firstRow="1" bandRow="1">
                <a:tableStyleId>{5C22544A-7EE6-4342-B048-85BDC9FD1C3A}</a:tableStyleId>
              </a:tblPr>
              <a:tblGrid>
                <a:gridCol w="1295400"/>
                <a:gridCol w="4800600"/>
              </a:tblGrid>
              <a:tr h="370840">
                <a:tc>
                  <a:txBody>
                    <a:bodyPr/>
                    <a:lstStyle/>
                    <a:p>
                      <a:r>
                        <a:rPr lang="en-US" dirty="0" smtClean="0"/>
                        <a:t>Operator</a:t>
                      </a:r>
                      <a:endParaRPr lang="en-US" dirty="0"/>
                    </a:p>
                  </a:txBody>
                  <a:tcPr/>
                </a:tc>
                <a:tc>
                  <a:txBody>
                    <a:bodyPr/>
                    <a:lstStyle/>
                    <a:p>
                      <a:r>
                        <a:rPr lang="en-US" dirty="0" smtClean="0"/>
                        <a:t>Meaning</a:t>
                      </a:r>
                      <a:endParaRPr lang="en-US" dirty="0"/>
                    </a:p>
                  </a:txBody>
                  <a:tcPr/>
                </a:tc>
              </a:tr>
              <a:tr h="370840">
                <a:tc>
                  <a:txBody>
                    <a:bodyPr/>
                    <a:lstStyle/>
                    <a:p>
                      <a:r>
                        <a:rPr lang="en-US" dirty="0" smtClean="0"/>
                        <a:t>+</a:t>
                      </a:r>
                      <a:endParaRPr lang="en-US" dirty="0"/>
                    </a:p>
                  </a:txBody>
                  <a:tcPr/>
                </a:tc>
                <a:tc>
                  <a:txBody>
                    <a:bodyPr/>
                    <a:lstStyle/>
                    <a:p>
                      <a:r>
                        <a:rPr lang="en-US" dirty="0" smtClean="0"/>
                        <a:t>Addition (also unary plus)</a:t>
                      </a:r>
                      <a:endParaRPr lang="en-US" dirty="0"/>
                    </a:p>
                  </a:txBody>
                  <a:tcPr/>
                </a:tc>
              </a:tr>
              <a:tr h="370840">
                <a:tc>
                  <a:txBody>
                    <a:bodyPr/>
                    <a:lstStyle/>
                    <a:p>
                      <a:r>
                        <a:rPr lang="en-US" dirty="0" smtClean="0"/>
                        <a:t>-</a:t>
                      </a:r>
                      <a:endParaRPr lang="en-US" dirty="0"/>
                    </a:p>
                  </a:txBody>
                  <a:tcPr/>
                </a:tc>
                <a:tc>
                  <a:txBody>
                    <a:bodyPr/>
                    <a:lstStyle/>
                    <a:p>
                      <a:r>
                        <a:rPr lang="en-US" dirty="0" smtClean="0"/>
                        <a:t>Subtraction (also unary minus)</a:t>
                      </a:r>
                      <a:endParaRPr lang="en-US" dirty="0"/>
                    </a:p>
                  </a:txBody>
                  <a:tcPr/>
                </a:tc>
              </a:tr>
              <a:tr h="370840">
                <a:tc>
                  <a:txBody>
                    <a:bodyPr/>
                    <a:lstStyle/>
                    <a:p>
                      <a:r>
                        <a:rPr lang="en-US" dirty="0" smtClean="0"/>
                        <a:t>*</a:t>
                      </a:r>
                      <a:endParaRPr lang="en-US" dirty="0"/>
                    </a:p>
                  </a:txBody>
                  <a:tcPr/>
                </a:tc>
                <a:tc>
                  <a:txBody>
                    <a:bodyPr/>
                    <a:lstStyle/>
                    <a:p>
                      <a:r>
                        <a:rPr lang="en-US" dirty="0" smtClean="0"/>
                        <a:t>Multiplication</a:t>
                      </a:r>
                      <a:endParaRPr lang="en-US" dirty="0"/>
                    </a:p>
                  </a:txBody>
                  <a:tcPr/>
                </a:tc>
              </a:tr>
              <a:tr h="370840">
                <a:tc>
                  <a:txBody>
                    <a:bodyPr/>
                    <a:lstStyle/>
                    <a:p>
                      <a:r>
                        <a:rPr lang="en-US" dirty="0" smtClean="0"/>
                        <a:t>/</a:t>
                      </a:r>
                      <a:endParaRPr lang="en-US" dirty="0"/>
                    </a:p>
                  </a:txBody>
                  <a:tcPr/>
                </a:tc>
                <a:tc>
                  <a:txBody>
                    <a:bodyPr/>
                    <a:lstStyle/>
                    <a:p>
                      <a:r>
                        <a:rPr lang="en-US" dirty="0" smtClean="0"/>
                        <a:t>Division</a:t>
                      </a:r>
                      <a:endParaRPr lang="en-US" dirty="0"/>
                    </a:p>
                  </a:txBody>
                  <a:tcPr/>
                </a:tc>
              </a:tr>
              <a:tr h="370840">
                <a:tc>
                  <a:txBody>
                    <a:bodyPr/>
                    <a:lstStyle/>
                    <a:p>
                      <a:r>
                        <a:rPr lang="en-US" dirty="0" smtClean="0"/>
                        <a:t>%</a:t>
                      </a:r>
                      <a:endParaRPr lang="en-US" dirty="0"/>
                    </a:p>
                  </a:txBody>
                  <a:tcPr/>
                </a:tc>
                <a:tc>
                  <a:txBody>
                    <a:bodyPr/>
                    <a:lstStyle/>
                    <a:p>
                      <a:r>
                        <a:rPr lang="en-US" dirty="0" smtClean="0"/>
                        <a:t>Modulus (remainder)</a:t>
                      </a:r>
                      <a:endParaRPr lang="en-US" dirty="0"/>
                    </a:p>
                  </a:txBody>
                  <a:tcPr/>
                </a:tc>
              </a:tr>
              <a:tr h="370840">
                <a:tc>
                  <a:txBody>
                    <a:bodyPr/>
                    <a:lstStyle/>
                    <a:p>
                      <a:r>
                        <a:rPr lang="en-US" dirty="0" smtClean="0"/>
                        <a:t>++</a:t>
                      </a:r>
                      <a:endParaRPr lang="en-US" dirty="0"/>
                    </a:p>
                  </a:txBody>
                  <a:tcPr/>
                </a:tc>
                <a:tc>
                  <a:txBody>
                    <a:bodyPr/>
                    <a:lstStyle/>
                    <a:p>
                      <a:r>
                        <a:rPr lang="en-US" dirty="0" smtClean="0"/>
                        <a:t>Increment (by a value of 1)</a:t>
                      </a:r>
                      <a:endParaRPr lang="en-US" dirty="0"/>
                    </a:p>
                  </a:txBody>
                  <a:tcPr/>
                </a:tc>
              </a:tr>
              <a:tr h="370840">
                <a:tc>
                  <a:txBody>
                    <a:bodyPr/>
                    <a:lstStyle/>
                    <a:p>
                      <a:r>
                        <a:rPr lang="en-US" dirty="0" smtClean="0"/>
                        <a:t>-- --</a:t>
                      </a:r>
                      <a:endParaRPr lang="en-US" dirty="0"/>
                    </a:p>
                  </a:txBody>
                  <a:tcPr/>
                </a:tc>
                <a:tc>
                  <a:txBody>
                    <a:bodyPr/>
                    <a:lstStyle/>
                    <a:p>
                      <a:r>
                        <a:rPr lang="en-US" dirty="0" smtClean="0"/>
                        <a:t>Decrement (by a value of 1)</a:t>
                      </a:r>
                      <a:endParaRPr lang="en-US" dirty="0"/>
                    </a:p>
                  </a:txBody>
                  <a:tcPr/>
                </a:tc>
              </a:tr>
            </a:tbl>
          </a:graphicData>
        </a:graphic>
      </p:graphicFrame>
    </p:spTree>
    <p:extLst>
      <p:ext uri="{BB962C8B-B14F-4D97-AF65-F5344CB8AC3E}">
        <p14:creationId xmlns:p14="http://schemas.microsoft.com/office/powerpoint/2010/main" val="3619413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Java class</a:t>
            </a:r>
            <a:endParaRPr lang="en-US" dirty="0"/>
          </a:p>
        </p:txBody>
      </p:sp>
      <p:sp>
        <p:nvSpPr>
          <p:cNvPr id="4" name="TextBox 3"/>
          <p:cNvSpPr txBox="1"/>
          <p:nvPr/>
        </p:nvSpPr>
        <p:spPr>
          <a:xfrm>
            <a:off x="304800" y="1600200"/>
            <a:ext cx="8610600" cy="4247317"/>
          </a:xfrm>
          <a:prstGeom prst="rect">
            <a:avLst/>
          </a:prstGeom>
          <a:noFill/>
        </p:spPr>
        <p:txBody>
          <a:bodyPr wrap="square" rtlCol="0">
            <a:spAutoFit/>
          </a:bodyPr>
          <a:lstStyle/>
          <a:p>
            <a:pPr defTabSz="228600"/>
            <a:r>
              <a:rPr lang="en-US" dirty="0" smtClean="0"/>
              <a:t>//  Program: AJavaProgram.java								</a:t>
            </a:r>
            <a:r>
              <a:rPr lang="en-US" dirty="0" smtClean="0">
                <a:sym typeface="Wingdings" panose="05000000000000000000" pitchFamily="2" charset="2"/>
              </a:rPr>
              <a:t> Inline comment</a:t>
            </a:r>
            <a:endParaRPr lang="en-US" dirty="0" smtClean="0"/>
          </a:p>
          <a:p>
            <a:pPr defTabSz="228600"/>
            <a:r>
              <a:rPr lang="en-US" dirty="0" smtClean="0"/>
              <a:t>//  Author: Gary R. Smith											</a:t>
            </a:r>
            <a:r>
              <a:rPr lang="en-US" dirty="0" smtClean="0">
                <a:sym typeface="Wingdings" panose="05000000000000000000" pitchFamily="2" charset="2"/>
              </a:rPr>
              <a:t> Inline comment</a:t>
            </a:r>
          </a:p>
          <a:p>
            <a:pPr defTabSz="228600"/>
            <a:r>
              <a:rPr lang="en-US" dirty="0" smtClean="0">
                <a:sym typeface="Wingdings" panose="05000000000000000000" pitchFamily="2" charset="2"/>
              </a:rPr>
              <a:t>//  Date Written: 8/16/2014									 Inline comment</a:t>
            </a:r>
          </a:p>
          <a:p>
            <a:pPr defTabSz="228600"/>
            <a:endParaRPr lang="en-US" dirty="0" smtClean="0"/>
          </a:p>
          <a:p>
            <a:pPr defTabSz="228600"/>
            <a:r>
              <a:rPr lang="en-US" dirty="0" smtClean="0"/>
              <a:t>/*  This program displays a message 						</a:t>
            </a:r>
            <a:r>
              <a:rPr lang="en-US" dirty="0" smtClean="0">
                <a:sym typeface="Wingdings" panose="05000000000000000000" pitchFamily="2" charset="2"/>
              </a:rPr>
              <a:t> Block comment (multi-line)</a:t>
            </a:r>
            <a:endParaRPr lang="en-US" dirty="0" smtClean="0"/>
          </a:p>
          <a:p>
            <a:pPr defTabSz="228600"/>
            <a:r>
              <a:rPr lang="en-US" dirty="0"/>
              <a:t>	 </a:t>
            </a:r>
            <a:r>
              <a:rPr lang="en-US" dirty="0" smtClean="0"/>
              <a:t>  on the monitor */												</a:t>
            </a:r>
            <a:r>
              <a:rPr lang="en-US" sz="1600" dirty="0" smtClean="0"/>
              <a:t>(/* begins comment, */ ends comment)</a:t>
            </a:r>
            <a:endParaRPr lang="en-US" dirty="0" smtClean="0"/>
          </a:p>
          <a:p>
            <a:pPr defTabSz="228600"/>
            <a:r>
              <a:rPr lang="en-US" dirty="0" smtClean="0"/>
              <a:t>public class AJavaProgram										</a:t>
            </a:r>
            <a:r>
              <a:rPr lang="en-US" dirty="0" smtClean="0">
                <a:sym typeface="Wingdings" panose="05000000000000000000" pitchFamily="2" charset="2"/>
              </a:rPr>
              <a:t> Class header (name of the class)</a:t>
            </a:r>
            <a:endParaRPr lang="en-US" dirty="0" smtClean="0"/>
          </a:p>
          <a:p>
            <a:pPr defTabSz="228600"/>
            <a:r>
              <a:rPr lang="en-US" dirty="0" smtClean="0"/>
              <a:t>{																					</a:t>
            </a:r>
            <a:r>
              <a:rPr lang="en-US" dirty="0" smtClean="0">
                <a:sym typeface="Wingdings" panose="05000000000000000000" pitchFamily="2" charset="2"/>
              </a:rPr>
              <a:t> Starts a block of code (class)</a:t>
            </a:r>
            <a:endParaRPr lang="en-US" dirty="0" smtClean="0"/>
          </a:p>
          <a:p>
            <a:pPr defTabSz="228600"/>
            <a:r>
              <a:rPr lang="en-US" dirty="0"/>
              <a:t>	</a:t>
            </a:r>
            <a:r>
              <a:rPr lang="en-US" dirty="0" smtClean="0"/>
              <a:t>//  This is where the program starts and ends.	</a:t>
            </a:r>
            <a:r>
              <a:rPr lang="en-US" dirty="0" smtClean="0">
                <a:sym typeface="Wingdings" panose="05000000000000000000" pitchFamily="2" charset="2"/>
              </a:rPr>
              <a:t> Inline comment</a:t>
            </a:r>
            <a:endParaRPr lang="en-US" dirty="0" smtClean="0"/>
          </a:p>
          <a:p>
            <a:pPr defTabSz="228600"/>
            <a:r>
              <a:rPr lang="en-US" dirty="0" smtClean="0"/>
              <a:t>	public static void main(String args[])					</a:t>
            </a:r>
            <a:r>
              <a:rPr lang="en-US" dirty="0" smtClean="0">
                <a:sym typeface="Wingdings" panose="05000000000000000000" pitchFamily="2" charset="2"/>
              </a:rPr>
              <a:t> Method header</a:t>
            </a:r>
            <a:endParaRPr lang="en-US" dirty="0" smtClean="0"/>
          </a:p>
          <a:p>
            <a:pPr defTabSz="228600"/>
            <a:r>
              <a:rPr lang="en-US" dirty="0" smtClean="0"/>
              <a:t>	{																				</a:t>
            </a:r>
            <a:r>
              <a:rPr lang="en-US" dirty="0" smtClean="0">
                <a:sym typeface="Wingdings" panose="05000000000000000000" pitchFamily="2" charset="2"/>
              </a:rPr>
              <a:t> Starts a block of code</a:t>
            </a:r>
            <a:r>
              <a:rPr lang="en-US" dirty="0">
                <a:sym typeface="Wingdings" panose="05000000000000000000" pitchFamily="2" charset="2"/>
              </a:rPr>
              <a:t> </a:t>
            </a:r>
            <a:r>
              <a:rPr lang="en-US" dirty="0" smtClean="0">
                <a:sym typeface="Wingdings" panose="05000000000000000000" pitchFamily="2" charset="2"/>
              </a:rPr>
              <a:t>(method)</a:t>
            </a:r>
            <a:endParaRPr lang="en-US" dirty="0" smtClean="0"/>
          </a:p>
          <a:p>
            <a:pPr defTabSz="228600"/>
            <a:r>
              <a:rPr lang="en-US" dirty="0"/>
              <a:t>	</a:t>
            </a:r>
            <a:r>
              <a:rPr lang="en-US" dirty="0" smtClean="0"/>
              <a:t>	//  Displays a message on the monitor			</a:t>
            </a:r>
            <a:r>
              <a:rPr lang="en-US" dirty="0" smtClean="0">
                <a:sym typeface="Wingdings" panose="05000000000000000000" pitchFamily="2" charset="2"/>
              </a:rPr>
              <a:t> Inline comment</a:t>
            </a:r>
            <a:endParaRPr lang="en-US" dirty="0" smtClean="0"/>
          </a:p>
          <a:p>
            <a:pPr defTabSz="228600"/>
            <a:r>
              <a:rPr lang="en-US" dirty="0"/>
              <a:t>	</a:t>
            </a:r>
            <a:r>
              <a:rPr lang="en-US" dirty="0" smtClean="0"/>
              <a:t>	System.out.println(“Java is fun!”);						</a:t>
            </a:r>
            <a:r>
              <a:rPr lang="en-US" dirty="0" smtClean="0">
                <a:sym typeface="Wingdings" panose="05000000000000000000" pitchFamily="2" charset="2"/>
              </a:rPr>
              <a:t> Executable statement</a:t>
            </a:r>
            <a:endParaRPr lang="en-US" dirty="0" smtClean="0"/>
          </a:p>
          <a:p>
            <a:pPr defTabSz="228600"/>
            <a:r>
              <a:rPr lang="en-US" dirty="0" smtClean="0"/>
              <a:t>	}																				</a:t>
            </a:r>
            <a:r>
              <a:rPr lang="en-US" dirty="0" smtClean="0">
                <a:sym typeface="Wingdings" panose="05000000000000000000" pitchFamily="2" charset="2"/>
              </a:rPr>
              <a:t> Ends a block of code (method)</a:t>
            </a:r>
            <a:endParaRPr lang="en-US" dirty="0" smtClean="0"/>
          </a:p>
          <a:p>
            <a:pPr defTabSz="228600"/>
            <a:r>
              <a:rPr lang="en-US" dirty="0" smtClean="0"/>
              <a:t>}																					</a:t>
            </a:r>
            <a:r>
              <a:rPr lang="en-US" dirty="0" smtClean="0">
                <a:sym typeface="Wingdings" panose="05000000000000000000" pitchFamily="2" charset="2"/>
              </a:rPr>
              <a:t> Ends a block of code (class)</a:t>
            </a:r>
            <a:endParaRPr lang="en-US" dirty="0" smtClean="0"/>
          </a:p>
        </p:txBody>
      </p:sp>
      <p:sp>
        <p:nvSpPr>
          <p:cNvPr id="5" name="Slide Number Placeholder 4"/>
          <p:cNvSpPr>
            <a:spLocks noGrp="1"/>
          </p:cNvSpPr>
          <p:nvPr>
            <p:ph type="sldNum" sz="quarter" idx="12"/>
          </p:nvPr>
        </p:nvSpPr>
        <p:spPr/>
        <p:txBody>
          <a:bodyPr/>
          <a:lstStyle/>
          <a:p>
            <a:fld id="{ED772EDE-D80F-412A-8C7F-3D86628FCBB2}" type="slidenum">
              <a:rPr lang="en-US" smtClean="0"/>
              <a:t>2</a:t>
            </a:fld>
            <a:endParaRPr lang="en-US" dirty="0"/>
          </a:p>
        </p:txBody>
      </p:sp>
      <p:sp>
        <p:nvSpPr>
          <p:cNvPr id="6" name="Footer Placeholder 5"/>
          <p:cNvSpPr>
            <a:spLocks noGrp="1"/>
          </p:cNvSpPr>
          <p:nvPr>
            <p:ph type="ftr" sz="quarter" idx="11"/>
          </p:nvPr>
        </p:nvSpPr>
        <p:spPr/>
        <p:txBody>
          <a:bodyPr/>
          <a:lstStyle/>
          <a:p>
            <a:pPr algn="l"/>
            <a:r>
              <a:rPr lang="en-US" dirty="0" smtClean="0"/>
              <a:t>(c) Gary R. Smith, MS.</a:t>
            </a:r>
            <a:endParaRPr lang="en-US" dirty="0"/>
          </a:p>
        </p:txBody>
      </p:sp>
    </p:spTree>
    <p:extLst>
      <p:ext uri="{BB962C8B-B14F-4D97-AF65-F5344CB8AC3E}">
        <p14:creationId xmlns:p14="http://schemas.microsoft.com/office/powerpoint/2010/main" val="9890897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a:t>
            </a:r>
            <a:r>
              <a:rPr lang="en-US" dirty="0" err="1" smtClean="0"/>
              <a:t>OPerators</a:t>
            </a:r>
            <a:endParaRPr lang="en-US" dirty="0"/>
          </a:p>
        </p:txBody>
      </p:sp>
      <p:graphicFrame>
        <p:nvGraphicFramePr>
          <p:cNvPr id="3" name="Table 2"/>
          <p:cNvGraphicFramePr>
            <a:graphicFrameLocks noGrp="1"/>
          </p:cNvGraphicFramePr>
          <p:nvPr>
            <p:extLst/>
          </p:nvPr>
        </p:nvGraphicFramePr>
        <p:xfrm>
          <a:off x="1524000" y="1965960"/>
          <a:ext cx="6096000" cy="2560320"/>
        </p:xfrm>
        <a:graphic>
          <a:graphicData uri="http://schemas.openxmlformats.org/drawingml/2006/table">
            <a:tbl>
              <a:tblPr firstRow="1" bandRow="1">
                <a:tableStyleId>{5C22544A-7EE6-4342-B048-85BDC9FD1C3A}</a:tableStyleId>
              </a:tblPr>
              <a:tblGrid>
                <a:gridCol w="1295400"/>
                <a:gridCol w="4800600"/>
              </a:tblGrid>
              <a:tr h="326985">
                <a:tc>
                  <a:txBody>
                    <a:bodyPr/>
                    <a:lstStyle/>
                    <a:p>
                      <a:r>
                        <a:rPr lang="en-US" dirty="0" smtClean="0"/>
                        <a:t>Operator</a:t>
                      </a:r>
                      <a:endParaRPr lang="en-US" dirty="0"/>
                    </a:p>
                  </a:txBody>
                  <a:tcPr/>
                </a:tc>
                <a:tc>
                  <a:txBody>
                    <a:bodyPr/>
                    <a:lstStyle/>
                    <a:p>
                      <a:r>
                        <a:rPr lang="en-US" dirty="0" smtClean="0"/>
                        <a:t>Meaning</a:t>
                      </a:r>
                      <a:endParaRPr lang="en-US" dirty="0"/>
                    </a:p>
                  </a:txBody>
                  <a:tcPr/>
                </a:tc>
              </a:tr>
              <a:tr h="326985">
                <a:tc>
                  <a:txBody>
                    <a:bodyPr/>
                    <a:lstStyle/>
                    <a:p>
                      <a:r>
                        <a:rPr lang="en-US" dirty="0" smtClean="0"/>
                        <a:t>==</a:t>
                      </a:r>
                      <a:endParaRPr lang="en-US" dirty="0"/>
                    </a:p>
                  </a:txBody>
                  <a:tcPr/>
                </a:tc>
                <a:tc>
                  <a:txBody>
                    <a:bodyPr/>
                    <a:lstStyle/>
                    <a:p>
                      <a:r>
                        <a:rPr lang="en-US" dirty="0" smtClean="0"/>
                        <a:t>Equal to</a:t>
                      </a:r>
                      <a:endParaRPr lang="en-US" dirty="0"/>
                    </a:p>
                  </a:txBody>
                  <a:tcPr/>
                </a:tc>
              </a:tr>
              <a:tr h="326985">
                <a:tc>
                  <a:txBody>
                    <a:bodyPr/>
                    <a:lstStyle/>
                    <a:p>
                      <a:r>
                        <a:rPr lang="en-US" dirty="0" smtClean="0"/>
                        <a:t>!=</a:t>
                      </a:r>
                      <a:endParaRPr lang="en-US" dirty="0"/>
                    </a:p>
                  </a:txBody>
                  <a:tcPr/>
                </a:tc>
                <a:tc>
                  <a:txBody>
                    <a:bodyPr/>
                    <a:lstStyle/>
                    <a:p>
                      <a:r>
                        <a:rPr lang="en-US" dirty="0" smtClean="0"/>
                        <a:t>Not equal to</a:t>
                      </a:r>
                      <a:endParaRPr lang="en-US" dirty="0"/>
                    </a:p>
                  </a:txBody>
                  <a:tcPr/>
                </a:tc>
              </a:tr>
              <a:tr h="326985">
                <a:tc>
                  <a:txBody>
                    <a:bodyPr/>
                    <a:lstStyle/>
                    <a:p>
                      <a:r>
                        <a:rPr lang="en-US" dirty="0" smtClean="0"/>
                        <a:t>&gt;</a:t>
                      </a:r>
                      <a:endParaRPr lang="en-US" dirty="0"/>
                    </a:p>
                  </a:txBody>
                  <a:tcPr/>
                </a:tc>
                <a:tc>
                  <a:txBody>
                    <a:bodyPr/>
                    <a:lstStyle/>
                    <a:p>
                      <a:r>
                        <a:rPr lang="en-US" dirty="0" smtClean="0"/>
                        <a:t>Greater than</a:t>
                      </a:r>
                      <a:endParaRPr lang="en-US" dirty="0"/>
                    </a:p>
                  </a:txBody>
                  <a:tcPr/>
                </a:tc>
              </a:tr>
              <a:tr h="326985">
                <a:tc>
                  <a:txBody>
                    <a:bodyPr/>
                    <a:lstStyle/>
                    <a:p>
                      <a:r>
                        <a:rPr lang="en-US" dirty="0" smtClean="0"/>
                        <a:t>&lt;</a:t>
                      </a:r>
                      <a:endParaRPr lang="en-US" dirty="0"/>
                    </a:p>
                  </a:txBody>
                  <a:tcPr/>
                </a:tc>
                <a:tc>
                  <a:txBody>
                    <a:bodyPr/>
                    <a:lstStyle/>
                    <a:p>
                      <a:r>
                        <a:rPr lang="en-US" dirty="0" smtClean="0"/>
                        <a:t>Less than</a:t>
                      </a:r>
                      <a:endParaRPr lang="en-US" dirty="0"/>
                    </a:p>
                  </a:txBody>
                  <a:tcPr/>
                </a:tc>
              </a:tr>
              <a:tr h="326985">
                <a:tc>
                  <a:txBody>
                    <a:bodyPr/>
                    <a:lstStyle/>
                    <a:p>
                      <a:r>
                        <a:rPr lang="en-US" dirty="0" smtClean="0"/>
                        <a:t>&gt;=</a:t>
                      </a:r>
                      <a:endParaRPr lang="en-US" dirty="0"/>
                    </a:p>
                  </a:txBody>
                  <a:tcPr/>
                </a:tc>
                <a:tc>
                  <a:txBody>
                    <a:bodyPr/>
                    <a:lstStyle/>
                    <a:p>
                      <a:r>
                        <a:rPr lang="en-US" dirty="0" smtClean="0"/>
                        <a:t>Greater than or equal to</a:t>
                      </a:r>
                      <a:endParaRPr lang="en-US" dirty="0"/>
                    </a:p>
                  </a:txBody>
                  <a:tcPr/>
                </a:tc>
              </a:tr>
              <a:tr h="326985">
                <a:tc>
                  <a:txBody>
                    <a:bodyPr/>
                    <a:lstStyle/>
                    <a:p>
                      <a:r>
                        <a:rPr lang="en-US" dirty="0" smtClean="0"/>
                        <a:t>&lt;=</a:t>
                      </a:r>
                      <a:endParaRPr lang="en-US" dirty="0"/>
                    </a:p>
                  </a:txBody>
                  <a:tcPr/>
                </a:tc>
                <a:tc>
                  <a:txBody>
                    <a:bodyPr/>
                    <a:lstStyle/>
                    <a:p>
                      <a:r>
                        <a:rPr lang="en-US" dirty="0" smtClean="0"/>
                        <a:t>Less than or equal to</a:t>
                      </a:r>
                      <a:endParaRPr lang="en-US" dirty="0"/>
                    </a:p>
                  </a:txBody>
                  <a:tcPr/>
                </a:tc>
              </a:tr>
            </a:tbl>
          </a:graphicData>
        </a:graphic>
      </p:graphicFrame>
    </p:spTree>
    <p:extLst>
      <p:ext uri="{BB962C8B-B14F-4D97-AF65-F5344CB8AC3E}">
        <p14:creationId xmlns:p14="http://schemas.microsoft.com/office/powerpoint/2010/main" val="22162897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graphicFrame>
        <p:nvGraphicFramePr>
          <p:cNvPr id="3" name="Table 2"/>
          <p:cNvGraphicFramePr>
            <a:graphicFrameLocks noGrp="1"/>
          </p:cNvGraphicFramePr>
          <p:nvPr>
            <p:extLst/>
          </p:nvPr>
        </p:nvGraphicFramePr>
        <p:xfrm>
          <a:off x="1524000" y="2148840"/>
          <a:ext cx="6096000" cy="2834640"/>
        </p:xfrm>
        <a:graphic>
          <a:graphicData uri="http://schemas.openxmlformats.org/drawingml/2006/table">
            <a:tbl>
              <a:tblPr firstRow="1" bandRow="1">
                <a:tableStyleId>{5C22544A-7EE6-4342-B048-85BDC9FD1C3A}</a:tableStyleId>
              </a:tblPr>
              <a:tblGrid>
                <a:gridCol w="1295400"/>
                <a:gridCol w="4800600"/>
              </a:tblGrid>
              <a:tr h="326985">
                <a:tc>
                  <a:txBody>
                    <a:bodyPr/>
                    <a:lstStyle/>
                    <a:p>
                      <a:r>
                        <a:rPr lang="en-US" dirty="0" smtClean="0"/>
                        <a:t>Operator</a:t>
                      </a:r>
                      <a:endParaRPr lang="en-US" dirty="0"/>
                    </a:p>
                  </a:txBody>
                  <a:tcPr/>
                </a:tc>
                <a:tc>
                  <a:txBody>
                    <a:bodyPr/>
                    <a:lstStyle/>
                    <a:p>
                      <a:r>
                        <a:rPr lang="en-US" dirty="0" smtClean="0"/>
                        <a:t>Meaning</a:t>
                      </a:r>
                      <a:endParaRPr lang="en-US" dirty="0"/>
                    </a:p>
                  </a:txBody>
                  <a:tcPr/>
                </a:tc>
              </a:tr>
              <a:tr h="326985">
                <a:tc>
                  <a:txBody>
                    <a:bodyPr/>
                    <a:lstStyle/>
                    <a:p>
                      <a:r>
                        <a:rPr lang="en-US" dirty="0" smtClean="0"/>
                        <a:t>&amp;</a:t>
                      </a:r>
                      <a:endParaRPr lang="en-US" dirty="0"/>
                    </a:p>
                  </a:txBody>
                  <a:tcPr/>
                </a:tc>
                <a:tc>
                  <a:txBody>
                    <a:bodyPr/>
                    <a:lstStyle/>
                    <a:p>
                      <a:r>
                        <a:rPr lang="en-US" dirty="0" smtClean="0"/>
                        <a:t>AND aka</a:t>
                      </a:r>
                      <a:r>
                        <a:rPr lang="en-US" baseline="0" dirty="0" smtClean="0"/>
                        <a:t> logical AND</a:t>
                      </a:r>
                      <a:endParaRPr lang="en-US" dirty="0"/>
                    </a:p>
                  </a:txBody>
                  <a:tcPr/>
                </a:tc>
              </a:tr>
              <a:tr h="326985">
                <a:tc>
                  <a:txBody>
                    <a:bodyPr/>
                    <a:lstStyle/>
                    <a:p>
                      <a:r>
                        <a:rPr lang="en-US" dirty="0" smtClean="0"/>
                        <a:t>|</a:t>
                      </a:r>
                      <a:endParaRPr lang="en-US" dirty="0"/>
                    </a:p>
                  </a:txBody>
                  <a:tcPr/>
                </a:tc>
                <a:tc>
                  <a:txBody>
                    <a:bodyPr/>
                    <a:lstStyle/>
                    <a:p>
                      <a:r>
                        <a:rPr lang="en-US" dirty="0" smtClean="0"/>
                        <a:t>OR aka logical OR</a:t>
                      </a:r>
                      <a:endParaRPr lang="en-US" dirty="0"/>
                    </a:p>
                  </a:txBody>
                  <a:tcPr/>
                </a:tc>
              </a:tr>
              <a:tr h="326985">
                <a:tc>
                  <a:txBody>
                    <a:bodyPr/>
                    <a:lstStyle/>
                    <a:p>
                      <a:r>
                        <a:rPr lang="en-US" dirty="0" smtClean="0"/>
                        <a:t>^</a:t>
                      </a:r>
                      <a:endParaRPr lang="en-US" dirty="0"/>
                    </a:p>
                  </a:txBody>
                  <a:tcPr/>
                </a:tc>
                <a:tc>
                  <a:txBody>
                    <a:bodyPr/>
                    <a:lstStyle/>
                    <a:p>
                      <a:r>
                        <a:rPr lang="en-US" dirty="0" smtClean="0"/>
                        <a:t>XOR (Exclusive</a:t>
                      </a:r>
                      <a:r>
                        <a:rPr lang="en-US" baseline="0" dirty="0" smtClean="0"/>
                        <a:t> </a:t>
                      </a:r>
                      <a:r>
                        <a:rPr lang="en-US" dirty="0" smtClean="0"/>
                        <a:t>OR</a:t>
                      </a:r>
                      <a:r>
                        <a:rPr lang="en-US" baseline="0" dirty="0" smtClean="0"/>
                        <a:t>) One and only one operand is true</a:t>
                      </a:r>
                      <a:endParaRPr lang="en-US" dirty="0"/>
                    </a:p>
                  </a:txBody>
                  <a:tcPr/>
                </a:tc>
              </a:tr>
              <a:tr h="326985">
                <a:tc>
                  <a:txBody>
                    <a:bodyPr/>
                    <a:lstStyle/>
                    <a:p>
                      <a:r>
                        <a:rPr lang="en-US" dirty="0" smtClean="0"/>
                        <a:t>||</a:t>
                      </a:r>
                      <a:endParaRPr lang="en-US" dirty="0"/>
                    </a:p>
                  </a:txBody>
                  <a:tcPr/>
                </a:tc>
                <a:tc>
                  <a:txBody>
                    <a:bodyPr/>
                    <a:lstStyle/>
                    <a:p>
                      <a:r>
                        <a:rPr lang="en-US" dirty="0" smtClean="0"/>
                        <a:t>Short-circuit OR  aka</a:t>
                      </a:r>
                      <a:r>
                        <a:rPr lang="en-US" baseline="0" dirty="0" smtClean="0"/>
                        <a:t> conditional OR</a:t>
                      </a:r>
                      <a:endParaRPr lang="en-US" dirty="0"/>
                    </a:p>
                  </a:txBody>
                  <a:tcPr/>
                </a:tc>
              </a:tr>
              <a:tr h="326985">
                <a:tc>
                  <a:txBody>
                    <a:bodyPr/>
                    <a:lstStyle/>
                    <a:p>
                      <a:r>
                        <a:rPr lang="en-US" dirty="0" smtClean="0"/>
                        <a:t>&amp;&amp;</a:t>
                      </a:r>
                      <a:endParaRPr lang="en-US" dirty="0"/>
                    </a:p>
                  </a:txBody>
                  <a:tcPr/>
                </a:tc>
                <a:tc>
                  <a:txBody>
                    <a:bodyPr/>
                    <a:lstStyle/>
                    <a:p>
                      <a:r>
                        <a:rPr lang="en-US" dirty="0" smtClean="0"/>
                        <a:t>Short-circuit AND aka conditional AND</a:t>
                      </a:r>
                      <a:endParaRPr lang="en-US" dirty="0"/>
                    </a:p>
                  </a:txBody>
                  <a:tcPr/>
                </a:tc>
              </a:tr>
              <a:tr h="326985">
                <a:tc>
                  <a:txBody>
                    <a:bodyPr/>
                    <a:lstStyle/>
                    <a:p>
                      <a:r>
                        <a:rPr lang="en-US" dirty="0" smtClean="0"/>
                        <a:t>!</a:t>
                      </a:r>
                      <a:endParaRPr lang="en-US" dirty="0"/>
                    </a:p>
                  </a:txBody>
                  <a:tcPr/>
                </a:tc>
                <a:tc>
                  <a:txBody>
                    <a:bodyPr/>
                    <a:lstStyle/>
                    <a:p>
                      <a:r>
                        <a:rPr lang="en-US" dirty="0" smtClean="0"/>
                        <a:t>Not</a:t>
                      </a:r>
                      <a:endParaRPr lang="en-US" dirty="0"/>
                    </a:p>
                  </a:txBody>
                  <a:tcPr/>
                </a:tc>
              </a:tr>
            </a:tbl>
          </a:graphicData>
        </a:graphic>
      </p:graphicFrame>
    </p:spTree>
    <p:extLst>
      <p:ext uri="{BB962C8B-B14F-4D97-AF65-F5344CB8AC3E}">
        <p14:creationId xmlns:p14="http://schemas.microsoft.com/office/powerpoint/2010/main" val="9774948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Operator precedence</a:t>
            </a:r>
            <a:endParaRPr lang="en-US" dirty="0"/>
          </a:p>
        </p:txBody>
      </p:sp>
      <p:graphicFrame>
        <p:nvGraphicFramePr>
          <p:cNvPr id="7" name="Table 6"/>
          <p:cNvGraphicFramePr>
            <a:graphicFrameLocks noGrp="1"/>
          </p:cNvGraphicFramePr>
          <p:nvPr>
            <p:extLst/>
          </p:nvPr>
        </p:nvGraphicFramePr>
        <p:xfrm>
          <a:off x="1102085" y="1519399"/>
          <a:ext cx="7092230" cy="4595490"/>
        </p:xfrm>
        <a:graphic>
          <a:graphicData uri="http://schemas.openxmlformats.org/drawingml/2006/table">
            <a:tbl>
              <a:tblPr>
                <a:tableStyleId>{69CF1AB2-1976-4502-BF36-3FF5EA218861}</a:tableStyleId>
              </a:tblPr>
              <a:tblGrid>
                <a:gridCol w="2022115"/>
                <a:gridCol w="5070115"/>
              </a:tblGrid>
              <a:tr h="301731">
                <a:tc>
                  <a:txBody>
                    <a:bodyPr/>
                    <a:lstStyle/>
                    <a:p>
                      <a:r>
                        <a:rPr lang="en-US" sz="1500" dirty="0">
                          <a:effectLst/>
                        </a:rPr>
                        <a:t>Operators</a:t>
                      </a:r>
                      <a:endParaRPr lang="en-US" sz="1500" dirty="0">
                        <a:effectLst/>
                        <a:latin typeface="Arial"/>
                      </a:endParaRPr>
                    </a:p>
                  </a:txBody>
                  <a:tcPr marL="38883" marR="38883" marT="38883" marB="38883" anchor="ctr">
                    <a:solidFill>
                      <a:schemeClr val="bg2">
                        <a:lumMod val="75000"/>
                      </a:schemeClr>
                    </a:solidFill>
                  </a:tcPr>
                </a:tc>
                <a:tc>
                  <a:txBody>
                    <a:bodyPr/>
                    <a:lstStyle/>
                    <a:p>
                      <a:r>
                        <a:rPr lang="en-US" sz="1500" dirty="0" smtClean="0">
                          <a:effectLst/>
                        </a:rPr>
                        <a:t>Precedence (highest to lowest)</a:t>
                      </a:r>
                      <a:endParaRPr lang="en-US" sz="1500" dirty="0">
                        <a:effectLst/>
                        <a:latin typeface="Arial"/>
                      </a:endParaRPr>
                    </a:p>
                  </a:txBody>
                  <a:tcPr marL="38883" marR="38883" marT="38883" marB="38883" anchor="ctr">
                    <a:solidFill>
                      <a:schemeClr val="bg2">
                        <a:lumMod val="75000"/>
                      </a:schemeClr>
                    </a:solidFill>
                  </a:tcPr>
                </a:tc>
              </a:tr>
              <a:tr h="301731">
                <a:tc>
                  <a:txBody>
                    <a:bodyPr/>
                    <a:lstStyle/>
                    <a:p>
                      <a:r>
                        <a:rPr lang="en-US" sz="1500">
                          <a:effectLst/>
                        </a:rPr>
                        <a:t>postfix</a:t>
                      </a:r>
                      <a:endParaRPr lang="en-US" sz="1500">
                        <a:effectLst/>
                        <a:latin typeface="Arial"/>
                      </a:endParaRPr>
                    </a:p>
                  </a:txBody>
                  <a:tcPr marL="38883" marR="38883" marT="38883" marB="38883" anchor="ctr"/>
                </a:tc>
                <a:tc>
                  <a:txBody>
                    <a:bodyPr/>
                    <a:lstStyle/>
                    <a:p>
                      <a:r>
                        <a:rPr lang="en-US" sz="1500">
                          <a:effectLst/>
                        </a:rPr>
                        <a:t>expr++ expr--</a:t>
                      </a:r>
                      <a:endParaRPr lang="en-US" sz="1500">
                        <a:effectLst/>
                        <a:latin typeface="Arial"/>
                      </a:endParaRPr>
                    </a:p>
                  </a:txBody>
                  <a:tcPr marL="38883" marR="38883" marT="38883" marB="38883" anchor="ctr"/>
                </a:tc>
              </a:tr>
              <a:tr h="301731">
                <a:tc>
                  <a:txBody>
                    <a:bodyPr/>
                    <a:lstStyle/>
                    <a:p>
                      <a:r>
                        <a:rPr lang="en-US" sz="1500">
                          <a:effectLst/>
                        </a:rPr>
                        <a:t>unary</a:t>
                      </a:r>
                      <a:endParaRPr lang="en-US" sz="1500">
                        <a:effectLst/>
                        <a:latin typeface="Arial"/>
                      </a:endParaRPr>
                    </a:p>
                  </a:txBody>
                  <a:tcPr marL="38883" marR="38883" marT="38883" marB="38883" anchor="ctr"/>
                </a:tc>
                <a:tc>
                  <a:txBody>
                    <a:bodyPr/>
                    <a:lstStyle/>
                    <a:p>
                      <a:r>
                        <a:rPr lang="en-US" sz="1500" dirty="0">
                          <a:effectLst/>
                        </a:rPr>
                        <a:t>++</a:t>
                      </a:r>
                      <a:r>
                        <a:rPr lang="en-US" sz="1500" dirty="0" smtClean="0">
                          <a:effectLst/>
                        </a:rPr>
                        <a:t>expr   -- --expr   +</a:t>
                      </a:r>
                      <a:r>
                        <a:rPr lang="en-US" sz="1500" dirty="0">
                          <a:effectLst/>
                        </a:rPr>
                        <a:t>expr </a:t>
                      </a:r>
                      <a:r>
                        <a:rPr lang="en-US" sz="1500" dirty="0" smtClean="0">
                          <a:effectLst/>
                        </a:rPr>
                        <a:t>  -expr   </a:t>
                      </a:r>
                      <a:r>
                        <a:rPr lang="en-US" sz="1500" dirty="0">
                          <a:effectLst/>
                        </a:rPr>
                        <a:t>~ </a:t>
                      </a:r>
                      <a:r>
                        <a:rPr lang="en-US" sz="1500" dirty="0" smtClean="0">
                          <a:effectLst/>
                        </a:rPr>
                        <a:t>  !</a:t>
                      </a:r>
                      <a:endParaRPr lang="en-US" sz="1500" dirty="0">
                        <a:effectLst/>
                        <a:latin typeface="Arial"/>
                      </a:endParaRPr>
                    </a:p>
                  </a:txBody>
                  <a:tcPr marL="38883" marR="38883" marT="38883" marB="38883" anchor="ctr"/>
                </a:tc>
              </a:tr>
              <a:tr h="301731">
                <a:tc>
                  <a:txBody>
                    <a:bodyPr/>
                    <a:lstStyle/>
                    <a:p>
                      <a:r>
                        <a:rPr lang="en-US" sz="1500">
                          <a:effectLst/>
                        </a:rPr>
                        <a:t>multiplicative</a:t>
                      </a:r>
                      <a:endParaRPr lang="en-US" sz="1500">
                        <a:effectLst/>
                        <a:latin typeface="Arial"/>
                      </a:endParaRPr>
                    </a:p>
                  </a:txBody>
                  <a:tcPr marL="38883" marR="38883" marT="38883" marB="38883" anchor="ctr"/>
                </a:tc>
                <a:tc>
                  <a:txBody>
                    <a:bodyPr/>
                    <a:lstStyle/>
                    <a:p>
                      <a:r>
                        <a:rPr lang="en-US" sz="1500" dirty="0">
                          <a:effectLst/>
                        </a:rPr>
                        <a:t>* </a:t>
                      </a:r>
                      <a:r>
                        <a:rPr lang="en-US" sz="1500" dirty="0" smtClean="0">
                          <a:effectLst/>
                        </a:rPr>
                        <a:t>  /   %</a:t>
                      </a:r>
                      <a:endParaRPr lang="en-US" sz="1500" dirty="0">
                        <a:effectLst/>
                        <a:latin typeface="Arial"/>
                      </a:endParaRPr>
                    </a:p>
                  </a:txBody>
                  <a:tcPr marL="38883" marR="38883" marT="38883" marB="38883" anchor="ctr"/>
                </a:tc>
              </a:tr>
              <a:tr h="301731">
                <a:tc>
                  <a:txBody>
                    <a:bodyPr/>
                    <a:lstStyle/>
                    <a:p>
                      <a:r>
                        <a:rPr lang="en-US" sz="1500">
                          <a:effectLst/>
                        </a:rPr>
                        <a:t>additive</a:t>
                      </a:r>
                      <a:endParaRPr lang="en-US" sz="1500">
                        <a:effectLst/>
                        <a:latin typeface="Arial"/>
                      </a:endParaRPr>
                    </a:p>
                  </a:txBody>
                  <a:tcPr marL="38883" marR="38883" marT="38883" marB="38883" anchor="ctr"/>
                </a:tc>
                <a:tc>
                  <a:txBody>
                    <a:bodyPr/>
                    <a:lstStyle/>
                    <a:p>
                      <a:r>
                        <a:rPr lang="en-US" sz="1500" dirty="0">
                          <a:effectLst/>
                        </a:rPr>
                        <a:t>+ </a:t>
                      </a:r>
                      <a:r>
                        <a:rPr lang="en-US" sz="1500" dirty="0" smtClean="0">
                          <a:effectLst/>
                        </a:rPr>
                        <a:t>  -</a:t>
                      </a:r>
                      <a:endParaRPr lang="en-US" sz="1500" dirty="0">
                        <a:effectLst/>
                        <a:latin typeface="Arial"/>
                      </a:endParaRPr>
                    </a:p>
                  </a:txBody>
                  <a:tcPr marL="38883" marR="38883" marT="38883" marB="38883" anchor="ctr"/>
                </a:tc>
              </a:tr>
              <a:tr h="301731">
                <a:tc>
                  <a:txBody>
                    <a:bodyPr/>
                    <a:lstStyle/>
                    <a:p>
                      <a:r>
                        <a:rPr lang="en-US" sz="1500">
                          <a:effectLst/>
                        </a:rPr>
                        <a:t>shift</a:t>
                      </a:r>
                      <a:endParaRPr lang="en-US" sz="1500">
                        <a:effectLst/>
                        <a:latin typeface="Arial"/>
                      </a:endParaRPr>
                    </a:p>
                  </a:txBody>
                  <a:tcPr marL="38883" marR="38883" marT="38883" marB="38883" anchor="ctr"/>
                </a:tc>
                <a:tc>
                  <a:txBody>
                    <a:bodyPr/>
                    <a:lstStyle/>
                    <a:p>
                      <a:r>
                        <a:rPr lang="en-US" sz="1500" dirty="0">
                          <a:effectLst/>
                        </a:rPr>
                        <a:t>&lt;&lt; </a:t>
                      </a:r>
                      <a:r>
                        <a:rPr lang="en-US" sz="1500" dirty="0" smtClean="0">
                          <a:effectLst/>
                        </a:rPr>
                        <a:t>  &gt;&gt;   &gt;&gt;&gt;</a:t>
                      </a:r>
                      <a:endParaRPr lang="en-US" sz="1500" dirty="0">
                        <a:effectLst/>
                        <a:latin typeface="Arial"/>
                      </a:endParaRPr>
                    </a:p>
                  </a:txBody>
                  <a:tcPr marL="38883" marR="38883" marT="38883" marB="38883" anchor="ctr"/>
                </a:tc>
              </a:tr>
              <a:tr h="301731">
                <a:tc>
                  <a:txBody>
                    <a:bodyPr/>
                    <a:lstStyle/>
                    <a:p>
                      <a:r>
                        <a:rPr lang="en-US" sz="1500">
                          <a:effectLst/>
                        </a:rPr>
                        <a:t>relational</a:t>
                      </a:r>
                      <a:endParaRPr lang="en-US" sz="1500">
                        <a:effectLst/>
                        <a:latin typeface="Arial"/>
                      </a:endParaRPr>
                    </a:p>
                  </a:txBody>
                  <a:tcPr marL="38883" marR="38883" marT="38883" marB="38883" anchor="ctr"/>
                </a:tc>
                <a:tc>
                  <a:txBody>
                    <a:bodyPr/>
                    <a:lstStyle/>
                    <a:p>
                      <a:r>
                        <a:rPr lang="en-US" sz="1500" dirty="0">
                          <a:effectLst/>
                        </a:rPr>
                        <a:t>&lt; </a:t>
                      </a:r>
                      <a:r>
                        <a:rPr lang="en-US" sz="1500" dirty="0" smtClean="0">
                          <a:effectLst/>
                        </a:rPr>
                        <a:t>  &gt;   &lt;=   &gt;=   </a:t>
                      </a:r>
                      <a:r>
                        <a:rPr lang="en-US" sz="1500" dirty="0" err="1" smtClean="0">
                          <a:effectLst/>
                        </a:rPr>
                        <a:t>instanceof</a:t>
                      </a:r>
                      <a:endParaRPr lang="en-US" sz="1500" dirty="0">
                        <a:effectLst/>
                        <a:latin typeface="Arial"/>
                      </a:endParaRPr>
                    </a:p>
                  </a:txBody>
                  <a:tcPr marL="38883" marR="38883" marT="38883" marB="38883" anchor="ctr"/>
                </a:tc>
              </a:tr>
              <a:tr h="301731">
                <a:tc>
                  <a:txBody>
                    <a:bodyPr/>
                    <a:lstStyle/>
                    <a:p>
                      <a:r>
                        <a:rPr lang="en-US" sz="1500">
                          <a:effectLst/>
                        </a:rPr>
                        <a:t>equality</a:t>
                      </a:r>
                      <a:endParaRPr lang="en-US" sz="1500">
                        <a:effectLst/>
                        <a:latin typeface="Arial"/>
                      </a:endParaRPr>
                    </a:p>
                  </a:txBody>
                  <a:tcPr marL="38883" marR="38883" marT="38883" marB="38883" anchor="ctr"/>
                </a:tc>
                <a:tc>
                  <a:txBody>
                    <a:bodyPr/>
                    <a:lstStyle/>
                    <a:p>
                      <a:r>
                        <a:rPr lang="en-US" sz="1500" dirty="0">
                          <a:effectLst/>
                        </a:rPr>
                        <a:t>== !=</a:t>
                      </a:r>
                      <a:endParaRPr lang="en-US" sz="1500" dirty="0">
                        <a:effectLst/>
                        <a:latin typeface="Arial"/>
                      </a:endParaRPr>
                    </a:p>
                  </a:txBody>
                  <a:tcPr marL="38883" marR="38883" marT="38883" marB="38883" anchor="ctr"/>
                </a:tc>
              </a:tr>
              <a:tr h="301731">
                <a:tc>
                  <a:txBody>
                    <a:bodyPr/>
                    <a:lstStyle/>
                    <a:p>
                      <a:r>
                        <a:rPr lang="en-US" sz="1500">
                          <a:effectLst/>
                        </a:rPr>
                        <a:t>bitwise AND</a:t>
                      </a:r>
                      <a:endParaRPr lang="en-US" sz="1500">
                        <a:effectLst/>
                        <a:latin typeface="Arial"/>
                      </a:endParaRPr>
                    </a:p>
                  </a:txBody>
                  <a:tcPr marL="38883" marR="38883" marT="38883" marB="38883" anchor="ctr"/>
                </a:tc>
                <a:tc>
                  <a:txBody>
                    <a:bodyPr/>
                    <a:lstStyle/>
                    <a:p>
                      <a:r>
                        <a:rPr lang="en-US" sz="1500" dirty="0">
                          <a:effectLst/>
                        </a:rPr>
                        <a:t>&amp;</a:t>
                      </a:r>
                      <a:endParaRPr lang="en-US" sz="1500" dirty="0">
                        <a:effectLst/>
                        <a:latin typeface="Arial"/>
                      </a:endParaRPr>
                    </a:p>
                  </a:txBody>
                  <a:tcPr marL="38883" marR="38883" marT="38883" marB="38883" anchor="ctr"/>
                </a:tc>
              </a:tr>
              <a:tr h="301731">
                <a:tc>
                  <a:txBody>
                    <a:bodyPr/>
                    <a:lstStyle/>
                    <a:p>
                      <a:r>
                        <a:rPr lang="en-US" sz="1500">
                          <a:effectLst/>
                        </a:rPr>
                        <a:t>bitwise exclusive OR</a:t>
                      </a:r>
                      <a:endParaRPr lang="en-US" sz="1500">
                        <a:effectLst/>
                        <a:latin typeface="Arial"/>
                      </a:endParaRPr>
                    </a:p>
                  </a:txBody>
                  <a:tcPr marL="38883" marR="38883" marT="38883" marB="38883" anchor="ctr"/>
                </a:tc>
                <a:tc>
                  <a:txBody>
                    <a:bodyPr/>
                    <a:lstStyle/>
                    <a:p>
                      <a:r>
                        <a:rPr lang="en-US" sz="1500" dirty="0">
                          <a:effectLst/>
                        </a:rPr>
                        <a:t>^</a:t>
                      </a:r>
                      <a:endParaRPr lang="en-US" sz="1500" dirty="0">
                        <a:effectLst/>
                        <a:latin typeface="Arial"/>
                      </a:endParaRPr>
                    </a:p>
                  </a:txBody>
                  <a:tcPr marL="38883" marR="38883" marT="38883" marB="38883" anchor="ctr"/>
                </a:tc>
              </a:tr>
              <a:tr h="301731">
                <a:tc>
                  <a:txBody>
                    <a:bodyPr/>
                    <a:lstStyle/>
                    <a:p>
                      <a:r>
                        <a:rPr lang="en-US" sz="1500">
                          <a:effectLst/>
                        </a:rPr>
                        <a:t>bitwise inclusive OR</a:t>
                      </a:r>
                      <a:endParaRPr lang="en-US" sz="1500">
                        <a:effectLst/>
                        <a:latin typeface="Arial"/>
                      </a:endParaRPr>
                    </a:p>
                  </a:txBody>
                  <a:tcPr marL="38883" marR="38883" marT="38883" marB="38883" anchor="ctr"/>
                </a:tc>
                <a:tc>
                  <a:txBody>
                    <a:bodyPr/>
                    <a:lstStyle/>
                    <a:p>
                      <a:r>
                        <a:rPr lang="en-US" sz="1500" dirty="0">
                          <a:effectLst/>
                        </a:rPr>
                        <a:t>|</a:t>
                      </a:r>
                      <a:endParaRPr lang="en-US" sz="1500" dirty="0">
                        <a:effectLst/>
                        <a:latin typeface="Arial"/>
                      </a:endParaRPr>
                    </a:p>
                  </a:txBody>
                  <a:tcPr marL="38883" marR="38883" marT="38883" marB="38883" anchor="ctr"/>
                </a:tc>
              </a:tr>
              <a:tr h="301731">
                <a:tc>
                  <a:txBody>
                    <a:bodyPr/>
                    <a:lstStyle/>
                    <a:p>
                      <a:r>
                        <a:rPr lang="en-US" sz="1500">
                          <a:effectLst/>
                        </a:rPr>
                        <a:t>logical AND</a:t>
                      </a:r>
                      <a:endParaRPr lang="en-US" sz="1500">
                        <a:effectLst/>
                        <a:latin typeface="Arial"/>
                      </a:endParaRPr>
                    </a:p>
                  </a:txBody>
                  <a:tcPr marL="38883" marR="38883" marT="38883" marB="38883" anchor="ctr"/>
                </a:tc>
                <a:tc>
                  <a:txBody>
                    <a:bodyPr/>
                    <a:lstStyle/>
                    <a:p>
                      <a:r>
                        <a:rPr lang="en-US" sz="1500" dirty="0">
                          <a:effectLst/>
                        </a:rPr>
                        <a:t>&amp;&amp;</a:t>
                      </a:r>
                      <a:endParaRPr lang="en-US" sz="1500" dirty="0">
                        <a:effectLst/>
                        <a:latin typeface="Arial"/>
                      </a:endParaRPr>
                    </a:p>
                  </a:txBody>
                  <a:tcPr marL="38883" marR="38883" marT="38883" marB="38883" anchor="ctr"/>
                </a:tc>
              </a:tr>
              <a:tr h="301731">
                <a:tc>
                  <a:txBody>
                    <a:bodyPr/>
                    <a:lstStyle/>
                    <a:p>
                      <a:r>
                        <a:rPr lang="en-US" sz="1500">
                          <a:effectLst/>
                        </a:rPr>
                        <a:t>logical OR</a:t>
                      </a:r>
                      <a:endParaRPr lang="en-US" sz="1500">
                        <a:effectLst/>
                        <a:latin typeface="Arial"/>
                      </a:endParaRPr>
                    </a:p>
                  </a:txBody>
                  <a:tcPr marL="38883" marR="38883" marT="38883" marB="38883" anchor="ctr"/>
                </a:tc>
                <a:tc>
                  <a:txBody>
                    <a:bodyPr/>
                    <a:lstStyle/>
                    <a:p>
                      <a:r>
                        <a:rPr lang="en-US" sz="1500" dirty="0">
                          <a:effectLst/>
                        </a:rPr>
                        <a:t>||</a:t>
                      </a:r>
                      <a:endParaRPr lang="en-US" sz="1500" dirty="0">
                        <a:effectLst/>
                        <a:latin typeface="Arial"/>
                      </a:endParaRPr>
                    </a:p>
                  </a:txBody>
                  <a:tcPr marL="38883" marR="38883" marT="38883" marB="38883" anchor="ctr"/>
                </a:tc>
              </a:tr>
              <a:tr h="301731">
                <a:tc>
                  <a:txBody>
                    <a:bodyPr/>
                    <a:lstStyle/>
                    <a:p>
                      <a:r>
                        <a:rPr lang="en-US" sz="1500">
                          <a:effectLst/>
                        </a:rPr>
                        <a:t>ternary</a:t>
                      </a:r>
                      <a:endParaRPr lang="en-US" sz="1500">
                        <a:effectLst/>
                        <a:latin typeface="Arial"/>
                      </a:endParaRPr>
                    </a:p>
                  </a:txBody>
                  <a:tcPr marL="38883" marR="38883" marT="38883" marB="38883" anchor="ctr"/>
                </a:tc>
                <a:tc>
                  <a:txBody>
                    <a:bodyPr/>
                    <a:lstStyle/>
                    <a:p>
                      <a:r>
                        <a:rPr lang="en-US" sz="1500" dirty="0">
                          <a:effectLst/>
                        </a:rPr>
                        <a:t>? :</a:t>
                      </a:r>
                      <a:endParaRPr lang="en-US" sz="1500" dirty="0">
                        <a:effectLst/>
                        <a:latin typeface="Arial"/>
                      </a:endParaRPr>
                    </a:p>
                  </a:txBody>
                  <a:tcPr marL="38883" marR="38883" marT="38883" marB="38883" anchor="ctr"/>
                </a:tc>
              </a:tr>
              <a:tr h="301731">
                <a:tc>
                  <a:txBody>
                    <a:bodyPr/>
                    <a:lstStyle/>
                    <a:p>
                      <a:r>
                        <a:rPr lang="en-US" sz="1500">
                          <a:effectLst/>
                        </a:rPr>
                        <a:t>assignment</a:t>
                      </a:r>
                      <a:endParaRPr lang="en-US" sz="1500">
                        <a:effectLst/>
                        <a:latin typeface="Arial"/>
                      </a:endParaRPr>
                    </a:p>
                  </a:txBody>
                  <a:tcPr marL="38883" marR="38883" marT="38883" marB="38883" anchor="ctr"/>
                </a:tc>
                <a:tc>
                  <a:txBody>
                    <a:bodyPr/>
                    <a:lstStyle/>
                    <a:p>
                      <a:r>
                        <a:rPr lang="en-US" sz="1500" dirty="0">
                          <a:effectLst/>
                        </a:rPr>
                        <a:t>= </a:t>
                      </a:r>
                      <a:r>
                        <a:rPr lang="en-US" sz="1500" dirty="0" smtClean="0">
                          <a:effectLst/>
                        </a:rPr>
                        <a:t>  +=   -=   *=   /=   %=   &amp;=   ^=   |=   &lt;&lt;=   &gt;&gt;=   &gt;&gt;&gt;=</a:t>
                      </a:r>
                      <a:endParaRPr lang="en-US" sz="1500" dirty="0">
                        <a:effectLst/>
                        <a:latin typeface="Arial"/>
                      </a:endParaRPr>
                    </a:p>
                  </a:txBody>
                  <a:tcPr marL="38883" marR="38883" marT="38883" marB="38883" anchor="ctr"/>
                </a:tc>
              </a:tr>
            </a:tbl>
          </a:graphicData>
        </a:graphic>
      </p:graphicFrame>
    </p:spTree>
    <p:extLst>
      <p:ext uri="{BB962C8B-B14F-4D97-AF65-F5344CB8AC3E}">
        <p14:creationId xmlns:p14="http://schemas.microsoft.com/office/powerpoint/2010/main" val="2536904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p:txBody>
          <a:bodyPr/>
          <a:lstStyle/>
          <a:p>
            <a:r>
              <a:rPr lang="en-US" dirty="0" smtClean="0"/>
              <a:t>Expressions are instructions that assign a value to a resultant variable.</a:t>
            </a:r>
          </a:p>
          <a:p>
            <a:r>
              <a:rPr lang="en-US" dirty="0" smtClean="0"/>
              <a:t>Format: </a:t>
            </a:r>
            <a:r>
              <a:rPr lang="en-US" dirty="0" err="1" smtClean="0"/>
              <a:t>resultVariable</a:t>
            </a:r>
            <a:r>
              <a:rPr lang="en-US" dirty="0" smtClean="0"/>
              <a:t> = expression;</a:t>
            </a:r>
          </a:p>
          <a:p>
            <a:r>
              <a:rPr lang="en-US" dirty="0" smtClean="0"/>
              <a:t>Expression consists of:</a:t>
            </a:r>
          </a:p>
          <a:p>
            <a:pPr lvl="1"/>
            <a:r>
              <a:rPr lang="en-US" dirty="0" smtClean="0"/>
              <a:t>variables</a:t>
            </a:r>
          </a:p>
          <a:p>
            <a:pPr lvl="1"/>
            <a:r>
              <a:rPr lang="en-US" dirty="0" smtClean="0"/>
              <a:t>literals</a:t>
            </a:r>
          </a:p>
          <a:p>
            <a:pPr lvl="1"/>
            <a:r>
              <a:rPr lang="en-US" dirty="0" smtClean="0"/>
              <a:t>methods that return values</a:t>
            </a:r>
          </a:p>
          <a:p>
            <a:pPr lvl="1"/>
            <a:r>
              <a:rPr lang="en-US" dirty="0" smtClean="0"/>
              <a:t>any combination of the above</a:t>
            </a:r>
            <a:endParaRPr lang="en-US" dirty="0"/>
          </a:p>
        </p:txBody>
      </p:sp>
    </p:spTree>
    <p:extLst>
      <p:ext uri="{BB962C8B-B14F-4D97-AF65-F5344CB8AC3E}">
        <p14:creationId xmlns:p14="http://schemas.microsoft.com/office/powerpoint/2010/main" val="2400340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characters from the keyboard</a:t>
            </a:r>
          </a:p>
        </p:txBody>
      </p:sp>
      <p:sp>
        <p:nvSpPr>
          <p:cNvPr id="3" name="Content Placeholder 2"/>
          <p:cNvSpPr>
            <a:spLocks noGrp="1"/>
          </p:cNvSpPr>
          <p:nvPr>
            <p:ph idx="1"/>
          </p:nvPr>
        </p:nvSpPr>
        <p:spPr/>
        <p:txBody>
          <a:bodyPr>
            <a:normAutofit lnSpcReduction="10000"/>
          </a:bodyPr>
          <a:lstStyle/>
          <a:p>
            <a:r>
              <a:rPr lang="en-US" dirty="0" smtClean="0"/>
              <a:t>Java has classes that provides for more flexible means of entering data:</a:t>
            </a:r>
          </a:p>
          <a:p>
            <a:pPr lvl="1"/>
            <a:r>
              <a:rPr lang="en-US" dirty="0" smtClean="0"/>
              <a:t>Scanner</a:t>
            </a:r>
          </a:p>
          <a:p>
            <a:pPr lvl="1"/>
            <a:r>
              <a:rPr lang="en-US" dirty="0" err="1" smtClean="0"/>
              <a:t>BufferedReader</a:t>
            </a:r>
            <a:endParaRPr lang="en-US" dirty="0" smtClean="0"/>
          </a:p>
          <a:p>
            <a:pPr lvl="1"/>
            <a:r>
              <a:rPr lang="en-US" dirty="0" smtClean="0"/>
              <a:t>Console</a:t>
            </a:r>
          </a:p>
          <a:p>
            <a:r>
              <a:rPr lang="en-US" dirty="0" smtClean="0"/>
              <a:t>Requires an import statement (gives access to the classes)</a:t>
            </a:r>
          </a:p>
          <a:p>
            <a:pPr lvl="1"/>
            <a:r>
              <a:rPr lang="en-US" dirty="0" smtClean="0"/>
              <a:t>Scanner: import </a:t>
            </a:r>
            <a:r>
              <a:rPr lang="en-US" dirty="0" err="1" smtClean="0"/>
              <a:t>java.util.Scanner</a:t>
            </a:r>
            <a:r>
              <a:rPr lang="en-US" dirty="0" smtClean="0"/>
              <a:t>;</a:t>
            </a:r>
          </a:p>
          <a:p>
            <a:pPr lvl="1"/>
            <a:r>
              <a:rPr lang="en-US" dirty="0" err="1" smtClean="0"/>
              <a:t>BufferedReader</a:t>
            </a:r>
            <a:r>
              <a:rPr lang="en-US" dirty="0" smtClean="0"/>
              <a:t>/Console: import java.io.*;</a:t>
            </a:r>
            <a:endParaRPr lang="en-US" dirty="0"/>
          </a:p>
        </p:txBody>
      </p:sp>
      <p:sp>
        <p:nvSpPr>
          <p:cNvPr id="4" name="Slide Number Placeholder 3"/>
          <p:cNvSpPr>
            <a:spLocks noGrp="1"/>
          </p:cNvSpPr>
          <p:nvPr>
            <p:ph type="sldNum" sz="quarter" idx="12"/>
          </p:nvPr>
        </p:nvSpPr>
        <p:spPr/>
        <p:txBody>
          <a:bodyPr/>
          <a:lstStyle/>
          <a:p>
            <a:fld id="{DDA2B60D-B7C1-4BFA-9118-C706FB465818}" type="slidenum">
              <a:rPr lang="en-US" smtClean="0"/>
              <a:t>24</a:t>
            </a:fld>
            <a:endParaRPr lang="en-US"/>
          </a:p>
        </p:txBody>
      </p:sp>
    </p:spTree>
    <p:extLst>
      <p:ext uri="{BB962C8B-B14F-4D97-AF65-F5344CB8AC3E}">
        <p14:creationId xmlns:p14="http://schemas.microsoft.com/office/powerpoint/2010/main" val="1215989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Input characters from the keyboard</a:t>
            </a:r>
          </a:p>
        </p:txBody>
      </p:sp>
      <p:sp>
        <p:nvSpPr>
          <p:cNvPr id="4" name="Content Placeholder 3"/>
          <p:cNvSpPr>
            <a:spLocks noGrp="1"/>
          </p:cNvSpPr>
          <p:nvPr>
            <p:ph idx="1"/>
          </p:nvPr>
        </p:nvSpPr>
        <p:spPr/>
        <p:txBody>
          <a:bodyPr/>
          <a:lstStyle/>
          <a:p>
            <a:r>
              <a:rPr lang="en-US" dirty="0" smtClean="0"/>
              <a:t>Regardless of which class you use, errors may occur.</a:t>
            </a:r>
          </a:p>
          <a:p>
            <a:r>
              <a:rPr lang="en-US" dirty="0" smtClean="0"/>
              <a:t>You should always precede any input statement with a prompt.</a:t>
            </a:r>
          </a:p>
          <a:p>
            <a:pPr lvl="1"/>
            <a:r>
              <a:rPr lang="en-US" dirty="0" smtClean="0"/>
              <a:t>Tell the user what to enter</a:t>
            </a:r>
          </a:p>
          <a:p>
            <a:pPr lvl="1"/>
            <a:r>
              <a:rPr lang="en-US" dirty="0" smtClean="0"/>
              <a:t>May tell the user what is valid</a:t>
            </a:r>
          </a:p>
          <a:p>
            <a:pPr lvl="2"/>
            <a:r>
              <a:rPr lang="en-US" dirty="0" err="1" smtClean="0"/>
              <a:t>System.out.println</a:t>
            </a:r>
            <a:r>
              <a:rPr lang="en-US" dirty="0" smtClean="0"/>
              <a:t>("Enter a grade (A, B, C, D, or F): ");</a:t>
            </a:r>
            <a:endParaRPr lang="en-US" dirty="0"/>
          </a:p>
        </p:txBody>
      </p:sp>
      <p:sp>
        <p:nvSpPr>
          <p:cNvPr id="2" name="Slide Number Placeholder 1"/>
          <p:cNvSpPr>
            <a:spLocks noGrp="1"/>
          </p:cNvSpPr>
          <p:nvPr>
            <p:ph type="sldNum" sz="quarter" idx="12"/>
          </p:nvPr>
        </p:nvSpPr>
        <p:spPr/>
        <p:txBody>
          <a:bodyPr/>
          <a:lstStyle/>
          <a:p>
            <a:fld id="{DDA2B60D-B7C1-4BFA-9118-C706FB465818}" type="slidenum">
              <a:rPr lang="en-US" smtClean="0"/>
              <a:t>25</a:t>
            </a:fld>
            <a:endParaRPr lang="en-US"/>
          </a:p>
        </p:txBody>
      </p:sp>
    </p:spTree>
    <p:extLst>
      <p:ext uri="{BB962C8B-B14F-4D97-AF65-F5344CB8AC3E}">
        <p14:creationId xmlns:p14="http://schemas.microsoft.com/office/powerpoint/2010/main" val="6184172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if statement</a:t>
            </a:r>
            <a:endParaRPr lang="en-US" dirty="0"/>
          </a:p>
        </p:txBody>
      </p:sp>
      <p:sp>
        <p:nvSpPr>
          <p:cNvPr id="3" name="Content Placeholder 2"/>
          <p:cNvSpPr>
            <a:spLocks noGrp="1"/>
          </p:cNvSpPr>
          <p:nvPr>
            <p:ph idx="1"/>
          </p:nvPr>
        </p:nvSpPr>
        <p:spPr>
          <a:xfrm>
            <a:off x="304800" y="1554162"/>
            <a:ext cx="8686800" cy="4846637"/>
          </a:xfrm>
        </p:spPr>
        <p:txBody>
          <a:bodyPr>
            <a:normAutofit fontScale="85000" lnSpcReduction="10000"/>
          </a:bodyPr>
          <a:lstStyle/>
          <a:p>
            <a:r>
              <a:rPr lang="en-US" dirty="0" smtClean="0"/>
              <a:t>Used to take alternate courses of action base on data (condition).</a:t>
            </a:r>
          </a:p>
          <a:p>
            <a:r>
              <a:rPr lang="en-US" dirty="0" smtClean="0"/>
              <a:t>The condition is a relational statement that evaluates to true or false.</a:t>
            </a:r>
          </a:p>
          <a:p>
            <a:pPr marL="800100" lvl="2" indent="0">
              <a:spcBef>
                <a:spcPts val="0"/>
              </a:spcBef>
              <a:buNone/>
            </a:pPr>
            <a:r>
              <a:rPr lang="en-US" sz="2000" dirty="0" smtClean="0"/>
              <a:t>if </a:t>
            </a:r>
            <a:r>
              <a:rPr lang="en-US" sz="2000" dirty="0"/>
              <a:t>(condition)</a:t>
            </a:r>
          </a:p>
          <a:p>
            <a:pPr marL="800100" lvl="2" indent="0">
              <a:spcBef>
                <a:spcPts val="0"/>
              </a:spcBef>
              <a:buNone/>
            </a:pPr>
            <a:r>
              <a:rPr lang="en-US" sz="2000" dirty="0"/>
              <a:t>{</a:t>
            </a:r>
          </a:p>
          <a:p>
            <a:pPr marL="800100" lvl="2" indent="0">
              <a:spcBef>
                <a:spcPts val="0"/>
              </a:spcBef>
              <a:buNone/>
            </a:pPr>
            <a:r>
              <a:rPr lang="en-US" sz="2000" dirty="0"/>
              <a:t>     Statement(s</a:t>
            </a:r>
            <a:r>
              <a:rPr lang="en-US" sz="2000" dirty="0" smtClean="0"/>
              <a:t>);</a:t>
            </a:r>
            <a:r>
              <a:rPr lang="en-US" sz="2000" dirty="0"/>
              <a:t>	</a:t>
            </a:r>
            <a:r>
              <a:rPr lang="en-US" sz="2000" dirty="0" smtClean="0"/>
              <a:t> //  </a:t>
            </a:r>
            <a:r>
              <a:rPr lang="en-US" sz="2000" dirty="0"/>
              <a:t>if condition is true</a:t>
            </a:r>
          </a:p>
          <a:p>
            <a:pPr marL="800100" lvl="2" indent="0">
              <a:spcBef>
                <a:spcPts val="0"/>
              </a:spcBef>
              <a:buNone/>
            </a:pPr>
            <a:r>
              <a:rPr lang="en-US" sz="2000" dirty="0"/>
              <a:t>}</a:t>
            </a:r>
          </a:p>
          <a:p>
            <a:pPr marL="800100" lvl="2" indent="0">
              <a:spcBef>
                <a:spcPts val="0"/>
              </a:spcBef>
              <a:buNone/>
            </a:pPr>
            <a:r>
              <a:rPr lang="en-US" sz="2000" dirty="0"/>
              <a:t>else		 //  if condition is false</a:t>
            </a:r>
          </a:p>
          <a:p>
            <a:pPr marL="800100" lvl="2" indent="0">
              <a:spcBef>
                <a:spcPts val="0"/>
              </a:spcBef>
              <a:buNone/>
            </a:pPr>
            <a:r>
              <a:rPr lang="en-US" sz="2000" dirty="0"/>
              <a:t>{</a:t>
            </a:r>
          </a:p>
          <a:p>
            <a:pPr marL="800100" lvl="2" indent="0">
              <a:spcBef>
                <a:spcPts val="0"/>
              </a:spcBef>
              <a:buNone/>
            </a:pPr>
            <a:r>
              <a:rPr lang="en-US" sz="2000" dirty="0"/>
              <a:t>     Statement(s</a:t>
            </a:r>
            <a:r>
              <a:rPr lang="en-US" sz="2000" dirty="0" smtClean="0"/>
              <a:t>);</a:t>
            </a:r>
            <a:r>
              <a:rPr lang="en-US" sz="2000" dirty="0"/>
              <a:t>	</a:t>
            </a:r>
            <a:r>
              <a:rPr lang="en-US" sz="2000" dirty="0" smtClean="0"/>
              <a:t> //  </a:t>
            </a:r>
            <a:r>
              <a:rPr lang="en-US" sz="2000" dirty="0"/>
              <a:t>if condition is false</a:t>
            </a:r>
          </a:p>
          <a:p>
            <a:pPr marL="800100" lvl="2" indent="0">
              <a:spcBef>
                <a:spcPts val="0"/>
              </a:spcBef>
              <a:buNone/>
            </a:pPr>
            <a:r>
              <a:rPr lang="en-US" sz="2000" dirty="0"/>
              <a:t>}</a:t>
            </a:r>
          </a:p>
          <a:p>
            <a:endParaRPr lang="en-US" dirty="0" smtClean="0"/>
          </a:p>
          <a:p>
            <a:pPr lvl="1"/>
            <a:r>
              <a:rPr lang="en-US" dirty="0" smtClean="0"/>
              <a:t>Remember: Curly braces indicate a block of code.</a:t>
            </a:r>
          </a:p>
          <a:p>
            <a:pPr lvl="1"/>
            <a:r>
              <a:rPr lang="en-US" dirty="0" smtClean="0"/>
              <a:t>No semicolon follows the if (condition) or </a:t>
            </a:r>
            <a:r>
              <a:rPr lang="en-US" smtClean="0"/>
              <a:t>else statements.</a:t>
            </a:r>
            <a:endParaRPr lang="en-US" dirty="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DDA2B60D-B7C1-4BFA-9118-C706FB465818}" type="slidenum">
              <a:rPr lang="en-US" smtClean="0"/>
              <a:t>26</a:t>
            </a:fld>
            <a:endParaRPr lang="en-US"/>
          </a:p>
        </p:txBody>
      </p:sp>
    </p:spTree>
    <p:extLst>
      <p:ext uri="{BB962C8B-B14F-4D97-AF65-F5344CB8AC3E}">
        <p14:creationId xmlns:p14="http://schemas.microsoft.com/office/powerpoint/2010/main" val="41713724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Conditional Operators</a:t>
            </a:r>
            <a:endParaRPr lang="en-US" dirty="0"/>
          </a:p>
        </p:txBody>
      </p:sp>
      <p:sp>
        <p:nvSpPr>
          <p:cNvPr id="7" name="Content Placeholder 6"/>
          <p:cNvSpPr>
            <a:spLocks noGrp="1"/>
          </p:cNvSpPr>
          <p:nvPr>
            <p:ph idx="1"/>
          </p:nvPr>
        </p:nvSpPr>
        <p:spPr/>
        <p:txBody>
          <a:bodyPr/>
          <a:lstStyle/>
          <a:p>
            <a:r>
              <a:rPr lang="en-US" dirty="0" smtClean="0"/>
              <a:t>Condition: (value1 operator value2)</a:t>
            </a:r>
          </a:p>
          <a:p>
            <a:r>
              <a:rPr lang="en-US" dirty="0" smtClean="0"/>
              <a:t>Must evaluate to true or false</a:t>
            </a:r>
          </a:p>
          <a:p>
            <a:r>
              <a:rPr lang="en-US" dirty="0" smtClean="0"/>
              <a:t>May be a single </a:t>
            </a:r>
            <a:r>
              <a:rPr lang="en-US" dirty="0" err="1" smtClean="0"/>
              <a:t>boolean</a:t>
            </a:r>
            <a:r>
              <a:rPr lang="en-US" dirty="0" smtClean="0"/>
              <a:t> value</a:t>
            </a:r>
            <a:endParaRPr lang="en-US" dirty="0"/>
          </a:p>
        </p:txBody>
      </p:sp>
      <p:graphicFrame>
        <p:nvGraphicFramePr>
          <p:cNvPr id="6" name="Table 5"/>
          <p:cNvGraphicFramePr>
            <a:graphicFrameLocks noGrp="1"/>
          </p:cNvGraphicFramePr>
          <p:nvPr>
            <p:extLst/>
          </p:nvPr>
        </p:nvGraphicFramePr>
        <p:xfrm>
          <a:off x="1524000" y="3657600"/>
          <a:ext cx="6096000" cy="2560320"/>
        </p:xfrm>
        <a:graphic>
          <a:graphicData uri="http://schemas.openxmlformats.org/drawingml/2006/table">
            <a:tbl>
              <a:tblPr firstRow="1" bandRow="1">
                <a:tableStyleId>{5C22544A-7EE6-4342-B048-85BDC9FD1C3A}</a:tableStyleId>
              </a:tblPr>
              <a:tblGrid>
                <a:gridCol w="1295400"/>
                <a:gridCol w="4800600"/>
              </a:tblGrid>
              <a:tr h="326985">
                <a:tc>
                  <a:txBody>
                    <a:bodyPr/>
                    <a:lstStyle/>
                    <a:p>
                      <a:r>
                        <a:rPr lang="en-US" dirty="0" smtClean="0"/>
                        <a:t>Operator</a:t>
                      </a:r>
                      <a:endParaRPr lang="en-US" dirty="0"/>
                    </a:p>
                  </a:txBody>
                  <a:tcPr/>
                </a:tc>
                <a:tc>
                  <a:txBody>
                    <a:bodyPr/>
                    <a:lstStyle/>
                    <a:p>
                      <a:r>
                        <a:rPr lang="en-US" dirty="0" smtClean="0"/>
                        <a:t>Meaning</a:t>
                      </a:r>
                      <a:endParaRPr lang="en-US" dirty="0"/>
                    </a:p>
                  </a:txBody>
                  <a:tcPr/>
                </a:tc>
              </a:tr>
              <a:tr h="326985">
                <a:tc>
                  <a:txBody>
                    <a:bodyPr/>
                    <a:lstStyle/>
                    <a:p>
                      <a:r>
                        <a:rPr lang="en-US" dirty="0" smtClean="0"/>
                        <a:t>==</a:t>
                      </a:r>
                      <a:endParaRPr lang="en-US" dirty="0"/>
                    </a:p>
                  </a:txBody>
                  <a:tcPr/>
                </a:tc>
                <a:tc>
                  <a:txBody>
                    <a:bodyPr/>
                    <a:lstStyle/>
                    <a:p>
                      <a:r>
                        <a:rPr lang="en-US" dirty="0" smtClean="0"/>
                        <a:t>Equal to</a:t>
                      </a:r>
                      <a:endParaRPr lang="en-US" dirty="0"/>
                    </a:p>
                  </a:txBody>
                  <a:tcPr/>
                </a:tc>
              </a:tr>
              <a:tr h="326985">
                <a:tc>
                  <a:txBody>
                    <a:bodyPr/>
                    <a:lstStyle/>
                    <a:p>
                      <a:r>
                        <a:rPr lang="en-US" dirty="0" smtClean="0"/>
                        <a:t>!=</a:t>
                      </a:r>
                      <a:endParaRPr lang="en-US" dirty="0"/>
                    </a:p>
                  </a:txBody>
                  <a:tcPr/>
                </a:tc>
                <a:tc>
                  <a:txBody>
                    <a:bodyPr/>
                    <a:lstStyle/>
                    <a:p>
                      <a:r>
                        <a:rPr lang="en-US" dirty="0" smtClean="0"/>
                        <a:t>Not equal to</a:t>
                      </a:r>
                      <a:endParaRPr lang="en-US" dirty="0"/>
                    </a:p>
                  </a:txBody>
                  <a:tcPr/>
                </a:tc>
              </a:tr>
              <a:tr h="326985">
                <a:tc>
                  <a:txBody>
                    <a:bodyPr/>
                    <a:lstStyle/>
                    <a:p>
                      <a:r>
                        <a:rPr lang="en-US" dirty="0" smtClean="0"/>
                        <a:t>&gt;</a:t>
                      </a:r>
                      <a:endParaRPr lang="en-US" dirty="0"/>
                    </a:p>
                  </a:txBody>
                  <a:tcPr/>
                </a:tc>
                <a:tc>
                  <a:txBody>
                    <a:bodyPr/>
                    <a:lstStyle/>
                    <a:p>
                      <a:r>
                        <a:rPr lang="en-US" dirty="0" smtClean="0"/>
                        <a:t>Greater than</a:t>
                      </a:r>
                      <a:endParaRPr lang="en-US" dirty="0"/>
                    </a:p>
                  </a:txBody>
                  <a:tcPr/>
                </a:tc>
              </a:tr>
              <a:tr h="326985">
                <a:tc>
                  <a:txBody>
                    <a:bodyPr/>
                    <a:lstStyle/>
                    <a:p>
                      <a:r>
                        <a:rPr lang="en-US" dirty="0" smtClean="0"/>
                        <a:t>&lt;</a:t>
                      </a:r>
                      <a:endParaRPr lang="en-US" dirty="0"/>
                    </a:p>
                  </a:txBody>
                  <a:tcPr/>
                </a:tc>
                <a:tc>
                  <a:txBody>
                    <a:bodyPr/>
                    <a:lstStyle/>
                    <a:p>
                      <a:r>
                        <a:rPr lang="en-US" dirty="0" smtClean="0"/>
                        <a:t>Less than</a:t>
                      </a:r>
                      <a:endParaRPr lang="en-US" dirty="0"/>
                    </a:p>
                  </a:txBody>
                  <a:tcPr/>
                </a:tc>
              </a:tr>
              <a:tr h="326985">
                <a:tc>
                  <a:txBody>
                    <a:bodyPr/>
                    <a:lstStyle/>
                    <a:p>
                      <a:r>
                        <a:rPr lang="en-US" dirty="0" smtClean="0"/>
                        <a:t>&gt;=</a:t>
                      </a:r>
                      <a:endParaRPr lang="en-US" dirty="0"/>
                    </a:p>
                  </a:txBody>
                  <a:tcPr/>
                </a:tc>
                <a:tc>
                  <a:txBody>
                    <a:bodyPr/>
                    <a:lstStyle/>
                    <a:p>
                      <a:r>
                        <a:rPr lang="en-US" dirty="0" smtClean="0"/>
                        <a:t>Greater than or equal to</a:t>
                      </a:r>
                      <a:endParaRPr lang="en-US" dirty="0"/>
                    </a:p>
                  </a:txBody>
                  <a:tcPr/>
                </a:tc>
              </a:tr>
              <a:tr h="326985">
                <a:tc>
                  <a:txBody>
                    <a:bodyPr/>
                    <a:lstStyle/>
                    <a:p>
                      <a:r>
                        <a:rPr lang="en-US" dirty="0" smtClean="0"/>
                        <a:t>&lt;=</a:t>
                      </a:r>
                      <a:endParaRPr lang="en-US" dirty="0"/>
                    </a:p>
                  </a:txBody>
                  <a:tcPr/>
                </a:tc>
                <a:tc>
                  <a:txBody>
                    <a:bodyPr/>
                    <a:lstStyle/>
                    <a:p>
                      <a:r>
                        <a:rPr lang="en-US" dirty="0" smtClean="0"/>
                        <a:t>Less than or equal to</a:t>
                      </a:r>
                      <a:endParaRPr lang="en-US" dirty="0"/>
                    </a:p>
                  </a:txBody>
                  <a:tcPr/>
                </a:tc>
              </a:tr>
            </a:tbl>
          </a:graphicData>
        </a:graphic>
      </p:graphicFrame>
      <p:sp>
        <p:nvSpPr>
          <p:cNvPr id="2" name="Slide Number Placeholder 1"/>
          <p:cNvSpPr>
            <a:spLocks noGrp="1"/>
          </p:cNvSpPr>
          <p:nvPr>
            <p:ph type="sldNum" sz="quarter" idx="12"/>
          </p:nvPr>
        </p:nvSpPr>
        <p:spPr/>
        <p:txBody>
          <a:bodyPr/>
          <a:lstStyle/>
          <a:p>
            <a:fld id="{DDA2B60D-B7C1-4BFA-9118-C706FB465818}" type="slidenum">
              <a:rPr lang="en-US" smtClean="0"/>
              <a:t>27</a:t>
            </a:fld>
            <a:endParaRPr lang="en-US"/>
          </a:p>
        </p:txBody>
      </p:sp>
    </p:spTree>
    <p:extLst>
      <p:ext uri="{BB962C8B-B14F-4D97-AF65-F5344CB8AC3E}">
        <p14:creationId xmlns:p14="http://schemas.microsoft.com/office/powerpoint/2010/main" val="4161914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Compound Conditions</a:t>
            </a:r>
            <a:endParaRPr lang="en-US" dirty="0"/>
          </a:p>
        </p:txBody>
      </p:sp>
      <p:sp>
        <p:nvSpPr>
          <p:cNvPr id="6" name="Content Placeholder 5"/>
          <p:cNvSpPr>
            <a:spLocks noGrp="1"/>
          </p:cNvSpPr>
          <p:nvPr>
            <p:ph idx="1"/>
          </p:nvPr>
        </p:nvSpPr>
        <p:spPr/>
        <p:txBody>
          <a:bodyPr/>
          <a:lstStyle/>
          <a:p>
            <a:r>
              <a:rPr lang="en-US" dirty="0" smtClean="0"/>
              <a:t>Can simplify your code by testing multiple values.</a:t>
            </a:r>
          </a:p>
          <a:p>
            <a:r>
              <a:rPr lang="en-US" dirty="0" smtClean="0"/>
              <a:t>The resultant condition must still evaluate to true/false.</a:t>
            </a:r>
          </a:p>
          <a:p>
            <a:r>
              <a:rPr lang="en-US" dirty="0" smtClean="0"/>
              <a:t>Each condition must be in the form of:</a:t>
            </a:r>
          </a:p>
          <a:p>
            <a:pPr lvl="1"/>
            <a:r>
              <a:rPr lang="en-US" dirty="0" smtClean="0"/>
              <a:t>value1 </a:t>
            </a:r>
            <a:r>
              <a:rPr lang="en-US" dirty="0"/>
              <a:t>operator </a:t>
            </a:r>
            <a:r>
              <a:rPr lang="en-US" dirty="0" smtClean="0"/>
              <a:t>value2</a:t>
            </a:r>
          </a:p>
          <a:p>
            <a:r>
              <a:rPr lang="en-US" dirty="0" smtClean="0"/>
              <a:t>Can use AND, OR, XOR logic</a:t>
            </a:r>
          </a:p>
        </p:txBody>
      </p:sp>
      <p:sp>
        <p:nvSpPr>
          <p:cNvPr id="2" name="Slide Number Placeholder 1"/>
          <p:cNvSpPr>
            <a:spLocks noGrp="1"/>
          </p:cNvSpPr>
          <p:nvPr>
            <p:ph type="sldNum" sz="quarter" idx="12"/>
          </p:nvPr>
        </p:nvSpPr>
        <p:spPr/>
        <p:txBody>
          <a:bodyPr/>
          <a:lstStyle/>
          <a:p>
            <a:fld id="{DDA2B60D-B7C1-4BFA-9118-C706FB465818}" type="slidenum">
              <a:rPr lang="en-US" smtClean="0"/>
              <a:t>28</a:t>
            </a:fld>
            <a:endParaRPr lang="en-US"/>
          </a:p>
        </p:txBody>
      </p:sp>
    </p:spTree>
    <p:extLst>
      <p:ext uri="{BB962C8B-B14F-4D97-AF65-F5344CB8AC3E}">
        <p14:creationId xmlns:p14="http://schemas.microsoft.com/office/powerpoint/2010/main" val="39197744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conditional versus logical operations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Conditional Operations (Short circuit)</a:t>
            </a:r>
          </a:p>
          <a:p>
            <a:pPr lvl="2"/>
            <a:r>
              <a:rPr lang="en-US" dirty="0" smtClean="0"/>
              <a:t>&amp;&amp; = Conditional and</a:t>
            </a:r>
          </a:p>
          <a:p>
            <a:pPr lvl="2"/>
            <a:r>
              <a:rPr lang="en-US" dirty="0" smtClean="0"/>
              <a:t>|| = Conditional or</a:t>
            </a:r>
          </a:p>
          <a:p>
            <a:pPr lvl="1"/>
            <a:r>
              <a:rPr lang="en-US" dirty="0" smtClean="0"/>
              <a:t>Saves computing time by not continuing to execute conditions once a resultant determination can be made.</a:t>
            </a:r>
          </a:p>
          <a:p>
            <a:pPr lvl="1"/>
            <a:r>
              <a:rPr lang="en-US" dirty="0" smtClean="0"/>
              <a:t>Best for most compound operations</a:t>
            </a:r>
          </a:p>
          <a:p>
            <a:r>
              <a:rPr lang="en-US" dirty="0" smtClean="0"/>
              <a:t>Logical Operations</a:t>
            </a:r>
          </a:p>
          <a:p>
            <a:pPr lvl="2"/>
            <a:r>
              <a:rPr lang="en-US" dirty="0" smtClean="0"/>
              <a:t>&amp; = Logical and</a:t>
            </a:r>
          </a:p>
          <a:p>
            <a:pPr lvl="2"/>
            <a:r>
              <a:rPr lang="en-US" dirty="0" smtClean="0"/>
              <a:t>| = Logical or</a:t>
            </a:r>
          </a:p>
          <a:p>
            <a:pPr lvl="1"/>
            <a:r>
              <a:rPr lang="en-US" dirty="0" smtClean="0"/>
              <a:t>Each condition is executed regardless of the eventual outcome.</a:t>
            </a:r>
          </a:p>
          <a:p>
            <a:pPr lvl="1"/>
            <a:r>
              <a:rPr lang="en-US" dirty="0" smtClean="0"/>
              <a:t>Best if a condition(s) contains an assignment statement.</a:t>
            </a:r>
            <a:endParaRPr lang="en-US" dirty="0"/>
          </a:p>
        </p:txBody>
      </p:sp>
      <p:sp>
        <p:nvSpPr>
          <p:cNvPr id="4" name="Slide Number Placeholder 3"/>
          <p:cNvSpPr>
            <a:spLocks noGrp="1"/>
          </p:cNvSpPr>
          <p:nvPr>
            <p:ph type="sldNum" sz="quarter" idx="12"/>
          </p:nvPr>
        </p:nvSpPr>
        <p:spPr/>
        <p:txBody>
          <a:bodyPr/>
          <a:lstStyle/>
          <a:p>
            <a:fld id="{DDA2B60D-B7C1-4BFA-9118-C706FB465818}" type="slidenum">
              <a:rPr lang="en-US" smtClean="0"/>
              <a:t>29</a:t>
            </a:fld>
            <a:endParaRPr lang="en-US"/>
          </a:p>
        </p:txBody>
      </p:sp>
    </p:spTree>
    <p:extLst>
      <p:ext uri="{BB962C8B-B14F-4D97-AF65-F5344CB8AC3E}">
        <p14:creationId xmlns:p14="http://schemas.microsoft.com/office/powerpoint/2010/main" val="1494529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Data types define:</a:t>
            </a:r>
          </a:p>
          <a:p>
            <a:pPr lvl="1"/>
            <a:r>
              <a:rPr lang="en-US" dirty="0" smtClean="0"/>
              <a:t>How data is stored in memory</a:t>
            </a:r>
          </a:p>
          <a:p>
            <a:pPr lvl="1"/>
            <a:r>
              <a:rPr lang="en-US" dirty="0"/>
              <a:t>T</a:t>
            </a:r>
            <a:r>
              <a:rPr lang="en-US" dirty="0" smtClean="0"/>
              <a:t>he minimum and maximum values a data item can hold</a:t>
            </a:r>
          </a:p>
          <a:p>
            <a:pPr lvl="1"/>
            <a:r>
              <a:rPr lang="en-US" dirty="0" smtClean="0"/>
              <a:t>The amount of memory allocated for the data item. </a:t>
            </a:r>
          </a:p>
          <a:p>
            <a:r>
              <a:rPr lang="en-US" dirty="0" smtClean="0"/>
              <a:t>Each data type </a:t>
            </a:r>
            <a:r>
              <a:rPr lang="en-US" dirty="0"/>
              <a:t>is based on a </a:t>
            </a:r>
            <a:r>
              <a:rPr lang="en-US" dirty="0" smtClean="0"/>
              <a:t>class.</a:t>
            </a:r>
          </a:p>
          <a:p>
            <a:r>
              <a:rPr lang="en-US" dirty="0" smtClean="0"/>
              <a:t>Java primitive data types are:</a:t>
            </a:r>
          </a:p>
          <a:p>
            <a:pPr lvl="1"/>
            <a:r>
              <a:rPr lang="en-US" dirty="0" smtClean="0"/>
              <a:t>Integer types: byte, short, int, long </a:t>
            </a:r>
          </a:p>
          <a:p>
            <a:pPr lvl="1"/>
            <a:r>
              <a:rPr lang="en-US" dirty="0" smtClean="0"/>
              <a:t>Floating point types: float, double</a:t>
            </a:r>
          </a:p>
          <a:p>
            <a:pPr lvl="1"/>
            <a:r>
              <a:rPr lang="en-US" dirty="0" smtClean="0"/>
              <a:t>Boolean type: boolean</a:t>
            </a:r>
          </a:p>
          <a:p>
            <a:pPr lvl="1"/>
            <a:r>
              <a:rPr lang="en-US" dirty="0" smtClean="0"/>
              <a:t>Character type: char</a:t>
            </a:r>
            <a:endParaRPr lang="en-US" dirty="0"/>
          </a:p>
        </p:txBody>
      </p:sp>
      <p:sp>
        <p:nvSpPr>
          <p:cNvPr id="5" name="Slide Number Placeholder 4"/>
          <p:cNvSpPr>
            <a:spLocks noGrp="1"/>
          </p:cNvSpPr>
          <p:nvPr>
            <p:ph type="sldNum" sz="quarter" idx="12"/>
          </p:nvPr>
        </p:nvSpPr>
        <p:spPr/>
        <p:txBody>
          <a:bodyPr/>
          <a:lstStyle/>
          <a:p>
            <a:fld id="{ED772EDE-D80F-412A-8C7F-3D86628FCBB2}" type="slidenum">
              <a:rPr lang="en-US" smtClean="0"/>
              <a:t>3</a:t>
            </a:fld>
            <a:endParaRPr lang="en-US" dirty="0"/>
          </a:p>
        </p:txBody>
      </p:sp>
      <p:sp>
        <p:nvSpPr>
          <p:cNvPr id="6" name="Footer Placeholder 5"/>
          <p:cNvSpPr>
            <a:spLocks noGrp="1"/>
          </p:cNvSpPr>
          <p:nvPr>
            <p:ph type="ftr" sz="quarter" idx="11"/>
          </p:nvPr>
        </p:nvSpPr>
        <p:spPr/>
        <p:txBody>
          <a:bodyPr/>
          <a:lstStyle/>
          <a:p>
            <a:pPr algn="l"/>
            <a:r>
              <a:rPr lang="en-US" dirty="0" smtClean="0"/>
              <a:t>(c) Gary R. Smith, MS.</a:t>
            </a:r>
            <a:endParaRPr lang="en-US" dirty="0"/>
          </a:p>
        </p:txBody>
      </p:sp>
    </p:spTree>
    <p:extLst>
      <p:ext uri="{BB962C8B-B14F-4D97-AF65-F5344CB8AC3E}">
        <p14:creationId xmlns:p14="http://schemas.microsoft.com/office/powerpoint/2010/main" val="3013945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switch statement</a:t>
            </a:r>
            <a:endParaRPr lang="en-US" dirty="0"/>
          </a:p>
        </p:txBody>
      </p:sp>
      <p:sp>
        <p:nvSpPr>
          <p:cNvPr id="6" name="Content Placeholder 5"/>
          <p:cNvSpPr>
            <a:spLocks noGrp="1"/>
          </p:cNvSpPr>
          <p:nvPr>
            <p:ph idx="1"/>
          </p:nvPr>
        </p:nvSpPr>
        <p:spPr/>
        <p:txBody>
          <a:bodyPr>
            <a:normAutofit fontScale="85000" lnSpcReduction="20000"/>
          </a:bodyPr>
          <a:lstStyle/>
          <a:p>
            <a:r>
              <a:rPr lang="en-US" sz="3100" dirty="0" smtClean="0"/>
              <a:t>Can be substituted for a nested if statement providing you are testing the same variable/expression to a constant value.</a:t>
            </a:r>
          </a:p>
          <a:p>
            <a:r>
              <a:rPr lang="en-US" sz="3100" dirty="0" smtClean="0"/>
              <a:t>Format: </a:t>
            </a:r>
          </a:p>
          <a:p>
            <a:pPr marL="400050" lvl="1" indent="0" defTabSz="457200">
              <a:buNone/>
            </a:pPr>
            <a:r>
              <a:rPr lang="en-US" sz="1900" b="1" dirty="0" smtClean="0"/>
              <a:t>switch (expression)</a:t>
            </a:r>
          </a:p>
          <a:p>
            <a:pPr marL="400050" lvl="1" indent="0" defTabSz="457200">
              <a:buNone/>
            </a:pPr>
            <a:r>
              <a:rPr lang="en-US" sz="1900" b="1" dirty="0" smtClean="0"/>
              <a:t>{</a:t>
            </a:r>
          </a:p>
          <a:p>
            <a:pPr marL="400050" lvl="1" indent="0" defTabSz="457200">
              <a:buNone/>
            </a:pPr>
            <a:r>
              <a:rPr lang="en-US" sz="1900" b="1" dirty="0"/>
              <a:t>	</a:t>
            </a:r>
            <a:r>
              <a:rPr lang="en-US" sz="1900" b="1" dirty="0" smtClean="0"/>
              <a:t>case constant1:</a:t>
            </a:r>
          </a:p>
          <a:p>
            <a:pPr marL="400050" lvl="1" indent="0" defTabSz="457200">
              <a:buNone/>
            </a:pPr>
            <a:r>
              <a:rPr lang="en-US" sz="1900" b="1" dirty="0"/>
              <a:t>	</a:t>
            </a:r>
            <a:r>
              <a:rPr lang="en-US" sz="1900" b="1" dirty="0" smtClean="0"/>
              <a:t>	statement(s)</a:t>
            </a:r>
          </a:p>
          <a:p>
            <a:pPr marL="400050" lvl="1" indent="0" defTabSz="457200">
              <a:buNone/>
            </a:pPr>
            <a:r>
              <a:rPr lang="en-US" sz="1900" b="1" dirty="0"/>
              <a:t>	</a:t>
            </a:r>
            <a:r>
              <a:rPr lang="en-US" sz="1900" b="1" dirty="0" smtClean="0"/>
              <a:t>	break;</a:t>
            </a:r>
          </a:p>
          <a:p>
            <a:pPr marL="400050" lvl="1" indent="0" defTabSz="457200">
              <a:buNone/>
            </a:pPr>
            <a:r>
              <a:rPr lang="en-US" sz="1900" b="1" dirty="0"/>
              <a:t>	</a:t>
            </a:r>
            <a:r>
              <a:rPr lang="en-US" sz="1900" b="1" dirty="0" smtClean="0"/>
              <a:t>case constant2:</a:t>
            </a:r>
          </a:p>
          <a:p>
            <a:pPr marL="400050" lvl="1" indent="0" defTabSz="457200">
              <a:buNone/>
            </a:pPr>
            <a:r>
              <a:rPr lang="en-US" sz="1900" b="1" dirty="0"/>
              <a:t>	</a:t>
            </a:r>
            <a:r>
              <a:rPr lang="en-US" sz="1900" b="1" dirty="0" smtClean="0"/>
              <a:t>	statement(s)</a:t>
            </a:r>
          </a:p>
          <a:p>
            <a:pPr marL="400050" lvl="1" indent="0" defTabSz="457200">
              <a:buNone/>
            </a:pPr>
            <a:r>
              <a:rPr lang="en-US" sz="1900" b="1" dirty="0"/>
              <a:t>	</a:t>
            </a:r>
            <a:r>
              <a:rPr lang="en-US" sz="1900" b="1" dirty="0" smtClean="0"/>
              <a:t>	break;</a:t>
            </a:r>
          </a:p>
          <a:p>
            <a:pPr marL="400050" lvl="1" indent="0" defTabSz="457200">
              <a:buNone/>
            </a:pPr>
            <a:r>
              <a:rPr lang="en-US" sz="1900" b="1" dirty="0" smtClean="0"/>
              <a:t>	…</a:t>
            </a:r>
          </a:p>
          <a:p>
            <a:pPr marL="400050" lvl="1" indent="0" defTabSz="457200">
              <a:buNone/>
            </a:pPr>
            <a:r>
              <a:rPr lang="en-US" sz="1900" b="1" dirty="0"/>
              <a:t>	</a:t>
            </a:r>
            <a:r>
              <a:rPr lang="en-US" sz="1900" b="1" dirty="0" smtClean="0"/>
              <a:t>default:</a:t>
            </a:r>
          </a:p>
          <a:p>
            <a:pPr marL="400050" lvl="1" indent="0" defTabSz="457200">
              <a:buNone/>
            </a:pPr>
            <a:r>
              <a:rPr lang="en-US" sz="1900" b="1" dirty="0"/>
              <a:t>	</a:t>
            </a:r>
            <a:r>
              <a:rPr lang="en-US" sz="1900" b="1" dirty="0" smtClean="0"/>
              <a:t>	statement(s)</a:t>
            </a:r>
          </a:p>
          <a:p>
            <a:pPr marL="400050" lvl="1" indent="0" defTabSz="457200">
              <a:buNone/>
            </a:pPr>
            <a:r>
              <a:rPr lang="en-US" sz="1900" b="1" dirty="0"/>
              <a:t>}</a:t>
            </a:r>
          </a:p>
        </p:txBody>
      </p:sp>
      <p:sp>
        <p:nvSpPr>
          <p:cNvPr id="2" name="Slide Number Placeholder 1"/>
          <p:cNvSpPr>
            <a:spLocks noGrp="1"/>
          </p:cNvSpPr>
          <p:nvPr>
            <p:ph type="sldNum" sz="quarter" idx="12"/>
          </p:nvPr>
        </p:nvSpPr>
        <p:spPr/>
        <p:txBody>
          <a:bodyPr/>
          <a:lstStyle/>
          <a:p>
            <a:fld id="{DDA2B60D-B7C1-4BFA-9118-C706FB465818}" type="slidenum">
              <a:rPr lang="en-US" smtClean="0"/>
              <a:t>30</a:t>
            </a:fld>
            <a:endParaRPr lang="en-US"/>
          </a:p>
        </p:txBody>
      </p:sp>
    </p:spTree>
    <p:extLst>
      <p:ext uri="{BB962C8B-B14F-4D97-AF65-F5344CB8AC3E}">
        <p14:creationId xmlns:p14="http://schemas.microsoft.com/office/powerpoint/2010/main" val="17532098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switch statement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expression – variable or expression that will be compared to a constant </a:t>
            </a:r>
            <a:r>
              <a:rPr lang="en-US" u="sng" dirty="0" smtClean="0"/>
              <a:t>literal</a:t>
            </a:r>
            <a:r>
              <a:rPr lang="en-US" dirty="0" smtClean="0"/>
              <a:t> value.</a:t>
            </a:r>
          </a:p>
          <a:p>
            <a:r>
              <a:rPr lang="en-US" dirty="0" smtClean="0"/>
              <a:t>Can only evaluate integer types (byte, short, </a:t>
            </a:r>
            <a:r>
              <a:rPr lang="en-US" dirty="0" err="1" smtClean="0"/>
              <a:t>int</a:t>
            </a:r>
            <a:r>
              <a:rPr lang="en-US" dirty="0" smtClean="0"/>
              <a:t>, char) and strings (JDK 7 and later).</a:t>
            </a:r>
          </a:p>
          <a:p>
            <a:r>
              <a:rPr lang="en-US" dirty="0" smtClean="0"/>
              <a:t>No duplicate case values can be specified.</a:t>
            </a:r>
          </a:p>
          <a:p>
            <a:r>
              <a:rPr lang="en-US" dirty="0" smtClean="0"/>
              <a:t>break statement is optional.</a:t>
            </a:r>
          </a:p>
          <a:p>
            <a:pPr lvl="1"/>
            <a:r>
              <a:rPr lang="en-US" dirty="0" smtClean="0"/>
              <a:t>break – exits the switch statement</a:t>
            </a:r>
          </a:p>
          <a:p>
            <a:pPr lvl="1"/>
            <a:r>
              <a:rPr lang="en-US" dirty="0" smtClean="0"/>
              <a:t>no break – each case is evaluated until a break statement is found or the end of the switch statement is reached.</a:t>
            </a:r>
          </a:p>
        </p:txBody>
      </p:sp>
      <p:sp>
        <p:nvSpPr>
          <p:cNvPr id="4" name="Slide Number Placeholder 3"/>
          <p:cNvSpPr>
            <a:spLocks noGrp="1"/>
          </p:cNvSpPr>
          <p:nvPr>
            <p:ph type="sldNum" sz="quarter" idx="12"/>
          </p:nvPr>
        </p:nvSpPr>
        <p:spPr/>
        <p:txBody>
          <a:bodyPr/>
          <a:lstStyle/>
          <a:p>
            <a:fld id="{DDA2B60D-B7C1-4BFA-9118-C706FB465818}" type="slidenum">
              <a:rPr lang="en-US" smtClean="0"/>
              <a:t>31</a:t>
            </a:fld>
            <a:endParaRPr lang="en-US"/>
          </a:p>
        </p:txBody>
      </p:sp>
    </p:spTree>
    <p:extLst>
      <p:ext uri="{BB962C8B-B14F-4D97-AF65-F5344CB8AC3E}">
        <p14:creationId xmlns:p14="http://schemas.microsoft.com/office/powerpoint/2010/main" val="37658866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Loops</a:t>
            </a:r>
            <a:endParaRPr lang="en-US" dirty="0"/>
          </a:p>
        </p:txBody>
      </p:sp>
      <p:sp>
        <p:nvSpPr>
          <p:cNvPr id="4" name="Content Placeholder 3"/>
          <p:cNvSpPr>
            <a:spLocks noGrp="1"/>
          </p:cNvSpPr>
          <p:nvPr>
            <p:ph idx="1"/>
          </p:nvPr>
        </p:nvSpPr>
        <p:spPr/>
        <p:txBody>
          <a:bodyPr>
            <a:normAutofit/>
          </a:bodyPr>
          <a:lstStyle/>
          <a:p>
            <a:r>
              <a:rPr lang="en-US" dirty="0" smtClean="0"/>
              <a:t>Repeats instructions for multiple sets of data.</a:t>
            </a:r>
          </a:p>
          <a:p>
            <a:r>
              <a:rPr lang="en-US" dirty="0" smtClean="0"/>
              <a:t>Several loop structures</a:t>
            </a:r>
          </a:p>
          <a:p>
            <a:pPr lvl="1"/>
            <a:r>
              <a:rPr lang="en-US" dirty="0" smtClean="0"/>
              <a:t>while</a:t>
            </a:r>
          </a:p>
          <a:p>
            <a:pPr lvl="1"/>
            <a:r>
              <a:rPr lang="en-US" dirty="0" smtClean="0"/>
              <a:t>for</a:t>
            </a:r>
          </a:p>
          <a:p>
            <a:pPr lvl="1"/>
            <a:r>
              <a:rPr lang="en-US" dirty="0" smtClean="0"/>
              <a:t>do…while</a:t>
            </a:r>
            <a:endParaRPr lang="en-US" dirty="0"/>
          </a:p>
          <a:p>
            <a:r>
              <a:rPr lang="en-US" dirty="0" smtClean="0"/>
              <a:t>Two general categories</a:t>
            </a:r>
          </a:p>
          <a:p>
            <a:pPr lvl="1"/>
            <a:r>
              <a:rPr lang="en-US" dirty="0"/>
              <a:t>	</a:t>
            </a:r>
            <a:r>
              <a:rPr lang="en-US" dirty="0" smtClean="0"/>
              <a:t>Pre-test loops</a:t>
            </a:r>
          </a:p>
          <a:p>
            <a:pPr lvl="1"/>
            <a:r>
              <a:rPr lang="en-US" dirty="0"/>
              <a:t>	</a:t>
            </a:r>
            <a:r>
              <a:rPr lang="en-US" dirty="0" smtClean="0"/>
              <a:t>Post-test loops</a:t>
            </a:r>
            <a:endParaRPr lang="en-US" dirty="0"/>
          </a:p>
        </p:txBody>
      </p:sp>
      <p:sp>
        <p:nvSpPr>
          <p:cNvPr id="2" name="Slide Number Placeholder 1"/>
          <p:cNvSpPr>
            <a:spLocks noGrp="1"/>
          </p:cNvSpPr>
          <p:nvPr>
            <p:ph type="sldNum" sz="quarter" idx="12"/>
          </p:nvPr>
        </p:nvSpPr>
        <p:spPr/>
        <p:txBody>
          <a:bodyPr/>
          <a:lstStyle/>
          <a:p>
            <a:fld id="{DDA2B60D-B7C1-4BFA-9118-C706FB465818}" type="slidenum">
              <a:rPr lang="en-US" smtClean="0"/>
              <a:t>32</a:t>
            </a:fld>
            <a:endParaRPr lang="en-US"/>
          </a:p>
        </p:txBody>
      </p:sp>
    </p:spTree>
    <p:extLst>
      <p:ext uri="{BB962C8B-B14F-4D97-AF65-F5344CB8AC3E}">
        <p14:creationId xmlns:p14="http://schemas.microsoft.com/office/powerpoint/2010/main" val="21433627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for loop</a:t>
            </a:r>
            <a:endParaRPr lang="en-US" dirty="0"/>
          </a:p>
        </p:txBody>
      </p:sp>
      <p:sp>
        <p:nvSpPr>
          <p:cNvPr id="3" name="Content Placeholder 2"/>
          <p:cNvSpPr>
            <a:spLocks noGrp="1"/>
          </p:cNvSpPr>
          <p:nvPr>
            <p:ph idx="1"/>
          </p:nvPr>
        </p:nvSpPr>
        <p:spPr>
          <a:xfrm>
            <a:off x="304800" y="1554162"/>
            <a:ext cx="8686800" cy="4465637"/>
          </a:xfrm>
        </p:spPr>
        <p:txBody>
          <a:bodyPr>
            <a:normAutofit fontScale="92500" lnSpcReduction="20000"/>
          </a:bodyPr>
          <a:lstStyle/>
          <a:p>
            <a:r>
              <a:rPr lang="en-US" dirty="0" smtClean="0"/>
              <a:t>Shorthand version of a while loop.</a:t>
            </a:r>
          </a:p>
          <a:p>
            <a:r>
              <a:rPr lang="en-US" dirty="0" smtClean="0"/>
              <a:t>Format:</a:t>
            </a:r>
          </a:p>
          <a:p>
            <a:endParaRPr lang="en-US" dirty="0"/>
          </a:p>
          <a:p>
            <a:endParaRPr lang="en-US" dirty="0" smtClean="0"/>
          </a:p>
          <a:p>
            <a:endParaRPr lang="en-US" dirty="0"/>
          </a:p>
          <a:p>
            <a:endParaRPr lang="en-US" dirty="0" smtClean="0"/>
          </a:p>
          <a:p>
            <a:r>
              <a:rPr lang="en-US" dirty="0" smtClean="0"/>
              <a:t>Pre-test loop: Condition is tested at the beginning of the loop.</a:t>
            </a:r>
          </a:p>
          <a:p>
            <a:pPr lvl="1"/>
            <a:r>
              <a:rPr lang="en-US" dirty="0" smtClean="0"/>
              <a:t>Executes as long as the condition is true</a:t>
            </a:r>
          </a:p>
          <a:p>
            <a:pPr lvl="1"/>
            <a:r>
              <a:rPr lang="en-US" dirty="0" smtClean="0"/>
              <a:t>Loop may not execute at all.</a:t>
            </a:r>
          </a:p>
          <a:p>
            <a:endParaRPr lang="en-US" dirty="0"/>
          </a:p>
        </p:txBody>
      </p:sp>
      <p:sp>
        <p:nvSpPr>
          <p:cNvPr id="4" name="TextBox 3"/>
          <p:cNvSpPr txBox="1"/>
          <p:nvPr/>
        </p:nvSpPr>
        <p:spPr>
          <a:xfrm>
            <a:off x="2057400" y="2590800"/>
            <a:ext cx="5029200" cy="1569660"/>
          </a:xfrm>
          <a:prstGeom prst="rect">
            <a:avLst/>
          </a:prstGeom>
          <a:noFill/>
        </p:spPr>
        <p:txBody>
          <a:bodyPr wrap="square" rtlCol="0">
            <a:spAutoFit/>
          </a:bodyPr>
          <a:lstStyle/>
          <a:p>
            <a:pPr defTabSz="457200"/>
            <a:r>
              <a:rPr lang="en-US" sz="2400" dirty="0" smtClean="0"/>
              <a:t>for(initialization</a:t>
            </a:r>
            <a:r>
              <a:rPr lang="en-US" sz="2400" dirty="0"/>
              <a:t>; condition; iteration)</a:t>
            </a:r>
          </a:p>
          <a:p>
            <a:pPr defTabSz="457200"/>
            <a:r>
              <a:rPr lang="en-US" sz="2400" dirty="0"/>
              <a:t>{</a:t>
            </a:r>
          </a:p>
          <a:p>
            <a:pPr defTabSz="457200"/>
            <a:r>
              <a:rPr lang="en-US" sz="2400" dirty="0" smtClean="0"/>
              <a:t>	Statement(s</a:t>
            </a:r>
            <a:r>
              <a:rPr lang="en-US" sz="2400" dirty="0"/>
              <a:t>)</a:t>
            </a:r>
          </a:p>
          <a:p>
            <a:pPr defTabSz="457200"/>
            <a:r>
              <a:rPr lang="en-US" sz="2400" dirty="0" smtClean="0"/>
              <a:t>}</a:t>
            </a:r>
            <a:endParaRPr lang="en-US" sz="2400" dirty="0"/>
          </a:p>
        </p:txBody>
      </p:sp>
      <p:sp>
        <p:nvSpPr>
          <p:cNvPr id="5" name="Slide Number Placeholder 4"/>
          <p:cNvSpPr>
            <a:spLocks noGrp="1"/>
          </p:cNvSpPr>
          <p:nvPr>
            <p:ph type="sldNum" sz="quarter" idx="12"/>
          </p:nvPr>
        </p:nvSpPr>
        <p:spPr/>
        <p:txBody>
          <a:bodyPr/>
          <a:lstStyle/>
          <a:p>
            <a:fld id="{DDA2B60D-B7C1-4BFA-9118-C706FB465818}" type="slidenum">
              <a:rPr lang="en-US" smtClean="0"/>
              <a:t>33</a:t>
            </a:fld>
            <a:endParaRPr lang="en-US"/>
          </a:p>
        </p:txBody>
      </p:sp>
    </p:spTree>
    <p:extLst>
      <p:ext uri="{BB962C8B-B14F-4D97-AF65-F5344CB8AC3E}">
        <p14:creationId xmlns:p14="http://schemas.microsoft.com/office/powerpoint/2010/main" val="9620699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while loop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Format:</a:t>
            </a:r>
          </a:p>
          <a:p>
            <a:endParaRPr lang="en-US" dirty="0"/>
          </a:p>
          <a:p>
            <a:endParaRPr lang="en-US" dirty="0" smtClean="0"/>
          </a:p>
          <a:p>
            <a:endParaRPr lang="en-US" dirty="0"/>
          </a:p>
          <a:p>
            <a:r>
              <a:rPr lang="en-US" dirty="0" smtClean="0"/>
              <a:t>Pre-test loop.</a:t>
            </a:r>
          </a:p>
          <a:p>
            <a:r>
              <a:rPr lang="en-US" dirty="0" smtClean="0"/>
              <a:t>Executes as long as the condition is true.</a:t>
            </a:r>
          </a:p>
          <a:p>
            <a:r>
              <a:rPr lang="en-US" dirty="0" smtClean="0"/>
              <a:t>Initialization is typically before the while statement.</a:t>
            </a:r>
          </a:p>
          <a:p>
            <a:r>
              <a:rPr lang="en-US" dirty="0" smtClean="0"/>
              <a:t>Iteration occurs typically inside the loop body.</a:t>
            </a:r>
          </a:p>
          <a:p>
            <a:endParaRPr lang="en-US" dirty="0"/>
          </a:p>
        </p:txBody>
      </p:sp>
      <p:sp>
        <p:nvSpPr>
          <p:cNvPr id="4" name="TextBox 3"/>
          <p:cNvSpPr txBox="1"/>
          <p:nvPr/>
        </p:nvSpPr>
        <p:spPr>
          <a:xfrm>
            <a:off x="1219200" y="1981200"/>
            <a:ext cx="3276600" cy="1569660"/>
          </a:xfrm>
          <a:prstGeom prst="rect">
            <a:avLst/>
          </a:prstGeom>
          <a:noFill/>
        </p:spPr>
        <p:txBody>
          <a:bodyPr wrap="square" rtlCol="0">
            <a:spAutoFit/>
          </a:bodyPr>
          <a:lstStyle/>
          <a:p>
            <a:pPr defTabSz="457200"/>
            <a:r>
              <a:rPr lang="en-US" sz="2400" dirty="0" smtClean="0"/>
              <a:t>while (condition)</a:t>
            </a:r>
          </a:p>
          <a:p>
            <a:pPr defTabSz="457200"/>
            <a:r>
              <a:rPr lang="en-US" sz="2400" dirty="0" smtClean="0"/>
              <a:t>{</a:t>
            </a:r>
          </a:p>
          <a:p>
            <a:pPr defTabSz="457200"/>
            <a:r>
              <a:rPr lang="en-US" sz="2400" dirty="0"/>
              <a:t>	</a:t>
            </a:r>
            <a:r>
              <a:rPr lang="en-US" sz="2400" dirty="0" smtClean="0"/>
              <a:t>Statement(s)</a:t>
            </a:r>
          </a:p>
          <a:p>
            <a:pPr defTabSz="457200"/>
            <a:r>
              <a:rPr lang="en-US" sz="2400" dirty="0"/>
              <a:t>}</a:t>
            </a:r>
          </a:p>
        </p:txBody>
      </p:sp>
      <p:sp>
        <p:nvSpPr>
          <p:cNvPr id="5" name="Slide Number Placeholder 4"/>
          <p:cNvSpPr>
            <a:spLocks noGrp="1"/>
          </p:cNvSpPr>
          <p:nvPr>
            <p:ph type="sldNum" sz="quarter" idx="12"/>
          </p:nvPr>
        </p:nvSpPr>
        <p:spPr/>
        <p:txBody>
          <a:bodyPr/>
          <a:lstStyle/>
          <a:p>
            <a:fld id="{DDA2B60D-B7C1-4BFA-9118-C706FB465818}" type="slidenum">
              <a:rPr lang="en-US" smtClean="0"/>
              <a:t>34</a:t>
            </a:fld>
            <a:endParaRPr lang="en-US"/>
          </a:p>
        </p:txBody>
      </p:sp>
    </p:spTree>
    <p:extLst>
      <p:ext uri="{BB962C8B-B14F-4D97-AF65-F5344CB8AC3E}">
        <p14:creationId xmlns:p14="http://schemas.microsoft.com/office/powerpoint/2010/main" val="1208604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and continue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break; </a:t>
            </a:r>
          </a:p>
          <a:p>
            <a:pPr lvl="1"/>
            <a:r>
              <a:rPr lang="en-US" dirty="0" smtClean="0"/>
              <a:t>Forces an immediate exit from the loop.</a:t>
            </a:r>
          </a:p>
          <a:p>
            <a:pPr lvl="1"/>
            <a:endParaRPr lang="en-US" dirty="0"/>
          </a:p>
          <a:p>
            <a:r>
              <a:rPr lang="en-US" dirty="0" smtClean="0"/>
              <a:t>continue;</a:t>
            </a:r>
          </a:p>
          <a:p>
            <a:pPr lvl="1"/>
            <a:r>
              <a:rPr lang="en-US" dirty="0" smtClean="0"/>
              <a:t>Forces the next iteration of the loop to execute.</a:t>
            </a:r>
          </a:p>
          <a:p>
            <a:pPr lvl="1"/>
            <a:r>
              <a:rPr lang="en-US" dirty="0" smtClean="0"/>
              <a:t>Any statements after the continue; statement will not be executed.</a:t>
            </a:r>
          </a:p>
          <a:p>
            <a:pPr lvl="1"/>
            <a:endParaRPr lang="en-US" dirty="0" smtClean="0"/>
          </a:p>
          <a:p>
            <a:r>
              <a:rPr lang="en-US" dirty="0" smtClean="0"/>
              <a:t>Pay close attention to loop control variables when using continue;.</a:t>
            </a:r>
          </a:p>
          <a:p>
            <a:pPr lvl="1"/>
            <a:endParaRPr lang="en-US" dirty="0"/>
          </a:p>
        </p:txBody>
      </p:sp>
      <p:sp>
        <p:nvSpPr>
          <p:cNvPr id="4" name="Slide Number Placeholder 3"/>
          <p:cNvSpPr>
            <a:spLocks noGrp="1"/>
          </p:cNvSpPr>
          <p:nvPr>
            <p:ph type="sldNum" sz="quarter" idx="12"/>
          </p:nvPr>
        </p:nvSpPr>
        <p:spPr/>
        <p:txBody>
          <a:bodyPr/>
          <a:lstStyle/>
          <a:p>
            <a:fld id="{DDA2B60D-B7C1-4BFA-9118-C706FB465818}" type="slidenum">
              <a:rPr lang="en-US" smtClean="0"/>
              <a:t>35</a:t>
            </a:fld>
            <a:endParaRPr lang="en-US"/>
          </a:p>
        </p:txBody>
      </p:sp>
    </p:spTree>
    <p:extLst>
      <p:ext uri="{BB962C8B-B14F-4D97-AF65-F5344CB8AC3E}">
        <p14:creationId xmlns:p14="http://schemas.microsoft.com/office/powerpoint/2010/main" val="25828047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fundamentals</a:t>
            </a:r>
            <a:endParaRPr lang="en-US" dirty="0"/>
          </a:p>
        </p:txBody>
      </p:sp>
      <p:sp>
        <p:nvSpPr>
          <p:cNvPr id="3" name="Content Placeholder 2"/>
          <p:cNvSpPr>
            <a:spLocks noGrp="1"/>
          </p:cNvSpPr>
          <p:nvPr>
            <p:ph idx="1"/>
          </p:nvPr>
        </p:nvSpPr>
        <p:spPr/>
        <p:txBody>
          <a:bodyPr/>
          <a:lstStyle/>
          <a:p>
            <a:r>
              <a:rPr lang="en-US" dirty="0" smtClean="0"/>
              <a:t>All Java activity occurs within a class</a:t>
            </a:r>
          </a:p>
          <a:p>
            <a:r>
              <a:rPr lang="en-US" dirty="0" smtClean="0"/>
              <a:t>A class is a template that defines an object</a:t>
            </a:r>
          </a:p>
          <a:p>
            <a:r>
              <a:rPr lang="en-US" dirty="0" smtClean="0"/>
              <a:t>It includes both data (variables) and code (methods)</a:t>
            </a:r>
          </a:p>
          <a:p>
            <a:r>
              <a:rPr lang="en-US" dirty="0" smtClean="0"/>
              <a:t>Classes are use to construct objects</a:t>
            </a:r>
          </a:p>
          <a:p>
            <a:pPr lvl="1"/>
            <a:r>
              <a:rPr lang="en-US" dirty="0" smtClean="0"/>
              <a:t>Classes are logical abstractions of objects</a:t>
            </a:r>
          </a:p>
          <a:p>
            <a:r>
              <a:rPr lang="en-US" dirty="0" smtClean="0"/>
              <a:t>Objects are instances of class</a:t>
            </a:r>
          </a:p>
          <a:p>
            <a:r>
              <a:rPr lang="en-US" dirty="0" smtClean="0"/>
              <a:t>Variables and methods are members of a class</a:t>
            </a:r>
            <a:endParaRPr lang="en-US" dirty="0"/>
          </a:p>
        </p:txBody>
      </p:sp>
      <p:sp>
        <p:nvSpPr>
          <p:cNvPr id="4" name="Slide Number Placeholder 3"/>
          <p:cNvSpPr>
            <a:spLocks noGrp="1"/>
          </p:cNvSpPr>
          <p:nvPr>
            <p:ph type="sldNum" sz="quarter" idx="12"/>
          </p:nvPr>
        </p:nvSpPr>
        <p:spPr/>
        <p:txBody>
          <a:bodyPr/>
          <a:lstStyle/>
          <a:p>
            <a:fld id="{78EAD0FD-82DE-481C-B973-4FF768B578A0}" type="slidenum">
              <a:rPr lang="en-US" smtClean="0"/>
              <a:t>36</a:t>
            </a:fld>
            <a:endParaRPr lang="en-US" dirty="0"/>
          </a:p>
        </p:txBody>
      </p:sp>
    </p:spTree>
    <p:extLst>
      <p:ext uri="{BB962C8B-B14F-4D97-AF65-F5344CB8AC3E}">
        <p14:creationId xmlns:p14="http://schemas.microsoft.com/office/powerpoint/2010/main" val="7018989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general form of a class</a:t>
            </a:r>
            <a:endParaRPr lang="en-US" dirty="0"/>
          </a:p>
        </p:txBody>
      </p:sp>
      <p:sp>
        <p:nvSpPr>
          <p:cNvPr id="4" name="Slide Number Placeholder 3"/>
          <p:cNvSpPr>
            <a:spLocks noGrp="1"/>
          </p:cNvSpPr>
          <p:nvPr>
            <p:ph type="sldNum" sz="quarter" idx="12"/>
          </p:nvPr>
        </p:nvSpPr>
        <p:spPr/>
        <p:txBody>
          <a:bodyPr/>
          <a:lstStyle/>
          <a:p>
            <a:fld id="{78EAD0FD-82DE-481C-B973-4FF768B578A0}" type="slidenum">
              <a:rPr lang="en-US" smtClean="0"/>
              <a:t>37</a:t>
            </a:fld>
            <a:endParaRPr lang="en-US" dirty="0"/>
          </a:p>
        </p:txBody>
      </p:sp>
      <p:sp>
        <p:nvSpPr>
          <p:cNvPr id="5" name="TextBox 4"/>
          <p:cNvSpPr txBox="1"/>
          <p:nvPr/>
        </p:nvSpPr>
        <p:spPr>
          <a:xfrm>
            <a:off x="240224" y="1295400"/>
            <a:ext cx="6108339" cy="5355312"/>
          </a:xfrm>
          <a:prstGeom prst="rect">
            <a:avLst/>
          </a:prstGeom>
          <a:noFill/>
        </p:spPr>
        <p:txBody>
          <a:bodyPr wrap="none" rtlCol="0">
            <a:spAutoFit/>
          </a:bodyPr>
          <a:lstStyle/>
          <a:p>
            <a:pPr defTabSz="457200"/>
            <a:r>
              <a:rPr lang="en-US" dirty="0" smtClean="0">
                <a:solidFill>
                  <a:srgbClr val="0033CC"/>
                </a:solidFill>
              </a:rPr>
              <a:t>public class </a:t>
            </a:r>
            <a:r>
              <a:rPr lang="en-US" i="1" dirty="0"/>
              <a:t>C</a:t>
            </a:r>
            <a:r>
              <a:rPr lang="en-US" i="1" dirty="0" smtClean="0"/>
              <a:t>lassName</a:t>
            </a:r>
            <a:r>
              <a:rPr lang="en-US" dirty="0" smtClean="0"/>
              <a:t> </a:t>
            </a:r>
          </a:p>
          <a:p>
            <a:pPr defTabSz="457200"/>
            <a:r>
              <a:rPr lang="en-US" dirty="0" smtClean="0"/>
              <a:t>{</a:t>
            </a:r>
          </a:p>
          <a:p>
            <a:pPr defTabSz="457200"/>
            <a:r>
              <a:rPr lang="en-US" dirty="0"/>
              <a:t>	</a:t>
            </a:r>
            <a:r>
              <a:rPr lang="en-US" dirty="0" smtClean="0">
                <a:solidFill>
                  <a:srgbClr val="00B050"/>
                </a:solidFill>
              </a:rPr>
              <a:t>//  Declare instance variables</a:t>
            </a:r>
          </a:p>
          <a:p>
            <a:pPr defTabSz="457200"/>
            <a:r>
              <a:rPr lang="en-US" dirty="0">
                <a:solidFill>
                  <a:srgbClr val="00B050"/>
                </a:solidFill>
              </a:rPr>
              <a:t>	</a:t>
            </a:r>
            <a:r>
              <a:rPr lang="en-US" dirty="0" smtClean="0">
                <a:solidFill>
                  <a:srgbClr val="0033CC"/>
                </a:solidFill>
              </a:rPr>
              <a:t>accessModifier</a:t>
            </a:r>
            <a:r>
              <a:rPr lang="en-US" dirty="0" smtClean="0">
                <a:solidFill>
                  <a:srgbClr val="00B050"/>
                </a:solidFill>
              </a:rPr>
              <a:t> </a:t>
            </a:r>
            <a:r>
              <a:rPr lang="en-US" dirty="0" smtClean="0">
                <a:solidFill>
                  <a:srgbClr val="0033CC"/>
                </a:solidFill>
              </a:rPr>
              <a:t>dataType </a:t>
            </a:r>
            <a:r>
              <a:rPr lang="en-US" dirty="0" smtClean="0">
                <a:solidFill>
                  <a:srgbClr val="002060"/>
                </a:solidFill>
              </a:rPr>
              <a:t>identifier1;</a:t>
            </a:r>
          </a:p>
          <a:p>
            <a:pPr defTabSz="457200"/>
            <a:r>
              <a:rPr lang="en-US" dirty="0">
                <a:solidFill>
                  <a:srgbClr val="002060"/>
                </a:solidFill>
              </a:rPr>
              <a:t>	</a:t>
            </a:r>
            <a:r>
              <a:rPr lang="en-US" dirty="0" smtClean="0">
                <a:solidFill>
                  <a:srgbClr val="0033CC"/>
                </a:solidFill>
              </a:rPr>
              <a:t>accessModifier</a:t>
            </a:r>
            <a:r>
              <a:rPr lang="en-US" dirty="0" smtClean="0">
                <a:solidFill>
                  <a:srgbClr val="00B050"/>
                </a:solidFill>
              </a:rPr>
              <a:t> </a:t>
            </a:r>
            <a:r>
              <a:rPr lang="en-US" dirty="0" smtClean="0">
                <a:solidFill>
                  <a:srgbClr val="0033CC"/>
                </a:solidFill>
              </a:rPr>
              <a:t>dataType </a:t>
            </a:r>
            <a:r>
              <a:rPr lang="en-US" dirty="0" smtClean="0">
                <a:solidFill>
                  <a:srgbClr val="002060"/>
                </a:solidFill>
              </a:rPr>
              <a:t>identifier2;</a:t>
            </a:r>
          </a:p>
          <a:p>
            <a:pPr defTabSz="457200"/>
            <a:r>
              <a:rPr lang="en-US" dirty="0">
                <a:solidFill>
                  <a:srgbClr val="002060"/>
                </a:solidFill>
              </a:rPr>
              <a:t>	</a:t>
            </a:r>
            <a:r>
              <a:rPr lang="en-US" dirty="0" smtClean="0">
                <a:solidFill>
                  <a:srgbClr val="002060"/>
                </a:solidFill>
              </a:rPr>
              <a:t>…</a:t>
            </a:r>
          </a:p>
          <a:p>
            <a:pPr defTabSz="457200"/>
            <a:r>
              <a:rPr lang="en-US" dirty="0">
                <a:solidFill>
                  <a:srgbClr val="002060"/>
                </a:solidFill>
              </a:rPr>
              <a:t>	</a:t>
            </a:r>
            <a:r>
              <a:rPr lang="en-US" dirty="0" smtClean="0">
                <a:solidFill>
                  <a:srgbClr val="0033CC"/>
                </a:solidFill>
              </a:rPr>
              <a:t>accessModifier</a:t>
            </a:r>
            <a:r>
              <a:rPr lang="en-US" dirty="0" smtClean="0">
                <a:solidFill>
                  <a:srgbClr val="00B050"/>
                </a:solidFill>
              </a:rPr>
              <a:t> </a:t>
            </a:r>
            <a:r>
              <a:rPr lang="en-US" dirty="0" smtClean="0">
                <a:solidFill>
                  <a:srgbClr val="0033CC"/>
                </a:solidFill>
              </a:rPr>
              <a:t>dataType </a:t>
            </a:r>
            <a:r>
              <a:rPr lang="en-US" dirty="0" smtClean="0">
                <a:solidFill>
                  <a:srgbClr val="002060"/>
                </a:solidFill>
              </a:rPr>
              <a:t>identifierN;</a:t>
            </a:r>
          </a:p>
          <a:p>
            <a:pPr defTabSz="457200"/>
            <a:endParaRPr lang="en-US" dirty="0">
              <a:solidFill>
                <a:srgbClr val="002060"/>
              </a:solidFill>
            </a:endParaRPr>
          </a:p>
          <a:p>
            <a:pPr defTabSz="457200"/>
            <a:r>
              <a:rPr lang="en-US" dirty="0" smtClean="0">
                <a:solidFill>
                  <a:srgbClr val="002060"/>
                </a:solidFill>
              </a:rPr>
              <a:t>	</a:t>
            </a:r>
            <a:r>
              <a:rPr lang="en-US" dirty="0" smtClean="0">
                <a:solidFill>
                  <a:srgbClr val="00B050"/>
                </a:solidFill>
              </a:rPr>
              <a:t>//  Methods</a:t>
            </a:r>
          </a:p>
          <a:p>
            <a:pPr defTabSz="457200"/>
            <a:r>
              <a:rPr lang="en-US" dirty="0">
                <a:solidFill>
                  <a:srgbClr val="002060"/>
                </a:solidFill>
              </a:rPr>
              <a:t>	</a:t>
            </a:r>
            <a:r>
              <a:rPr lang="en-US" dirty="0" smtClean="0">
                <a:solidFill>
                  <a:srgbClr val="0033CC"/>
                </a:solidFill>
              </a:rPr>
              <a:t>accessModifier</a:t>
            </a:r>
            <a:r>
              <a:rPr lang="en-US" dirty="0" smtClean="0">
                <a:solidFill>
                  <a:srgbClr val="00B050"/>
                </a:solidFill>
              </a:rPr>
              <a:t> </a:t>
            </a:r>
            <a:r>
              <a:rPr lang="en-US" dirty="0" smtClean="0">
                <a:solidFill>
                  <a:srgbClr val="0033CC"/>
                </a:solidFill>
              </a:rPr>
              <a:t>returnType </a:t>
            </a:r>
            <a:r>
              <a:rPr lang="en-US" dirty="0" smtClean="0">
                <a:solidFill>
                  <a:srgbClr val="002060"/>
                </a:solidFill>
              </a:rPr>
              <a:t>methodName1(</a:t>
            </a:r>
            <a:r>
              <a:rPr lang="en-US" i="1" dirty="0" smtClean="0">
                <a:solidFill>
                  <a:srgbClr val="002060"/>
                </a:solidFill>
              </a:rPr>
              <a:t>parameters</a:t>
            </a:r>
            <a:r>
              <a:rPr lang="en-US" dirty="0" smtClean="0">
                <a:solidFill>
                  <a:srgbClr val="002060"/>
                </a:solidFill>
              </a:rPr>
              <a:t>) </a:t>
            </a:r>
          </a:p>
          <a:p>
            <a:pPr defTabSz="457200"/>
            <a:r>
              <a:rPr lang="en-US" dirty="0">
                <a:solidFill>
                  <a:srgbClr val="002060"/>
                </a:solidFill>
              </a:rPr>
              <a:t>	</a:t>
            </a:r>
            <a:r>
              <a:rPr lang="en-US" dirty="0" smtClean="0">
                <a:solidFill>
                  <a:srgbClr val="002060"/>
                </a:solidFill>
              </a:rPr>
              <a:t>{</a:t>
            </a:r>
          </a:p>
          <a:p>
            <a:pPr defTabSz="457200"/>
            <a:r>
              <a:rPr lang="en-US" dirty="0">
                <a:solidFill>
                  <a:srgbClr val="002060"/>
                </a:solidFill>
              </a:rPr>
              <a:t>	</a:t>
            </a:r>
            <a:r>
              <a:rPr lang="en-US" dirty="0" smtClean="0">
                <a:solidFill>
                  <a:srgbClr val="002060"/>
                </a:solidFill>
              </a:rPr>
              <a:t>	</a:t>
            </a:r>
            <a:r>
              <a:rPr lang="en-US" dirty="0" smtClean="0">
                <a:solidFill>
                  <a:srgbClr val="00B050"/>
                </a:solidFill>
              </a:rPr>
              <a:t>//  method body</a:t>
            </a:r>
          </a:p>
          <a:p>
            <a:pPr defTabSz="457200"/>
            <a:r>
              <a:rPr lang="en-US" dirty="0">
                <a:solidFill>
                  <a:srgbClr val="002060"/>
                </a:solidFill>
              </a:rPr>
              <a:t>	</a:t>
            </a:r>
            <a:r>
              <a:rPr lang="en-US" dirty="0" smtClean="0">
                <a:solidFill>
                  <a:srgbClr val="002060"/>
                </a:solidFill>
              </a:rPr>
              <a:t>}</a:t>
            </a:r>
          </a:p>
          <a:p>
            <a:pPr defTabSz="457200"/>
            <a:endParaRPr lang="en-US" dirty="0">
              <a:solidFill>
                <a:srgbClr val="002060"/>
              </a:solidFill>
            </a:endParaRPr>
          </a:p>
          <a:p>
            <a:pPr defTabSz="457200"/>
            <a:r>
              <a:rPr lang="en-US" dirty="0" smtClean="0">
                <a:solidFill>
                  <a:srgbClr val="002060"/>
                </a:solidFill>
              </a:rPr>
              <a:t>	</a:t>
            </a:r>
            <a:r>
              <a:rPr lang="en-US" dirty="0" smtClean="0">
                <a:solidFill>
                  <a:srgbClr val="0033CC"/>
                </a:solidFill>
              </a:rPr>
              <a:t>accessModifier</a:t>
            </a:r>
            <a:r>
              <a:rPr lang="en-US" dirty="0" smtClean="0">
                <a:solidFill>
                  <a:srgbClr val="00B050"/>
                </a:solidFill>
              </a:rPr>
              <a:t> </a:t>
            </a:r>
            <a:r>
              <a:rPr lang="en-US" dirty="0" smtClean="0">
                <a:solidFill>
                  <a:srgbClr val="0033CC"/>
                </a:solidFill>
              </a:rPr>
              <a:t>returnType </a:t>
            </a:r>
            <a:r>
              <a:rPr lang="en-US" dirty="0" smtClean="0">
                <a:solidFill>
                  <a:srgbClr val="002060"/>
                </a:solidFill>
              </a:rPr>
              <a:t>methodName2(</a:t>
            </a:r>
            <a:r>
              <a:rPr lang="en-US" i="1" dirty="0" smtClean="0">
                <a:solidFill>
                  <a:srgbClr val="002060"/>
                </a:solidFill>
              </a:rPr>
              <a:t>parameters</a:t>
            </a:r>
            <a:r>
              <a:rPr lang="en-US" dirty="0" smtClean="0">
                <a:solidFill>
                  <a:srgbClr val="002060"/>
                </a:solidFill>
              </a:rPr>
              <a:t>) </a:t>
            </a:r>
          </a:p>
          <a:p>
            <a:pPr defTabSz="457200"/>
            <a:r>
              <a:rPr lang="en-US" dirty="0">
                <a:solidFill>
                  <a:srgbClr val="002060"/>
                </a:solidFill>
              </a:rPr>
              <a:t>	</a:t>
            </a:r>
            <a:r>
              <a:rPr lang="en-US" dirty="0" smtClean="0">
                <a:solidFill>
                  <a:srgbClr val="002060"/>
                </a:solidFill>
              </a:rPr>
              <a:t>{</a:t>
            </a:r>
          </a:p>
          <a:p>
            <a:pPr defTabSz="457200"/>
            <a:r>
              <a:rPr lang="en-US" dirty="0">
                <a:solidFill>
                  <a:srgbClr val="002060"/>
                </a:solidFill>
              </a:rPr>
              <a:t>	</a:t>
            </a:r>
            <a:r>
              <a:rPr lang="en-US" dirty="0" smtClean="0">
                <a:solidFill>
                  <a:srgbClr val="002060"/>
                </a:solidFill>
              </a:rPr>
              <a:t>	</a:t>
            </a:r>
            <a:r>
              <a:rPr lang="en-US" dirty="0" smtClean="0">
                <a:solidFill>
                  <a:srgbClr val="00B050"/>
                </a:solidFill>
              </a:rPr>
              <a:t>//  method body</a:t>
            </a:r>
          </a:p>
          <a:p>
            <a:pPr defTabSz="457200"/>
            <a:r>
              <a:rPr lang="en-US" dirty="0">
                <a:solidFill>
                  <a:srgbClr val="002060"/>
                </a:solidFill>
              </a:rPr>
              <a:t>	</a:t>
            </a:r>
            <a:r>
              <a:rPr lang="en-US" dirty="0" smtClean="0">
                <a:solidFill>
                  <a:srgbClr val="002060"/>
                </a:solidFill>
              </a:rPr>
              <a:t>}</a:t>
            </a:r>
          </a:p>
          <a:p>
            <a:pPr defTabSz="457200"/>
            <a:r>
              <a:rPr lang="en-US" dirty="0">
                <a:solidFill>
                  <a:srgbClr val="002060"/>
                </a:solidFill>
              </a:rPr>
              <a:t>}</a:t>
            </a:r>
          </a:p>
        </p:txBody>
      </p:sp>
      <p:sp>
        <p:nvSpPr>
          <p:cNvPr id="6" name="Oval Callout 5"/>
          <p:cNvSpPr/>
          <p:nvPr/>
        </p:nvSpPr>
        <p:spPr>
          <a:xfrm>
            <a:off x="6553200" y="1596428"/>
            <a:ext cx="2399167" cy="4648200"/>
          </a:xfrm>
          <a:prstGeom prst="wedgeEllipseCallout">
            <a:avLst>
              <a:gd name="adj1" fmla="val -57221"/>
              <a:gd name="adj2" fmla="val -5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class may or may not have a main() method.  Classes with a main() method are called application classes while classes without a main() method are called object classes.</a:t>
            </a:r>
            <a:endParaRPr lang="en-US" dirty="0"/>
          </a:p>
        </p:txBody>
      </p:sp>
    </p:spTree>
    <p:extLst>
      <p:ext uri="{BB962C8B-B14F-4D97-AF65-F5344CB8AC3E}">
        <p14:creationId xmlns:p14="http://schemas.microsoft.com/office/powerpoint/2010/main" val="32645612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class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Access Modifiers</a:t>
            </a:r>
          </a:p>
          <a:p>
            <a:pPr lvl="1"/>
            <a:r>
              <a:rPr lang="en-US" dirty="0"/>
              <a:t>Public – Available to any outside process</a:t>
            </a:r>
          </a:p>
          <a:p>
            <a:pPr lvl="1"/>
            <a:r>
              <a:rPr lang="en-US" dirty="0"/>
              <a:t>Private – Available only within the class</a:t>
            </a:r>
          </a:p>
          <a:p>
            <a:pPr lvl="1"/>
            <a:r>
              <a:rPr lang="en-US" dirty="0"/>
              <a:t>Protected – Access within the class or a subclass</a:t>
            </a:r>
          </a:p>
          <a:p>
            <a:pPr lvl="2"/>
            <a:r>
              <a:rPr lang="en-US" dirty="0"/>
              <a:t>We will cover this when we to inheritance</a:t>
            </a:r>
            <a:r>
              <a:rPr lang="en-US" dirty="0" smtClean="0"/>
              <a:t>.</a:t>
            </a:r>
          </a:p>
          <a:p>
            <a:pPr lvl="1"/>
            <a:r>
              <a:rPr lang="en-US" dirty="0"/>
              <a:t>Package Protected </a:t>
            </a:r>
            <a:r>
              <a:rPr lang="en-US" dirty="0" smtClean="0"/>
              <a:t>(no </a:t>
            </a:r>
            <a:r>
              <a:rPr lang="en-US" dirty="0"/>
              <a:t>modifier</a:t>
            </a:r>
            <a:r>
              <a:rPr lang="en-US" dirty="0" smtClean="0"/>
              <a:t>) – Access to any class within the package.</a:t>
            </a:r>
          </a:p>
          <a:p>
            <a:pPr lvl="2"/>
            <a:endParaRPr lang="en-US" dirty="0"/>
          </a:p>
          <a:p>
            <a:r>
              <a:rPr lang="en-US" dirty="0" smtClean="0"/>
              <a:t>Most instance variables are defined as private.</a:t>
            </a:r>
          </a:p>
          <a:p>
            <a:pPr lvl="1"/>
            <a:r>
              <a:rPr lang="en-US" dirty="0" smtClean="0"/>
              <a:t>Provides the highest level of control.</a:t>
            </a:r>
            <a:endParaRPr lang="en-US" dirty="0"/>
          </a:p>
          <a:p>
            <a:endParaRPr lang="en-US" dirty="0"/>
          </a:p>
        </p:txBody>
      </p:sp>
      <p:sp>
        <p:nvSpPr>
          <p:cNvPr id="4" name="Slide Number Placeholder 3"/>
          <p:cNvSpPr>
            <a:spLocks noGrp="1"/>
          </p:cNvSpPr>
          <p:nvPr>
            <p:ph type="sldNum" sz="quarter" idx="12"/>
          </p:nvPr>
        </p:nvSpPr>
        <p:spPr/>
        <p:txBody>
          <a:bodyPr/>
          <a:lstStyle/>
          <a:p>
            <a:fld id="{78EAD0FD-82DE-481C-B973-4FF768B578A0}" type="slidenum">
              <a:rPr lang="en-US" smtClean="0"/>
              <a:t>38</a:t>
            </a:fld>
            <a:endParaRPr lang="en-US" dirty="0"/>
          </a:p>
        </p:txBody>
      </p:sp>
    </p:spTree>
    <p:extLst>
      <p:ext uri="{BB962C8B-B14F-4D97-AF65-F5344CB8AC3E}">
        <p14:creationId xmlns:p14="http://schemas.microsoft.com/office/powerpoint/2010/main" val="38492806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Classes</a:t>
            </a:r>
            <a:endParaRPr lang="en-US" dirty="0"/>
          </a:p>
        </p:txBody>
      </p:sp>
      <p:sp>
        <p:nvSpPr>
          <p:cNvPr id="4" name="Content Placeholder 3"/>
          <p:cNvSpPr>
            <a:spLocks noGrp="1"/>
          </p:cNvSpPr>
          <p:nvPr>
            <p:ph idx="1"/>
          </p:nvPr>
        </p:nvSpPr>
        <p:spPr/>
        <p:txBody>
          <a:bodyPr/>
          <a:lstStyle/>
          <a:p>
            <a:r>
              <a:rPr lang="en-US" dirty="0" smtClean="0"/>
              <a:t>Object classes are their own data type</a:t>
            </a:r>
          </a:p>
          <a:p>
            <a:r>
              <a:rPr lang="en-US" dirty="0" smtClean="0"/>
              <a:t>Do not contain a main method()</a:t>
            </a:r>
          </a:p>
          <a:p>
            <a:r>
              <a:rPr lang="en-US" dirty="0" smtClean="0"/>
              <a:t>Must be instantiated, not executed</a:t>
            </a:r>
          </a:p>
          <a:p>
            <a:r>
              <a:rPr lang="en-US" dirty="0" smtClean="0"/>
              <a:t>Can instantiate multiple copies in a program</a:t>
            </a:r>
          </a:p>
          <a:p>
            <a:pPr lvl="1"/>
            <a:r>
              <a:rPr lang="en-US" dirty="0" smtClean="0"/>
              <a:t>Each instantiated copy has its own data area</a:t>
            </a:r>
          </a:p>
          <a:p>
            <a:r>
              <a:rPr lang="en-US" dirty="0" smtClean="0"/>
              <a:t>Provides </a:t>
            </a:r>
            <a:r>
              <a:rPr lang="en-US" dirty="0"/>
              <a:t>a high degree of reusability</a:t>
            </a:r>
          </a:p>
          <a:p>
            <a:endParaRPr lang="en-US" dirty="0"/>
          </a:p>
        </p:txBody>
      </p:sp>
      <p:sp>
        <p:nvSpPr>
          <p:cNvPr id="3" name="Slide Number Placeholder 2"/>
          <p:cNvSpPr>
            <a:spLocks noGrp="1"/>
          </p:cNvSpPr>
          <p:nvPr>
            <p:ph type="sldNum" sz="quarter" idx="12"/>
          </p:nvPr>
        </p:nvSpPr>
        <p:spPr/>
        <p:txBody>
          <a:bodyPr/>
          <a:lstStyle/>
          <a:p>
            <a:fld id="{78EAD0FD-82DE-481C-B973-4FF768B578A0}" type="slidenum">
              <a:rPr lang="en-US" smtClean="0"/>
              <a:t>39</a:t>
            </a:fld>
            <a:endParaRPr lang="en-US" dirty="0"/>
          </a:p>
        </p:txBody>
      </p:sp>
    </p:spTree>
    <p:extLst>
      <p:ext uri="{BB962C8B-B14F-4D97-AF65-F5344CB8AC3E}">
        <p14:creationId xmlns:p14="http://schemas.microsoft.com/office/powerpoint/2010/main" val="4283738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if statement</a:t>
            </a:r>
            <a:endParaRPr lang="en-US" dirty="0"/>
          </a:p>
        </p:txBody>
      </p:sp>
      <p:sp>
        <p:nvSpPr>
          <p:cNvPr id="3" name="Content Placeholder 2"/>
          <p:cNvSpPr>
            <a:spLocks noGrp="1"/>
          </p:cNvSpPr>
          <p:nvPr>
            <p:ph idx="1"/>
          </p:nvPr>
        </p:nvSpPr>
        <p:spPr>
          <a:xfrm>
            <a:off x="304800" y="1554162"/>
            <a:ext cx="8686800" cy="4694238"/>
          </a:xfrm>
        </p:spPr>
        <p:txBody>
          <a:bodyPr>
            <a:normAutofit fontScale="92500" lnSpcReduction="20000"/>
          </a:bodyPr>
          <a:lstStyle/>
          <a:p>
            <a:r>
              <a:rPr lang="en-US" dirty="0" smtClean="0"/>
              <a:t>Allows alternative processing based on data.</a:t>
            </a:r>
          </a:p>
          <a:p>
            <a:r>
              <a:rPr lang="en-US" dirty="0" smtClean="0"/>
              <a:t>Format: </a:t>
            </a:r>
          </a:p>
          <a:p>
            <a:pPr lvl="1"/>
            <a:r>
              <a:rPr lang="en-US" dirty="0" smtClean="0"/>
              <a:t>if (condition) statement(s) [else statement(s)]</a:t>
            </a:r>
          </a:p>
          <a:p>
            <a:r>
              <a:rPr lang="en-US" dirty="0" smtClean="0"/>
              <a:t>Condition must result in a </a:t>
            </a:r>
            <a:r>
              <a:rPr lang="en-US" dirty="0" err="1" smtClean="0"/>
              <a:t>boolean</a:t>
            </a:r>
            <a:r>
              <a:rPr lang="en-US" dirty="0" smtClean="0"/>
              <a:t> value (true or false)</a:t>
            </a:r>
          </a:p>
          <a:p>
            <a:r>
              <a:rPr lang="en-US" dirty="0" smtClean="0"/>
              <a:t>Statements following the condition execute if the condition is true</a:t>
            </a:r>
          </a:p>
          <a:p>
            <a:r>
              <a:rPr lang="en-US" dirty="0" smtClean="0"/>
              <a:t>Statements following else execute if the condition is false</a:t>
            </a:r>
          </a:p>
          <a:p>
            <a:r>
              <a:rPr lang="en-US" dirty="0" smtClean="0"/>
              <a:t>Multiple statements must be enclosed in curly braces</a:t>
            </a:r>
          </a:p>
          <a:p>
            <a:endParaRPr lang="en-US" dirty="0"/>
          </a:p>
        </p:txBody>
      </p:sp>
      <p:sp>
        <p:nvSpPr>
          <p:cNvPr id="4" name="Footer Placeholder 3"/>
          <p:cNvSpPr>
            <a:spLocks noGrp="1"/>
          </p:cNvSpPr>
          <p:nvPr>
            <p:ph type="ftr" sz="quarter" idx="11"/>
          </p:nvPr>
        </p:nvSpPr>
        <p:spPr/>
        <p:txBody>
          <a:bodyPr/>
          <a:lstStyle/>
          <a:p>
            <a:pPr algn="l"/>
            <a:r>
              <a:rPr lang="en-US" smtClean="0"/>
              <a:t>(c) Gary R. Smith, MS.</a:t>
            </a:r>
            <a:endParaRPr lang="en-US" dirty="0"/>
          </a:p>
        </p:txBody>
      </p:sp>
      <p:sp>
        <p:nvSpPr>
          <p:cNvPr id="5" name="Slide Number Placeholder 4"/>
          <p:cNvSpPr>
            <a:spLocks noGrp="1"/>
          </p:cNvSpPr>
          <p:nvPr>
            <p:ph type="sldNum" sz="quarter" idx="12"/>
          </p:nvPr>
        </p:nvSpPr>
        <p:spPr/>
        <p:txBody>
          <a:bodyPr/>
          <a:lstStyle/>
          <a:p>
            <a:fld id="{ED772EDE-D80F-412A-8C7F-3D86628FCBB2}" type="slidenum">
              <a:rPr lang="en-US" smtClean="0"/>
              <a:t>4</a:t>
            </a:fld>
            <a:endParaRPr lang="en-US" dirty="0"/>
          </a:p>
        </p:txBody>
      </p:sp>
    </p:spTree>
    <p:extLst>
      <p:ext uri="{BB962C8B-B14F-4D97-AF65-F5344CB8AC3E}">
        <p14:creationId xmlns:p14="http://schemas.microsoft.com/office/powerpoint/2010/main" val="33341888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objects</a:t>
            </a:r>
            <a:endParaRPr lang="en-US" dirty="0"/>
          </a:p>
        </p:txBody>
      </p:sp>
      <p:sp>
        <p:nvSpPr>
          <p:cNvPr id="4" name="Slide Number Placeholder 3"/>
          <p:cNvSpPr>
            <a:spLocks noGrp="1"/>
          </p:cNvSpPr>
          <p:nvPr>
            <p:ph type="sldNum" sz="quarter" idx="12"/>
          </p:nvPr>
        </p:nvSpPr>
        <p:spPr/>
        <p:txBody>
          <a:bodyPr/>
          <a:lstStyle/>
          <a:p>
            <a:fld id="{78EAD0FD-82DE-481C-B973-4FF768B578A0}" type="slidenum">
              <a:rPr lang="en-US" smtClean="0"/>
              <a:t>40</a:t>
            </a:fld>
            <a:endParaRPr lang="en-US" dirty="0"/>
          </a:p>
        </p:txBody>
      </p:sp>
      <p:sp>
        <p:nvSpPr>
          <p:cNvPr id="5" name="Rectangle 4"/>
          <p:cNvSpPr/>
          <p:nvPr/>
        </p:nvSpPr>
        <p:spPr>
          <a:xfrm>
            <a:off x="457200" y="1407447"/>
            <a:ext cx="3276600" cy="2031325"/>
          </a:xfrm>
          <a:prstGeom prst="rect">
            <a:avLst/>
          </a:prstGeom>
        </p:spPr>
        <p:txBody>
          <a:bodyPr wrap="square">
            <a:spAutoFit/>
          </a:bodyPr>
          <a:lstStyle/>
          <a:p>
            <a:pPr defTabSz="457200"/>
            <a:r>
              <a:rPr lang="nb-NO" b="1" u="sng" dirty="0" smtClean="0"/>
              <a:t>Object Class</a:t>
            </a:r>
          </a:p>
          <a:p>
            <a:pPr defTabSz="457200"/>
            <a:r>
              <a:rPr lang="nb-NO" dirty="0" smtClean="0"/>
              <a:t>class Person {</a:t>
            </a:r>
            <a:endParaRPr lang="nb-NO" dirty="0"/>
          </a:p>
          <a:p>
            <a:pPr defTabSz="457200"/>
            <a:r>
              <a:rPr lang="nb-NO" dirty="0"/>
              <a:t>	</a:t>
            </a:r>
            <a:r>
              <a:rPr lang="nb-NO" dirty="0" smtClean="0"/>
              <a:t>public String </a:t>
            </a:r>
            <a:r>
              <a:rPr lang="nb-NO" dirty="0"/>
              <a:t>firstName;</a:t>
            </a:r>
          </a:p>
          <a:p>
            <a:pPr defTabSz="457200"/>
            <a:r>
              <a:rPr lang="nb-NO" dirty="0"/>
              <a:t>	</a:t>
            </a:r>
            <a:r>
              <a:rPr lang="nb-NO" dirty="0" smtClean="0"/>
              <a:t>public String </a:t>
            </a:r>
            <a:r>
              <a:rPr lang="nb-NO" dirty="0"/>
              <a:t>lastName;</a:t>
            </a:r>
          </a:p>
          <a:p>
            <a:pPr defTabSz="457200"/>
            <a:r>
              <a:rPr lang="nb-NO" dirty="0"/>
              <a:t>	</a:t>
            </a:r>
            <a:r>
              <a:rPr lang="nb-NO" dirty="0" smtClean="0"/>
              <a:t>public int </a:t>
            </a:r>
            <a:r>
              <a:rPr lang="nb-NO" dirty="0"/>
              <a:t>age;</a:t>
            </a:r>
          </a:p>
          <a:p>
            <a:pPr defTabSz="457200"/>
            <a:r>
              <a:rPr lang="nb-NO" dirty="0"/>
              <a:t>	</a:t>
            </a:r>
            <a:r>
              <a:rPr lang="nb-NO" dirty="0" smtClean="0"/>
              <a:t>public char gender</a:t>
            </a:r>
          </a:p>
          <a:p>
            <a:pPr defTabSz="457200"/>
            <a:r>
              <a:rPr lang="nb-NO" dirty="0" smtClean="0"/>
              <a:t>}</a:t>
            </a:r>
            <a:endParaRPr lang="en-US" dirty="0"/>
          </a:p>
        </p:txBody>
      </p:sp>
      <p:sp>
        <p:nvSpPr>
          <p:cNvPr id="7" name="TextBox 6"/>
          <p:cNvSpPr txBox="1"/>
          <p:nvPr/>
        </p:nvSpPr>
        <p:spPr>
          <a:xfrm>
            <a:off x="4038600" y="1407447"/>
            <a:ext cx="4495800" cy="4524315"/>
          </a:xfrm>
          <a:prstGeom prst="rect">
            <a:avLst/>
          </a:prstGeom>
          <a:noFill/>
        </p:spPr>
        <p:txBody>
          <a:bodyPr wrap="square" rtlCol="0">
            <a:spAutoFit/>
          </a:bodyPr>
          <a:lstStyle/>
          <a:p>
            <a:pPr defTabSz="457200"/>
            <a:r>
              <a:rPr lang="en-US" b="1" u="sng" dirty="0" smtClean="0"/>
              <a:t>Application Class</a:t>
            </a:r>
          </a:p>
          <a:p>
            <a:pPr defTabSz="457200"/>
            <a:r>
              <a:rPr lang="en-US" dirty="0" smtClean="0"/>
              <a:t>class TestPerson  {</a:t>
            </a:r>
          </a:p>
          <a:p>
            <a:pPr defTabSz="457200"/>
            <a:r>
              <a:rPr lang="en-US" dirty="0"/>
              <a:t>	</a:t>
            </a:r>
            <a:r>
              <a:rPr lang="en-US" dirty="0" smtClean="0"/>
              <a:t>public static void main(String args[]) {</a:t>
            </a:r>
          </a:p>
          <a:p>
            <a:pPr defTabSz="457200"/>
            <a:r>
              <a:rPr lang="en-US" dirty="0"/>
              <a:t>	</a:t>
            </a:r>
            <a:r>
              <a:rPr lang="en-US" dirty="0" smtClean="0"/>
              <a:t>	Person me = new Person();</a:t>
            </a:r>
          </a:p>
          <a:p>
            <a:pPr defTabSz="457200"/>
            <a:r>
              <a:rPr lang="en-US" dirty="0"/>
              <a:t>	</a:t>
            </a:r>
            <a:r>
              <a:rPr lang="en-US" dirty="0" smtClean="0"/>
              <a:t>	me.firstName</a:t>
            </a:r>
            <a:r>
              <a:rPr lang="en-US" dirty="0"/>
              <a:t> </a:t>
            </a:r>
            <a:r>
              <a:rPr lang="en-US" dirty="0" smtClean="0"/>
              <a:t>= “Gary”;</a:t>
            </a:r>
          </a:p>
          <a:p>
            <a:pPr defTabSz="457200"/>
            <a:r>
              <a:rPr lang="en-US" dirty="0"/>
              <a:t>	</a:t>
            </a:r>
            <a:r>
              <a:rPr lang="en-US" dirty="0" smtClean="0"/>
              <a:t>	me.lastName = “Smith”</a:t>
            </a:r>
          </a:p>
          <a:p>
            <a:pPr defTabSz="457200"/>
            <a:r>
              <a:rPr lang="en-US" dirty="0"/>
              <a:t>	</a:t>
            </a:r>
            <a:r>
              <a:rPr lang="en-US" dirty="0" smtClean="0"/>
              <a:t>	me.age = 40;</a:t>
            </a:r>
          </a:p>
          <a:p>
            <a:pPr defTabSz="457200"/>
            <a:r>
              <a:rPr lang="en-US" dirty="0"/>
              <a:t>	</a:t>
            </a:r>
            <a:r>
              <a:rPr lang="en-US" dirty="0" smtClean="0"/>
              <a:t>	me.gender = ‘M’;</a:t>
            </a:r>
          </a:p>
          <a:p>
            <a:pPr defTabSz="457200"/>
            <a:endParaRPr lang="en-US" dirty="0"/>
          </a:p>
          <a:p>
            <a:pPr defTabSz="457200"/>
            <a:r>
              <a:rPr lang="en-US" dirty="0" smtClean="0"/>
              <a:t>		Person you = new Person()</a:t>
            </a:r>
          </a:p>
          <a:p>
            <a:pPr defTabSz="457200"/>
            <a:r>
              <a:rPr lang="en-US" dirty="0"/>
              <a:t>	</a:t>
            </a:r>
            <a:r>
              <a:rPr lang="en-US" dirty="0" smtClean="0"/>
              <a:t>	you.firstName = “Sally”;</a:t>
            </a:r>
          </a:p>
          <a:p>
            <a:pPr defTabSz="457200"/>
            <a:r>
              <a:rPr lang="en-US" dirty="0"/>
              <a:t>	</a:t>
            </a:r>
            <a:r>
              <a:rPr lang="en-US" dirty="0" smtClean="0"/>
              <a:t>	you.lastName = “Jones”;</a:t>
            </a:r>
          </a:p>
          <a:p>
            <a:pPr defTabSz="457200"/>
            <a:r>
              <a:rPr lang="en-US" dirty="0"/>
              <a:t>	</a:t>
            </a:r>
            <a:r>
              <a:rPr lang="en-US" dirty="0" smtClean="0"/>
              <a:t>	you.age = 37;</a:t>
            </a:r>
          </a:p>
          <a:p>
            <a:pPr defTabSz="457200"/>
            <a:r>
              <a:rPr lang="en-US" dirty="0"/>
              <a:t>	</a:t>
            </a:r>
            <a:r>
              <a:rPr lang="en-US" dirty="0" smtClean="0"/>
              <a:t>	you.gender = ‘F’;</a:t>
            </a:r>
          </a:p>
          <a:p>
            <a:pPr defTabSz="457200"/>
            <a:r>
              <a:rPr lang="en-US" dirty="0" smtClean="0"/>
              <a:t>	}</a:t>
            </a:r>
          </a:p>
          <a:p>
            <a:pPr defTabSz="457200"/>
            <a:r>
              <a:rPr lang="en-US" dirty="0" smtClean="0"/>
              <a:t>}</a:t>
            </a:r>
            <a:endParaRPr lang="en-US" dirty="0"/>
          </a:p>
        </p:txBody>
      </p:sp>
      <p:sp>
        <p:nvSpPr>
          <p:cNvPr id="8" name="TextBox 7"/>
          <p:cNvSpPr txBox="1"/>
          <p:nvPr/>
        </p:nvSpPr>
        <p:spPr>
          <a:xfrm>
            <a:off x="420189" y="5943600"/>
            <a:ext cx="8401018" cy="369332"/>
          </a:xfrm>
          <a:prstGeom prst="rect">
            <a:avLst/>
          </a:prstGeom>
          <a:noFill/>
        </p:spPr>
        <p:txBody>
          <a:bodyPr wrap="none" rtlCol="0">
            <a:spAutoFit/>
          </a:bodyPr>
          <a:lstStyle/>
          <a:p>
            <a:r>
              <a:rPr lang="en-US" dirty="0" smtClean="0"/>
              <a:t>For this example, we will use public instance fields.  Normally, these would be private.</a:t>
            </a:r>
            <a:endParaRPr lang="en-US" dirty="0"/>
          </a:p>
        </p:txBody>
      </p:sp>
      <p:sp>
        <p:nvSpPr>
          <p:cNvPr id="9" name="Rectangular Callout 8"/>
          <p:cNvSpPr/>
          <p:nvPr/>
        </p:nvSpPr>
        <p:spPr>
          <a:xfrm>
            <a:off x="609600" y="4290060"/>
            <a:ext cx="2438400" cy="990600"/>
          </a:xfrm>
          <a:prstGeom prst="wedgeRectCallout">
            <a:avLst>
              <a:gd name="adj1" fmla="val 128751"/>
              <a:gd name="adj2" fmla="val -2368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Instantiating an object.</a:t>
            </a:r>
            <a:endParaRPr lang="en-US" dirty="0"/>
          </a:p>
        </p:txBody>
      </p:sp>
      <p:sp>
        <p:nvSpPr>
          <p:cNvPr id="11" name="Rectangular Callout 10"/>
          <p:cNvSpPr/>
          <p:nvPr/>
        </p:nvSpPr>
        <p:spPr>
          <a:xfrm>
            <a:off x="609600" y="4290060"/>
            <a:ext cx="2438400" cy="990600"/>
          </a:xfrm>
          <a:prstGeom prst="wedgeRectCallout">
            <a:avLst>
              <a:gd name="adj1" fmla="val 128752"/>
              <a:gd name="adj2" fmla="val -73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Instantiating an object.</a:t>
            </a:r>
          </a:p>
        </p:txBody>
      </p:sp>
    </p:spTree>
    <p:extLst>
      <p:ext uri="{BB962C8B-B14F-4D97-AF65-F5344CB8AC3E}">
        <p14:creationId xmlns:p14="http://schemas.microsoft.com/office/powerpoint/2010/main" val="21524121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4" name="Content Placeholder 3"/>
          <p:cNvSpPr>
            <a:spLocks noGrp="1"/>
          </p:cNvSpPr>
          <p:nvPr>
            <p:ph idx="1"/>
          </p:nvPr>
        </p:nvSpPr>
        <p:spPr>
          <a:xfrm>
            <a:off x="304800" y="1361389"/>
            <a:ext cx="8686800" cy="4963211"/>
          </a:xfrm>
        </p:spPr>
        <p:txBody>
          <a:bodyPr>
            <a:normAutofit fontScale="92500" lnSpcReduction="20000"/>
          </a:bodyPr>
          <a:lstStyle/>
          <a:p>
            <a:r>
              <a:rPr lang="en-US" dirty="0" smtClean="0"/>
              <a:t>Methods are named units of code.</a:t>
            </a:r>
          </a:p>
          <a:p>
            <a:r>
              <a:rPr lang="en-US" dirty="0" smtClean="0"/>
              <a:t>Methods should focus on a single function only.</a:t>
            </a:r>
          </a:p>
          <a:p>
            <a:r>
              <a:rPr lang="en-US" dirty="0" smtClean="0"/>
              <a:t>Other names for methods are subroutines, functions, or behaviors.</a:t>
            </a:r>
          </a:p>
          <a:p>
            <a:r>
              <a:rPr lang="en-US" dirty="0" smtClean="0"/>
              <a:t>Methods are called (causes execution) by other methods.</a:t>
            </a:r>
          </a:p>
          <a:p>
            <a:r>
              <a:rPr lang="en-US" dirty="0" smtClean="0"/>
              <a:t>Methods </a:t>
            </a:r>
            <a:r>
              <a:rPr lang="en-US" u="sng" dirty="0" smtClean="0"/>
              <a:t>may</a:t>
            </a:r>
            <a:r>
              <a:rPr lang="en-US" dirty="0" smtClean="0"/>
              <a:t> receive data via parameters.</a:t>
            </a:r>
          </a:p>
          <a:p>
            <a:r>
              <a:rPr lang="en-US" dirty="0" smtClean="0"/>
              <a:t>Methods </a:t>
            </a:r>
            <a:r>
              <a:rPr lang="en-US" u="sng" dirty="0" smtClean="0"/>
              <a:t>may</a:t>
            </a:r>
            <a:r>
              <a:rPr lang="en-US" dirty="0" smtClean="0"/>
              <a:t> return a single value.</a:t>
            </a:r>
          </a:p>
          <a:p>
            <a:r>
              <a:rPr lang="en-US" dirty="0" smtClean="0"/>
              <a:t>Variables declared within a method are not available to other methods unless you pass them as parameters.</a:t>
            </a:r>
            <a:endParaRPr lang="en-US" dirty="0"/>
          </a:p>
        </p:txBody>
      </p:sp>
      <p:sp>
        <p:nvSpPr>
          <p:cNvPr id="3" name="Slide Number Placeholder 2"/>
          <p:cNvSpPr>
            <a:spLocks noGrp="1"/>
          </p:cNvSpPr>
          <p:nvPr>
            <p:ph type="sldNum" sz="quarter" idx="12"/>
          </p:nvPr>
        </p:nvSpPr>
        <p:spPr/>
        <p:txBody>
          <a:bodyPr/>
          <a:lstStyle/>
          <a:p>
            <a:fld id="{78EAD0FD-82DE-481C-B973-4FF768B578A0}" type="slidenum">
              <a:rPr lang="en-US" smtClean="0"/>
              <a:t>41</a:t>
            </a:fld>
            <a:endParaRPr lang="en-US" dirty="0"/>
          </a:p>
        </p:txBody>
      </p:sp>
    </p:spTree>
    <p:extLst>
      <p:ext uri="{BB962C8B-B14F-4D97-AF65-F5344CB8AC3E}">
        <p14:creationId xmlns:p14="http://schemas.microsoft.com/office/powerpoint/2010/main" val="33629732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686800" cy="4676239"/>
          </a:xfrm>
        </p:spPr>
        <p:txBody>
          <a:bodyPr/>
          <a:lstStyle/>
          <a:p>
            <a:r>
              <a:rPr lang="en-US" dirty="0" smtClean="0"/>
              <a:t>Format:</a:t>
            </a:r>
          </a:p>
          <a:p>
            <a:endParaRPr lang="en-US" dirty="0"/>
          </a:p>
          <a:p>
            <a:endParaRPr lang="en-US" dirty="0" smtClean="0"/>
          </a:p>
          <a:p>
            <a:endParaRPr lang="en-US" sz="2800" dirty="0" smtClean="0"/>
          </a:p>
          <a:p>
            <a:r>
              <a:rPr lang="en-US" sz="2800" dirty="0" smtClean="0"/>
              <a:t>Unlike the if, while, for, and do…while statements, opening and closing curly braces are required.</a:t>
            </a:r>
            <a:endParaRPr lang="en-US" sz="2800" dirty="0"/>
          </a:p>
        </p:txBody>
      </p:sp>
      <p:sp>
        <p:nvSpPr>
          <p:cNvPr id="2" name="Title 1"/>
          <p:cNvSpPr>
            <a:spLocks noGrp="1"/>
          </p:cNvSpPr>
          <p:nvPr>
            <p:ph type="title"/>
          </p:nvPr>
        </p:nvSpPr>
        <p:spPr/>
        <p:txBody>
          <a:bodyPr/>
          <a:lstStyle/>
          <a:p>
            <a:r>
              <a:rPr lang="en-US" dirty="0" smtClean="0"/>
              <a:t>Methods</a:t>
            </a:r>
            <a:endParaRPr lang="en-US" dirty="0"/>
          </a:p>
        </p:txBody>
      </p:sp>
      <p:sp>
        <p:nvSpPr>
          <p:cNvPr id="4" name="Slide Number Placeholder 3"/>
          <p:cNvSpPr>
            <a:spLocks noGrp="1"/>
          </p:cNvSpPr>
          <p:nvPr>
            <p:ph type="sldNum" sz="quarter" idx="12"/>
          </p:nvPr>
        </p:nvSpPr>
        <p:spPr/>
        <p:txBody>
          <a:bodyPr/>
          <a:lstStyle/>
          <a:p>
            <a:fld id="{78EAD0FD-82DE-481C-B973-4FF768B578A0}" type="slidenum">
              <a:rPr lang="en-US" smtClean="0"/>
              <a:t>42</a:t>
            </a:fld>
            <a:endParaRPr lang="en-US" dirty="0"/>
          </a:p>
        </p:txBody>
      </p:sp>
      <p:sp>
        <p:nvSpPr>
          <p:cNvPr id="5" name="TextBox 4"/>
          <p:cNvSpPr txBox="1"/>
          <p:nvPr/>
        </p:nvSpPr>
        <p:spPr>
          <a:xfrm>
            <a:off x="762000" y="2152695"/>
            <a:ext cx="6349110" cy="1323439"/>
          </a:xfrm>
          <a:prstGeom prst="rect">
            <a:avLst/>
          </a:prstGeom>
          <a:noFill/>
        </p:spPr>
        <p:txBody>
          <a:bodyPr wrap="none" rtlCol="0">
            <a:spAutoFit/>
          </a:bodyPr>
          <a:lstStyle/>
          <a:p>
            <a:pPr defTabSz="457200"/>
            <a:r>
              <a:rPr lang="en-US" sz="2000" dirty="0" smtClean="0"/>
              <a:t>accessModifier returnType methodName( parameter-list )</a:t>
            </a:r>
          </a:p>
          <a:p>
            <a:pPr defTabSz="457200"/>
            <a:r>
              <a:rPr lang="en-US" sz="2000" dirty="0" smtClean="0"/>
              <a:t>{</a:t>
            </a:r>
          </a:p>
          <a:p>
            <a:pPr defTabSz="457200"/>
            <a:r>
              <a:rPr lang="en-US" sz="2000" dirty="0"/>
              <a:t>	</a:t>
            </a:r>
            <a:r>
              <a:rPr lang="en-US" sz="2000" dirty="0" smtClean="0"/>
              <a:t>//  Method body</a:t>
            </a:r>
          </a:p>
          <a:p>
            <a:pPr defTabSz="457200"/>
            <a:r>
              <a:rPr lang="en-US" sz="2000" dirty="0"/>
              <a:t>}</a:t>
            </a:r>
          </a:p>
        </p:txBody>
      </p:sp>
      <p:sp>
        <p:nvSpPr>
          <p:cNvPr id="6" name="TextBox 5"/>
          <p:cNvSpPr txBox="1"/>
          <p:nvPr/>
        </p:nvSpPr>
        <p:spPr>
          <a:xfrm>
            <a:off x="1395088" y="4876800"/>
            <a:ext cx="6349110" cy="1323439"/>
          </a:xfrm>
          <a:prstGeom prst="rect">
            <a:avLst/>
          </a:prstGeom>
          <a:noFill/>
        </p:spPr>
        <p:txBody>
          <a:bodyPr wrap="none" rtlCol="0">
            <a:spAutoFit/>
          </a:bodyPr>
          <a:lstStyle/>
          <a:p>
            <a:pPr defTabSz="457200"/>
            <a:r>
              <a:rPr lang="en-US" sz="2000" u="sng" dirty="0" smtClean="0"/>
              <a:t>Pseudocode:</a:t>
            </a:r>
          </a:p>
          <a:p>
            <a:pPr defTabSz="457200"/>
            <a:r>
              <a:rPr lang="en-US" sz="2000" dirty="0" smtClean="0"/>
              <a:t>accessModifier returnType methodName( parameter-list )</a:t>
            </a:r>
          </a:p>
          <a:p>
            <a:pPr defTabSz="457200"/>
            <a:r>
              <a:rPr lang="en-US" sz="2000" dirty="0"/>
              <a:t>	</a:t>
            </a:r>
            <a:r>
              <a:rPr lang="en-US" sz="2000" dirty="0" smtClean="0"/>
              <a:t>//  Method body</a:t>
            </a:r>
          </a:p>
          <a:p>
            <a:pPr defTabSz="457200"/>
            <a:r>
              <a:rPr lang="en-US" sz="2000" dirty="0" smtClean="0"/>
              <a:t>return</a:t>
            </a:r>
            <a:endParaRPr lang="en-US" sz="2000" dirty="0"/>
          </a:p>
        </p:txBody>
      </p:sp>
      <p:sp>
        <p:nvSpPr>
          <p:cNvPr id="7" name="Rounded Rectangular Callout 6"/>
          <p:cNvSpPr/>
          <p:nvPr/>
        </p:nvSpPr>
        <p:spPr>
          <a:xfrm>
            <a:off x="7391400" y="1981200"/>
            <a:ext cx="1295400" cy="685800"/>
          </a:xfrm>
          <a:prstGeom prst="wedgeRoundRectCallout">
            <a:avLst>
              <a:gd name="adj1" fmla="val -77724"/>
              <a:gd name="adj2" fmla="val 107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Method Header</a:t>
            </a:r>
            <a:endParaRPr lang="en-US" dirty="0"/>
          </a:p>
        </p:txBody>
      </p:sp>
    </p:spTree>
    <p:extLst>
      <p:ext uri="{BB962C8B-B14F-4D97-AF65-F5344CB8AC3E}">
        <p14:creationId xmlns:p14="http://schemas.microsoft.com/office/powerpoint/2010/main" val="21139262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class template</a:t>
            </a:r>
            <a:endParaRPr lang="en-US" dirty="0"/>
          </a:p>
        </p:txBody>
      </p:sp>
      <p:sp>
        <p:nvSpPr>
          <p:cNvPr id="4" name="Slide Number Placeholder 3"/>
          <p:cNvSpPr>
            <a:spLocks noGrp="1"/>
          </p:cNvSpPr>
          <p:nvPr>
            <p:ph type="sldNum" sz="quarter" idx="12"/>
          </p:nvPr>
        </p:nvSpPr>
        <p:spPr/>
        <p:txBody>
          <a:bodyPr/>
          <a:lstStyle/>
          <a:p>
            <a:fld id="{78EAD0FD-82DE-481C-B973-4FF768B578A0}" type="slidenum">
              <a:rPr lang="en-US" smtClean="0"/>
              <a:t>43</a:t>
            </a:fld>
            <a:endParaRPr lang="en-US" dirty="0"/>
          </a:p>
        </p:txBody>
      </p:sp>
      <p:sp>
        <p:nvSpPr>
          <p:cNvPr id="5" name="TextBox 4"/>
          <p:cNvSpPr txBox="1"/>
          <p:nvPr/>
        </p:nvSpPr>
        <p:spPr>
          <a:xfrm>
            <a:off x="1399978" y="1524000"/>
            <a:ext cx="6344044" cy="4524315"/>
          </a:xfrm>
          <a:prstGeom prst="rect">
            <a:avLst/>
          </a:prstGeom>
          <a:noFill/>
        </p:spPr>
        <p:txBody>
          <a:bodyPr wrap="none" rtlCol="0">
            <a:spAutoFit/>
          </a:bodyPr>
          <a:lstStyle/>
          <a:p>
            <a:pPr defTabSz="457200"/>
            <a:r>
              <a:rPr lang="en-US" dirty="0" smtClean="0"/>
              <a:t>public className</a:t>
            </a:r>
          </a:p>
          <a:p>
            <a:pPr defTabSz="457200"/>
            <a:r>
              <a:rPr lang="en-US" dirty="0" smtClean="0"/>
              <a:t>{</a:t>
            </a:r>
          </a:p>
          <a:p>
            <a:pPr defTabSz="457200"/>
            <a:r>
              <a:rPr lang="en-US" dirty="0"/>
              <a:t>	</a:t>
            </a:r>
            <a:r>
              <a:rPr lang="en-US" dirty="0" smtClean="0"/>
              <a:t>//  Instance variables declares first</a:t>
            </a:r>
          </a:p>
          <a:p>
            <a:pPr defTabSz="457200"/>
            <a:endParaRPr lang="en-US" dirty="0"/>
          </a:p>
          <a:p>
            <a:pPr defTabSz="457200"/>
            <a:r>
              <a:rPr lang="en-US" dirty="0" smtClean="0"/>
              <a:t>	public static void main(String args[])     //  if used</a:t>
            </a:r>
          </a:p>
          <a:p>
            <a:pPr defTabSz="457200"/>
            <a:r>
              <a:rPr lang="en-US" dirty="0"/>
              <a:t>	</a:t>
            </a:r>
            <a:r>
              <a:rPr lang="en-US" dirty="0" smtClean="0"/>
              <a:t>{  //  method body }</a:t>
            </a:r>
          </a:p>
          <a:p>
            <a:pPr defTabSz="457200"/>
            <a:endParaRPr lang="en-US" dirty="0"/>
          </a:p>
          <a:p>
            <a:pPr defTabSz="457200"/>
            <a:r>
              <a:rPr lang="en-US" dirty="0" smtClean="0"/>
              <a:t>	accessModifier returnType methodName1( parameter-list )</a:t>
            </a:r>
          </a:p>
          <a:p>
            <a:pPr defTabSz="457200"/>
            <a:r>
              <a:rPr lang="en-US" dirty="0"/>
              <a:t>	</a:t>
            </a:r>
            <a:r>
              <a:rPr lang="en-US" dirty="0" smtClean="0"/>
              <a:t> {//  </a:t>
            </a:r>
            <a:r>
              <a:rPr lang="en-US" dirty="0"/>
              <a:t>method body</a:t>
            </a:r>
            <a:r>
              <a:rPr lang="en-US" dirty="0" smtClean="0"/>
              <a:t> }</a:t>
            </a:r>
          </a:p>
          <a:p>
            <a:pPr defTabSz="457200"/>
            <a:endParaRPr lang="en-US" dirty="0"/>
          </a:p>
          <a:p>
            <a:pPr defTabSz="457200"/>
            <a:r>
              <a:rPr lang="en-US" dirty="0"/>
              <a:t>	accessModifier returnType </a:t>
            </a:r>
            <a:r>
              <a:rPr lang="en-US" dirty="0" smtClean="0"/>
              <a:t>methodName2( </a:t>
            </a:r>
            <a:r>
              <a:rPr lang="en-US" dirty="0"/>
              <a:t>parameter-list )</a:t>
            </a:r>
          </a:p>
          <a:p>
            <a:pPr defTabSz="457200"/>
            <a:r>
              <a:rPr lang="en-US" dirty="0"/>
              <a:t>	</a:t>
            </a:r>
            <a:r>
              <a:rPr lang="en-US" dirty="0" smtClean="0"/>
              <a:t>{ //  </a:t>
            </a:r>
            <a:r>
              <a:rPr lang="en-US" dirty="0"/>
              <a:t>method body</a:t>
            </a:r>
            <a:r>
              <a:rPr lang="en-US" dirty="0" smtClean="0"/>
              <a:t> }</a:t>
            </a:r>
          </a:p>
          <a:p>
            <a:pPr defTabSz="457200"/>
            <a:endParaRPr lang="en-US" dirty="0"/>
          </a:p>
          <a:p>
            <a:pPr defTabSz="457200"/>
            <a:r>
              <a:rPr lang="en-US" dirty="0"/>
              <a:t>	accessModifier returnType </a:t>
            </a:r>
            <a:r>
              <a:rPr lang="en-US" dirty="0" smtClean="0"/>
              <a:t>methodNameN( </a:t>
            </a:r>
            <a:r>
              <a:rPr lang="en-US" dirty="0"/>
              <a:t>parameter-list )</a:t>
            </a:r>
          </a:p>
          <a:p>
            <a:pPr defTabSz="457200"/>
            <a:r>
              <a:rPr lang="en-US" dirty="0"/>
              <a:t>	</a:t>
            </a:r>
            <a:r>
              <a:rPr lang="en-US" dirty="0" smtClean="0"/>
              <a:t>{ //  </a:t>
            </a:r>
            <a:r>
              <a:rPr lang="en-US" dirty="0"/>
              <a:t>method body</a:t>
            </a:r>
            <a:r>
              <a:rPr lang="en-US" dirty="0" smtClean="0"/>
              <a:t> }</a:t>
            </a:r>
          </a:p>
          <a:p>
            <a:pPr defTabSz="457200"/>
            <a:r>
              <a:rPr lang="en-US" dirty="0" smtClean="0"/>
              <a:t>}</a:t>
            </a:r>
            <a:endParaRPr lang="en-US" dirty="0"/>
          </a:p>
        </p:txBody>
      </p:sp>
    </p:spTree>
    <p:extLst>
      <p:ext uri="{BB962C8B-B14F-4D97-AF65-F5344CB8AC3E}">
        <p14:creationId xmlns:p14="http://schemas.microsoft.com/office/powerpoint/2010/main" val="13163125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parameters</a:t>
            </a:r>
            <a:endParaRPr lang="en-US" dirty="0"/>
          </a:p>
        </p:txBody>
      </p:sp>
      <p:sp>
        <p:nvSpPr>
          <p:cNvPr id="4" name="Slide Number Placeholder 3"/>
          <p:cNvSpPr>
            <a:spLocks noGrp="1"/>
          </p:cNvSpPr>
          <p:nvPr>
            <p:ph type="sldNum" sz="quarter" idx="12"/>
          </p:nvPr>
        </p:nvSpPr>
        <p:spPr/>
        <p:txBody>
          <a:bodyPr/>
          <a:lstStyle/>
          <a:p>
            <a:fld id="{78EAD0FD-82DE-481C-B973-4FF768B578A0}" type="slidenum">
              <a:rPr lang="en-US" smtClean="0"/>
              <a:t>44</a:t>
            </a:fld>
            <a:endParaRPr lang="en-US" dirty="0"/>
          </a:p>
        </p:txBody>
      </p:sp>
      <p:sp>
        <p:nvSpPr>
          <p:cNvPr id="5" name="TextBox 4"/>
          <p:cNvSpPr txBox="1"/>
          <p:nvPr/>
        </p:nvSpPr>
        <p:spPr>
          <a:xfrm>
            <a:off x="457200" y="1600200"/>
            <a:ext cx="6789807" cy="3139321"/>
          </a:xfrm>
          <a:prstGeom prst="rect">
            <a:avLst/>
          </a:prstGeom>
          <a:noFill/>
        </p:spPr>
        <p:txBody>
          <a:bodyPr wrap="none" rtlCol="0">
            <a:spAutoFit/>
          </a:bodyPr>
          <a:lstStyle/>
          <a:p>
            <a:r>
              <a:rPr lang="en-US" dirty="0" smtClean="0"/>
              <a:t>public </a:t>
            </a:r>
            <a:r>
              <a:rPr lang="en-US" dirty="0"/>
              <a:t>static void main(String args[]) {</a:t>
            </a:r>
          </a:p>
          <a:p>
            <a:r>
              <a:rPr lang="en-US" dirty="0"/>
              <a:t>        calculateUsage(23232, 32323);</a:t>
            </a:r>
          </a:p>
          <a:p>
            <a:r>
              <a:rPr lang="en-US" dirty="0" smtClean="0"/>
              <a:t>}</a:t>
            </a:r>
          </a:p>
          <a:p>
            <a:endParaRPr lang="en-US" dirty="0"/>
          </a:p>
          <a:p>
            <a:endParaRPr lang="en-US" dirty="0" smtClean="0"/>
          </a:p>
          <a:p>
            <a:endParaRPr lang="en-US" dirty="0"/>
          </a:p>
          <a:p>
            <a:r>
              <a:rPr lang="en-US" dirty="0" smtClean="0"/>
              <a:t>public </a:t>
            </a:r>
            <a:r>
              <a:rPr lang="en-US" dirty="0"/>
              <a:t>static void calculateUsage(double beginning, double ending) {</a:t>
            </a:r>
          </a:p>
          <a:p>
            <a:r>
              <a:rPr lang="en-US" dirty="0"/>
              <a:t>        System.out.println("Beginning reading: " + beginning);</a:t>
            </a:r>
          </a:p>
          <a:p>
            <a:r>
              <a:rPr lang="en-US" dirty="0"/>
              <a:t>        System.out.println("Ending reading: " + ending);</a:t>
            </a:r>
          </a:p>
          <a:p>
            <a:r>
              <a:rPr lang="en-US" dirty="0"/>
              <a:t>        System.out.println("Usage is: " + (ending - beginning));</a:t>
            </a:r>
          </a:p>
          <a:p>
            <a:r>
              <a:rPr lang="en-US" dirty="0" smtClean="0"/>
              <a:t>}</a:t>
            </a:r>
            <a:endParaRPr lang="en-US" dirty="0"/>
          </a:p>
        </p:txBody>
      </p:sp>
      <p:sp>
        <p:nvSpPr>
          <p:cNvPr id="6" name="Rectangular Callout 5"/>
          <p:cNvSpPr/>
          <p:nvPr/>
        </p:nvSpPr>
        <p:spPr>
          <a:xfrm>
            <a:off x="5638800" y="1587631"/>
            <a:ext cx="1981200" cy="609600"/>
          </a:xfrm>
          <a:prstGeom prst="wedgeRectCallout">
            <a:avLst>
              <a:gd name="adj1" fmla="val -124084"/>
              <a:gd name="adj2" fmla="val 31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Method call</a:t>
            </a:r>
            <a:endParaRPr lang="en-US" dirty="0"/>
          </a:p>
        </p:txBody>
      </p:sp>
      <p:cxnSp>
        <p:nvCxnSpPr>
          <p:cNvPr id="35" name="Straight Arrow Connector 34"/>
          <p:cNvCxnSpPr/>
          <p:nvPr/>
        </p:nvCxnSpPr>
        <p:spPr>
          <a:xfrm>
            <a:off x="2895600" y="2197231"/>
            <a:ext cx="1981200" cy="1155569"/>
          </a:xfrm>
          <a:prstGeom prst="straightConnector1">
            <a:avLst/>
          </a:prstGeom>
          <a:ln w="38100">
            <a:tailEnd type="arrow"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657600" y="2197231"/>
            <a:ext cx="2743200" cy="1155569"/>
          </a:xfrm>
          <a:prstGeom prst="straightConnector1">
            <a:avLst/>
          </a:prstGeom>
          <a:ln w="38100">
            <a:tailEnd type="arrow" w="lg"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31533" y="5029200"/>
            <a:ext cx="8265740" cy="1200329"/>
          </a:xfrm>
          <a:prstGeom prst="rect">
            <a:avLst/>
          </a:prstGeom>
          <a:noFill/>
        </p:spPr>
        <p:txBody>
          <a:bodyPr wrap="square" rtlCol="0">
            <a:spAutoFit/>
          </a:bodyPr>
          <a:lstStyle/>
          <a:p>
            <a:r>
              <a:rPr lang="en-US" dirty="0" smtClean="0"/>
              <a:t>Note: The parameters are declarations within the method.  Their names have nothing to do with the data being passed.  You can pass arguments (variables, literals, or methods that return values) as long as the arguments are type compatible with the parameters.</a:t>
            </a:r>
            <a:endParaRPr lang="en-US" dirty="0"/>
          </a:p>
        </p:txBody>
      </p:sp>
      <p:sp>
        <p:nvSpPr>
          <p:cNvPr id="41" name="Rectangular Callout 40"/>
          <p:cNvSpPr/>
          <p:nvPr/>
        </p:nvSpPr>
        <p:spPr>
          <a:xfrm>
            <a:off x="1143000" y="2667000"/>
            <a:ext cx="1371600" cy="381000"/>
          </a:xfrm>
          <a:prstGeom prst="wedgeRectCallout">
            <a:avLst>
              <a:gd name="adj1" fmla="val 69202"/>
              <a:gd name="adj2" fmla="val -1740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Arguments</a:t>
            </a:r>
            <a:endParaRPr lang="en-US" dirty="0"/>
          </a:p>
        </p:txBody>
      </p:sp>
    </p:spTree>
    <p:extLst>
      <p:ext uri="{BB962C8B-B14F-4D97-AF65-F5344CB8AC3E}">
        <p14:creationId xmlns:p14="http://schemas.microsoft.com/office/powerpoint/2010/main" val="6903647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methods to your object classes</a:t>
            </a:r>
          </a:p>
        </p:txBody>
      </p:sp>
      <p:sp>
        <p:nvSpPr>
          <p:cNvPr id="3" name="Slide Number Placeholder 2"/>
          <p:cNvSpPr>
            <a:spLocks noGrp="1"/>
          </p:cNvSpPr>
          <p:nvPr>
            <p:ph type="sldNum" sz="quarter" idx="12"/>
          </p:nvPr>
        </p:nvSpPr>
        <p:spPr/>
        <p:txBody>
          <a:bodyPr/>
          <a:lstStyle/>
          <a:p>
            <a:fld id="{78EAD0FD-82DE-481C-B973-4FF768B578A0}" type="slidenum">
              <a:rPr lang="en-US" smtClean="0"/>
              <a:t>45</a:t>
            </a:fld>
            <a:endParaRPr lang="en-US" dirty="0"/>
          </a:p>
        </p:txBody>
      </p:sp>
      <p:sp>
        <p:nvSpPr>
          <p:cNvPr id="4" name="TextBox 3"/>
          <p:cNvSpPr txBox="1"/>
          <p:nvPr/>
        </p:nvSpPr>
        <p:spPr>
          <a:xfrm>
            <a:off x="1453903" y="1676400"/>
            <a:ext cx="6337441" cy="2862322"/>
          </a:xfrm>
          <a:prstGeom prst="rect">
            <a:avLst/>
          </a:prstGeom>
          <a:noFill/>
        </p:spPr>
        <p:txBody>
          <a:bodyPr wrap="none" rtlCol="0">
            <a:spAutoFit/>
          </a:bodyPr>
          <a:lstStyle/>
          <a:p>
            <a:pPr defTabSz="457200"/>
            <a:r>
              <a:rPr lang="en-US" dirty="0" smtClean="0"/>
              <a:t>//  Assessor / mutator method for firstName</a:t>
            </a:r>
          </a:p>
          <a:p>
            <a:pPr defTabSz="457200"/>
            <a:r>
              <a:rPr lang="en-US" dirty="0" smtClean="0"/>
              <a:t>public String getFirstName()				//  Assessor method</a:t>
            </a:r>
          </a:p>
          <a:p>
            <a:pPr defTabSz="457200"/>
            <a:r>
              <a:rPr lang="en-US" dirty="0" smtClean="0"/>
              <a:t>{</a:t>
            </a:r>
          </a:p>
          <a:p>
            <a:pPr defTabSz="457200"/>
            <a:r>
              <a:rPr lang="en-US" dirty="0"/>
              <a:t>	</a:t>
            </a:r>
            <a:r>
              <a:rPr lang="en-US" dirty="0" smtClean="0"/>
              <a:t>return firstName;</a:t>
            </a:r>
          </a:p>
          <a:p>
            <a:pPr defTabSz="457200"/>
            <a:r>
              <a:rPr lang="en-US" dirty="0" smtClean="0"/>
              <a:t>}</a:t>
            </a:r>
          </a:p>
          <a:p>
            <a:pPr defTabSz="457200"/>
            <a:endParaRPr lang="en-US" dirty="0"/>
          </a:p>
          <a:p>
            <a:pPr defTabSz="457200"/>
            <a:r>
              <a:rPr lang="en-US" smtClean="0"/>
              <a:t>public void setFirstName</a:t>
            </a:r>
            <a:r>
              <a:rPr lang="en-US" dirty="0" smtClean="0"/>
              <a:t>(String value)	//  Mutator method</a:t>
            </a:r>
          </a:p>
          <a:p>
            <a:pPr defTabSz="457200"/>
            <a:r>
              <a:rPr lang="en-US" dirty="0" smtClean="0"/>
              <a:t>{</a:t>
            </a:r>
          </a:p>
          <a:p>
            <a:pPr defTabSz="457200"/>
            <a:r>
              <a:rPr lang="en-US" dirty="0"/>
              <a:t>	</a:t>
            </a:r>
            <a:r>
              <a:rPr lang="en-US" dirty="0" smtClean="0"/>
              <a:t>firstName = value;</a:t>
            </a:r>
          </a:p>
          <a:p>
            <a:pPr defTabSz="457200"/>
            <a:r>
              <a:rPr lang="en-US" dirty="0"/>
              <a:t>}</a:t>
            </a:r>
          </a:p>
        </p:txBody>
      </p:sp>
      <p:sp>
        <p:nvSpPr>
          <p:cNvPr id="5" name="TextBox 4"/>
          <p:cNvSpPr txBox="1"/>
          <p:nvPr/>
        </p:nvSpPr>
        <p:spPr>
          <a:xfrm>
            <a:off x="281894" y="4648200"/>
            <a:ext cx="8127738" cy="1754326"/>
          </a:xfrm>
          <a:prstGeom prst="rect">
            <a:avLst/>
          </a:prstGeom>
          <a:noFill/>
        </p:spPr>
        <p:txBody>
          <a:bodyPr wrap="none" rtlCol="0">
            <a:spAutoFit/>
          </a:bodyPr>
          <a:lstStyle/>
          <a:p>
            <a:r>
              <a:rPr lang="en-US" dirty="0" smtClean="0"/>
              <a:t>By convention, assessor methods begin with </a:t>
            </a:r>
            <a:r>
              <a:rPr lang="en-US" b="1" dirty="0" smtClean="0">
                <a:solidFill>
                  <a:srgbClr val="FF0000"/>
                </a:solidFill>
              </a:rPr>
              <a:t>get</a:t>
            </a:r>
            <a:r>
              <a:rPr lang="en-US" dirty="0" smtClean="0"/>
              <a:t>VariableName. </a:t>
            </a:r>
          </a:p>
          <a:p>
            <a:r>
              <a:rPr lang="en-US" dirty="0" smtClean="0"/>
              <a:t>By convention, mutator methods begin with </a:t>
            </a:r>
            <a:r>
              <a:rPr lang="en-US" b="1" dirty="0">
                <a:solidFill>
                  <a:srgbClr val="FF0000"/>
                </a:solidFill>
              </a:rPr>
              <a:t>set</a:t>
            </a:r>
            <a:r>
              <a:rPr lang="en-US" dirty="0" smtClean="0"/>
              <a:t>VariableName.</a:t>
            </a:r>
          </a:p>
          <a:p>
            <a:endParaRPr lang="en-US" dirty="0" smtClean="0"/>
          </a:p>
          <a:p>
            <a:r>
              <a:rPr lang="en-US" dirty="0" smtClean="0"/>
              <a:t>Note: Object class variables and methods usually do not have the keyword static.  </a:t>
            </a:r>
          </a:p>
          <a:p>
            <a:r>
              <a:rPr lang="en-US" dirty="0" smtClean="0"/>
              <a:t>Static members belong to the class while non-static members (those without the </a:t>
            </a:r>
          </a:p>
          <a:p>
            <a:r>
              <a:rPr lang="en-US" dirty="0" smtClean="0"/>
              <a:t>keyword static) belong to an instance of a class.</a:t>
            </a:r>
            <a:endParaRPr lang="en-US" dirty="0"/>
          </a:p>
        </p:txBody>
      </p:sp>
    </p:spTree>
    <p:extLst>
      <p:ext uri="{BB962C8B-B14F-4D97-AF65-F5344CB8AC3E}">
        <p14:creationId xmlns:p14="http://schemas.microsoft.com/office/powerpoint/2010/main" val="20723903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Special form of method.</a:t>
            </a:r>
          </a:p>
          <a:p>
            <a:r>
              <a:rPr lang="en-US" dirty="0" smtClean="0"/>
              <a:t>Initializes an object when it is created.</a:t>
            </a:r>
          </a:p>
          <a:p>
            <a:r>
              <a:rPr lang="en-US" dirty="0" smtClean="0"/>
              <a:t>Has the same name as the class.</a:t>
            </a:r>
          </a:p>
          <a:p>
            <a:r>
              <a:rPr lang="en-US" dirty="0"/>
              <a:t>You do not specify a return type.</a:t>
            </a:r>
          </a:p>
          <a:p>
            <a:r>
              <a:rPr lang="en-US" dirty="0" smtClean="0"/>
              <a:t>May have parameters.</a:t>
            </a:r>
          </a:p>
          <a:p>
            <a:r>
              <a:rPr lang="en-US" dirty="0" smtClean="0"/>
              <a:t>Default constructor is a constructor with no parameters.</a:t>
            </a:r>
          </a:p>
          <a:p>
            <a:pPr lvl="1"/>
            <a:r>
              <a:rPr lang="en-US" dirty="0" smtClean="0"/>
              <a:t>Created automatically.</a:t>
            </a:r>
          </a:p>
          <a:p>
            <a:pPr lvl="1"/>
            <a:r>
              <a:rPr lang="en-US" dirty="0" smtClean="0"/>
              <a:t>If you write your own, the automatic constructor is not used.</a:t>
            </a:r>
            <a:endParaRPr lang="en-US" dirty="0"/>
          </a:p>
        </p:txBody>
      </p:sp>
      <p:sp>
        <p:nvSpPr>
          <p:cNvPr id="3" name="Slide Number Placeholder 2"/>
          <p:cNvSpPr>
            <a:spLocks noGrp="1"/>
          </p:cNvSpPr>
          <p:nvPr>
            <p:ph type="sldNum" sz="quarter" idx="12"/>
          </p:nvPr>
        </p:nvSpPr>
        <p:spPr/>
        <p:txBody>
          <a:bodyPr/>
          <a:lstStyle/>
          <a:p>
            <a:fld id="{78EAD0FD-82DE-481C-B973-4FF768B578A0}" type="slidenum">
              <a:rPr lang="en-US" smtClean="0"/>
              <a:t>46</a:t>
            </a:fld>
            <a:endParaRPr lang="en-US" dirty="0"/>
          </a:p>
        </p:txBody>
      </p:sp>
    </p:spTree>
    <p:extLst>
      <p:ext uri="{BB962C8B-B14F-4D97-AF65-F5344CB8AC3E}">
        <p14:creationId xmlns:p14="http://schemas.microsoft.com/office/powerpoint/2010/main" val="5498072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554162"/>
            <a:ext cx="8686800" cy="4694237"/>
          </a:xfrm>
        </p:spPr>
        <p:txBody>
          <a:bodyPr/>
          <a:lstStyle/>
          <a:p>
            <a:r>
              <a:rPr lang="en-US" dirty="0" smtClean="0"/>
              <a:t>Use to create a new instance a class.</a:t>
            </a:r>
          </a:p>
          <a:p>
            <a:endParaRPr lang="en-US" dirty="0"/>
          </a:p>
          <a:p>
            <a:endParaRPr lang="en-US" dirty="0" smtClean="0"/>
          </a:p>
          <a:p>
            <a:endParaRPr lang="en-US" dirty="0"/>
          </a:p>
          <a:p>
            <a:endParaRPr lang="en-US" dirty="0" smtClean="0"/>
          </a:p>
          <a:p>
            <a:r>
              <a:rPr lang="en-US" dirty="0" smtClean="0"/>
              <a:t>The identifier contains the address of the object, not the data.  Objects are reference variables.</a:t>
            </a:r>
          </a:p>
        </p:txBody>
      </p:sp>
      <p:sp>
        <p:nvSpPr>
          <p:cNvPr id="2" name="Title 1"/>
          <p:cNvSpPr>
            <a:spLocks noGrp="1"/>
          </p:cNvSpPr>
          <p:nvPr>
            <p:ph type="title"/>
          </p:nvPr>
        </p:nvSpPr>
        <p:spPr/>
        <p:txBody>
          <a:bodyPr/>
          <a:lstStyle/>
          <a:p>
            <a:r>
              <a:rPr lang="en-US" dirty="0" smtClean="0"/>
              <a:t>The new Operator</a:t>
            </a:r>
            <a:endParaRPr lang="en-US" dirty="0"/>
          </a:p>
        </p:txBody>
      </p:sp>
      <p:sp>
        <p:nvSpPr>
          <p:cNvPr id="3" name="Slide Number Placeholder 2"/>
          <p:cNvSpPr>
            <a:spLocks noGrp="1"/>
          </p:cNvSpPr>
          <p:nvPr>
            <p:ph type="sldNum" sz="quarter" idx="12"/>
          </p:nvPr>
        </p:nvSpPr>
        <p:spPr/>
        <p:txBody>
          <a:bodyPr/>
          <a:lstStyle/>
          <a:p>
            <a:fld id="{78EAD0FD-82DE-481C-B973-4FF768B578A0}" type="slidenum">
              <a:rPr lang="en-US" smtClean="0"/>
              <a:t>47</a:t>
            </a:fld>
            <a:endParaRPr lang="en-US" dirty="0"/>
          </a:p>
        </p:txBody>
      </p:sp>
      <p:sp>
        <p:nvSpPr>
          <p:cNvPr id="6" name="TextBox 5"/>
          <p:cNvSpPr txBox="1"/>
          <p:nvPr/>
        </p:nvSpPr>
        <p:spPr>
          <a:xfrm>
            <a:off x="998329" y="2286000"/>
            <a:ext cx="7147341" cy="2031325"/>
          </a:xfrm>
          <a:prstGeom prst="rect">
            <a:avLst/>
          </a:prstGeom>
          <a:noFill/>
        </p:spPr>
        <p:txBody>
          <a:bodyPr wrap="none" rtlCol="0">
            <a:spAutoFit/>
          </a:bodyPr>
          <a:lstStyle/>
          <a:p>
            <a:pPr defTabSz="457200"/>
            <a:r>
              <a:rPr lang="en-US" dirty="0" smtClean="0"/>
              <a:t>class identifier = new classConstructor();	//  Declares and instantiates</a:t>
            </a:r>
          </a:p>
          <a:p>
            <a:pPr defTabSz="457200"/>
            <a:endParaRPr lang="en-US" dirty="0"/>
          </a:p>
          <a:p>
            <a:pPr defTabSz="457200"/>
            <a:r>
              <a:rPr lang="en-US" dirty="0" smtClean="0"/>
              <a:t>		OR</a:t>
            </a:r>
          </a:p>
          <a:p>
            <a:pPr defTabSz="457200"/>
            <a:endParaRPr lang="en-US" dirty="0"/>
          </a:p>
          <a:p>
            <a:pPr defTabSz="457200"/>
            <a:r>
              <a:rPr lang="en-US" dirty="0" smtClean="0"/>
              <a:t>class identifier;	//  You can declare a class and instantiate it later.</a:t>
            </a:r>
          </a:p>
          <a:p>
            <a:pPr defTabSz="457200"/>
            <a:endParaRPr lang="en-US" dirty="0" smtClean="0"/>
          </a:p>
          <a:p>
            <a:pPr defTabSz="457200"/>
            <a:r>
              <a:rPr lang="en-US" dirty="0" smtClean="0"/>
              <a:t>identifer = new classConstructor();	//  Instantiates the class.</a:t>
            </a:r>
            <a:endParaRPr lang="en-US" dirty="0"/>
          </a:p>
        </p:txBody>
      </p:sp>
    </p:spTree>
    <p:extLst>
      <p:ext uri="{BB962C8B-B14F-4D97-AF65-F5344CB8AC3E}">
        <p14:creationId xmlns:p14="http://schemas.microsoft.com/office/powerpoint/2010/main" val="40453092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this keyword</a:t>
            </a:r>
            <a:endParaRPr lang="en-US" dirty="0"/>
          </a:p>
        </p:txBody>
      </p:sp>
      <p:sp>
        <p:nvSpPr>
          <p:cNvPr id="3" name="Content Placeholder 2"/>
          <p:cNvSpPr>
            <a:spLocks noGrp="1"/>
          </p:cNvSpPr>
          <p:nvPr>
            <p:ph idx="1"/>
          </p:nvPr>
        </p:nvSpPr>
        <p:spPr/>
        <p:txBody>
          <a:bodyPr>
            <a:normAutofit lnSpcReduction="10000"/>
          </a:bodyPr>
          <a:lstStyle/>
          <a:p>
            <a:r>
              <a:rPr lang="en-US" dirty="0" smtClean="0"/>
              <a:t>Refers to the current object</a:t>
            </a:r>
          </a:p>
          <a:p>
            <a:r>
              <a:rPr lang="en-US" dirty="0" smtClean="0"/>
              <a:t>Most useful when dealing with parameters with the same name as instance variables.</a:t>
            </a:r>
          </a:p>
          <a:p>
            <a:r>
              <a:rPr lang="en-US" dirty="0" smtClean="0"/>
              <a:t>Can be used to invoke the current class constructor</a:t>
            </a:r>
          </a:p>
          <a:p>
            <a:pPr lvl="1"/>
            <a:r>
              <a:rPr lang="en-US" dirty="0" smtClean="0"/>
              <a:t>this()</a:t>
            </a:r>
          </a:p>
          <a:p>
            <a:r>
              <a:rPr lang="en-US" dirty="0" smtClean="0"/>
              <a:t>Can be used to invoke the current classes methods (is actually added automatically).</a:t>
            </a:r>
          </a:p>
          <a:p>
            <a:pPr lvl="1"/>
            <a:r>
              <a:rPr lang="en-US" dirty="0" smtClean="0"/>
              <a:t>this.getLastName()</a:t>
            </a:r>
          </a:p>
        </p:txBody>
      </p:sp>
      <p:sp>
        <p:nvSpPr>
          <p:cNvPr id="4" name="Slide Number Placeholder 3"/>
          <p:cNvSpPr>
            <a:spLocks noGrp="1"/>
          </p:cNvSpPr>
          <p:nvPr>
            <p:ph type="sldNum" sz="quarter" idx="12"/>
          </p:nvPr>
        </p:nvSpPr>
        <p:spPr/>
        <p:txBody>
          <a:bodyPr/>
          <a:lstStyle/>
          <a:p>
            <a:fld id="{78EAD0FD-82DE-481C-B973-4FF768B578A0}" type="slidenum">
              <a:rPr lang="en-US" smtClean="0"/>
              <a:t>48</a:t>
            </a:fld>
            <a:endParaRPr lang="en-US" dirty="0"/>
          </a:p>
        </p:txBody>
      </p:sp>
    </p:spTree>
    <p:extLst>
      <p:ext uri="{BB962C8B-B14F-4D97-AF65-F5344CB8AC3E}">
        <p14:creationId xmlns:p14="http://schemas.microsoft.com/office/powerpoint/2010/main" val="963464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normAutofit/>
          </a:bodyPr>
          <a:lstStyle/>
          <a:p>
            <a:r>
              <a:rPr lang="en-US" dirty="0" smtClean="0"/>
              <a:t>Collection of variables of the same type</a:t>
            </a:r>
          </a:p>
          <a:p>
            <a:r>
              <a:rPr lang="en-US" dirty="0" smtClean="0"/>
              <a:t>Referenced by a common name</a:t>
            </a:r>
          </a:p>
          <a:p>
            <a:r>
              <a:rPr lang="en-US" dirty="0" smtClean="0"/>
              <a:t>May have multiple dimensions</a:t>
            </a:r>
          </a:p>
          <a:p>
            <a:r>
              <a:rPr lang="en-US" dirty="0" smtClean="0"/>
              <a:t>Good for large sets of data</a:t>
            </a:r>
          </a:p>
          <a:p>
            <a:r>
              <a:rPr lang="en-US" dirty="0" smtClean="0"/>
              <a:t>Can be easily manipulated using loops</a:t>
            </a:r>
          </a:p>
          <a:p>
            <a:r>
              <a:rPr lang="en-US" dirty="0" smtClean="0"/>
              <a:t>Are implemented as objects</a:t>
            </a:r>
          </a:p>
          <a:p>
            <a:r>
              <a:rPr lang="en-US" dirty="0" smtClean="0"/>
              <a:t>Array identifiers are reference variables</a:t>
            </a:r>
          </a:p>
        </p:txBody>
      </p:sp>
    </p:spTree>
    <p:extLst>
      <p:ext uri="{BB962C8B-B14F-4D97-AF65-F5344CB8AC3E}">
        <p14:creationId xmlns:p14="http://schemas.microsoft.com/office/powerpoint/2010/main" val="3667260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if statement</a:t>
            </a:r>
          </a:p>
        </p:txBody>
      </p:sp>
      <p:sp>
        <p:nvSpPr>
          <p:cNvPr id="4" name="Footer Placeholder 3"/>
          <p:cNvSpPr>
            <a:spLocks noGrp="1"/>
          </p:cNvSpPr>
          <p:nvPr>
            <p:ph type="ftr" sz="quarter" idx="11"/>
          </p:nvPr>
        </p:nvSpPr>
        <p:spPr/>
        <p:txBody>
          <a:bodyPr/>
          <a:lstStyle/>
          <a:p>
            <a:pPr algn="l"/>
            <a:r>
              <a:rPr lang="en-US" smtClean="0"/>
              <a:t>(c) Gary R. Smith, MS.</a:t>
            </a:r>
            <a:endParaRPr lang="en-US" dirty="0"/>
          </a:p>
        </p:txBody>
      </p:sp>
      <p:sp>
        <p:nvSpPr>
          <p:cNvPr id="5" name="Slide Number Placeholder 4"/>
          <p:cNvSpPr>
            <a:spLocks noGrp="1"/>
          </p:cNvSpPr>
          <p:nvPr>
            <p:ph type="sldNum" sz="quarter" idx="12"/>
          </p:nvPr>
        </p:nvSpPr>
        <p:spPr/>
        <p:txBody>
          <a:bodyPr/>
          <a:lstStyle/>
          <a:p>
            <a:fld id="{ED772EDE-D80F-412A-8C7F-3D86628FCBB2}" type="slidenum">
              <a:rPr lang="en-US" smtClean="0"/>
              <a:t>5</a:t>
            </a:fld>
            <a:endParaRPr lang="en-US" dirty="0"/>
          </a:p>
        </p:txBody>
      </p:sp>
      <p:graphicFrame>
        <p:nvGraphicFramePr>
          <p:cNvPr id="6" name="Table 5"/>
          <p:cNvGraphicFramePr>
            <a:graphicFrameLocks noGrp="1"/>
          </p:cNvGraphicFramePr>
          <p:nvPr>
            <p:extLst/>
          </p:nvPr>
        </p:nvGraphicFramePr>
        <p:xfrm>
          <a:off x="2590800" y="2438400"/>
          <a:ext cx="4191001" cy="2595880"/>
        </p:xfrm>
        <a:graphic>
          <a:graphicData uri="http://schemas.openxmlformats.org/drawingml/2006/table">
            <a:tbl>
              <a:tblPr firstRow="1" bandRow="1">
                <a:tableStyleId>{5C22544A-7EE6-4342-B048-85BDC9FD1C3A}</a:tableStyleId>
              </a:tblPr>
              <a:tblGrid>
                <a:gridCol w="1143000"/>
                <a:gridCol w="3048001"/>
              </a:tblGrid>
              <a:tr h="370840">
                <a:tc>
                  <a:txBody>
                    <a:bodyPr/>
                    <a:lstStyle/>
                    <a:p>
                      <a:r>
                        <a:rPr lang="en-US" dirty="0" smtClean="0"/>
                        <a:t>Operator</a:t>
                      </a:r>
                      <a:endParaRPr lang="en-US" dirty="0"/>
                    </a:p>
                  </a:txBody>
                  <a:tcPr/>
                </a:tc>
                <a:tc>
                  <a:txBody>
                    <a:bodyPr/>
                    <a:lstStyle/>
                    <a:p>
                      <a:r>
                        <a:rPr lang="en-US" dirty="0" smtClean="0"/>
                        <a:t>Meaning</a:t>
                      </a:r>
                      <a:endParaRPr lang="en-US" dirty="0"/>
                    </a:p>
                  </a:txBody>
                  <a:tcPr/>
                </a:tc>
              </a:tr>
              <a:tr h="370840">
                <a:tc>
                  <a:txBody>
                    <a:bodyPr/>
                    <a:lstStyle/>
                    <a:p>
                      <a:r>
                        <a:rPr lang="en-US" dirty="0" smtClean="0"/>
                        <a:t>&lt;</a:t>
                      </a:r>
                      <a:endParaRPr lang="en-US" dirty="0"/>
                    </a:p>
                  </a:txBody>
                  <a:tcPr/>
                </a:tc>
                <a:tc>
                  <a:txBody>
                    <a:bodyPr/>
                    <a:lstStyle/>
                    <a:p>
                      <a:r>
                        <a:rPr lang="en-US" dirty="0" smtClean="0"/>
                        <a:t>Less than</a:t>
                      </a:r>
                      <a:endParaRPr lang="en-US" dirty="0"/>
                    </a:p>
                  </a:txBody>
                  <a:tcPr/>
                </a:tc>
              </a:tr>
              <a:tr h="370840">
                <a:tc>
                  <a:txBody>
                    <a:bodyPr/>
                    <a:lstStyle/>
                    <a:p>
                      <a:r>
                        <a:rPr lang="en-US" dirty="0" smtClean="0"/>
                        <a:t>&lt;=</a:t>
                      </a:r>
                      <a:endParaRPr lang="en-US" dirty="0"/>
                    </a:p>
                  </a:txBody>
                  <a:tcPr/>
                </a:tc>
                <a:tc>
                  <a:txBody>
                    <a:bodyPr/>
                    <a:lstStyle/>
                    <a:p>
                      <a:r>
                        <a:rPr lang="en-US" dirty="0" smtClean="0"/>
                        <a:t>Less</a:t>
                      </a:r>
                      <a:r>
                        <a:rPr lang="en-US" baseline="0" dirty="0" smtClean="0"/>
                        <a:t> than or equal to</a:t>
                      </a:r>
                      <a:endParaRPr lang="en-US" dirty="0"/>
                    </a:p>
                  </a:txBody>
                  <a:tcPr/>
                </a:tc>
              </a:tr>
              <a:tr h="370840">
                <a:tc>
                  <a:txBody>
                    <a:bodyPr/>
                    <a:lstStyle/>
                    <a:p>
                      <a:r>
                        <a:rPr lang="en-US" dirty="0" smtClean="0"/>
                        <a:t>&gt;</a:t>
                      </a:r>
                      <a:endParaRPr lang="en-US" dirty="0"/>
                    </a:p>
                  </a:txBody>
                  <a:tcPr/>
                </a:tc>
                <a:tc>
                  <a:txBody>
                    <a:bodyPr/>
                    <a:lstStyle/>
                    <a:p>
                      <a:r>
                        <a:rPr lang="en-US" dirty="0" smtClean="0"/>
                        <a:t>Greater than</a:t>
                      </a:r>
                      <a:endParaRPr lang="en-US" dirty="0"/>
                    </a:p>
                  </a:txBody>
                  <a:tcPr/>
                </a:tc>
              </a:tr>
              <a:tr h="370840">
                <a:tc>
                  <a:txBody>
                    <a:bodyPr/>
                    <a:lstStyle/>
                    <a:p>
                      <a:r>
                        <a:rPr lang="en-US" dirty="0" smtClean="0"/>
                        <a:t>&gt;=</a:t>
                      </a:r>
                      <a:endParaRPr lang="en-US" dirty="0"/>
                    </a:p>
                  </a:txBody>
                  <a:tcPr/>
                </a:tc>
                <a:tc>
                  <a:txBody>
                    <a:bodyPr/>
                    <a:lstStyle/>
                    <a:p>
                      <a:r>
                        <a:rPr lang="en-US" dirty="0" smtClean="0"/>
                        <a:t>Greater than or equal to</a:t>
                      </a:r>
                      <a:endParaRPr lang="en-US" dirty="0"/>
                    </a:p>
                  </a:txBody>
                  <a:tcPr/>
                </a:tc>
              </a:tr>
              <a:tr h="370840">
                <a:tc>
                  <a:txBody>
                    <a:bodyPr/>
                    <a:lstStyle/>
                    <a:p>
                      <a:r>
                        <a:rPr lang="en-US" dirty="0" smtClean="0"/>
                        <a:t>==</a:t>
                      </a:r>
                      <a:endParaRPr lang="en-US" dirty="0"/>
                    </a:p>
                  </a:txBody>
                  <a:tcPr/>
                </a:tc>
                <a:tc>
                  <a:txBody>
                    <a:bodyPr/>
                    <a:lstStyle/>
                    <a:p>
                      <a:r>
                        <a:rPr lang="en-US" dirty="0" smtClean="0"/>
                        <a:t>Equal to</a:t>
                      </a:r>
                      <a:endParaRPr lang="en-US" dirty="0"/>
                    </a:p>
                  </a:txBody>
                  <a:tcPr/>
                </a:tc>
              </a:tr>
              <a:tr h="370840">
                <a:tc>
                  <a:txBody>
                    <a:bodyPr/>
                    <a:lstStyle/>
                    <a:p>
                      <a:r>
                        <a:rPr lang="en-US" dirty="0" smtClean="0"/>
                        <a:t>!=</a:t>
                      </a:r>
                      <a:endParaRPr lang="en-US" dirty="0"/>
                    </a:p>
                  </a:txBody>
                  <a:tcPr/>
                </a:tc>
                <a:tc>
                  <a:txBody>
                    <a:bodyPr/>
                    <a:lstStyle/>
                    <a:p>
                      <a:r>
                        <a:rPr lang="en-US" dirty="0" smtClean="0"/>
                        <a:t>Not equal to</a:t>
                      </a:r>
                      <a:endParaRPr lang="en-US" dirty="0"/>
                    </a:p>
                  </a:txBody>
                  <a:tcPr/>
                </a:tc>
              </a:tr>
            </a:tbl>
          </a:graphicData>
        </a:graphic>
      </p:graphicFrame>
      <p:sp>
        <p:nvSpPr>
          <p:cNvPr id="7" name="TextBox 6"/>
          <p:cNvSpPr txBox="1"/>
          <p:nvPr/>
        </p:nvSpPr>
        <p:spPr>
          <a:xfrm>
            <a:off x="2326022" y="1846041"/>
            <a:ext cx="4721998" cy="461665"/>
          </a:xfrm>
          <a:prstGeom prst="rect">
            <a:avLst/>
          </a:prstGeom>
          <a:noFill/>
        </p:spPr>
        <p:txBody>
          <a:bodyPr wrap="none" rtlCol="0">
            <a:spAutoFit/>
          </a:bodyPr>
          <a:lstStyle/>
          <a:p>
            <a:pPr algn="ctr"/>
            <a:r>
              <a:rPr lang="en-US" sz="2400" dirty="0" smtClean="0"/>
              <a:t>Relational Operators for Conditions</a:t>
            </a:r>
            <a:endParaRPr lang="en-US" sz="2400" dirty="0"/>
          </a:p>
        </p:txBody>
      </p:sp>
      <p:sp>
        <p:nvSpPr>
          <p:cNvPr id="8" name="TextBox 7"/>
          <p:cNvSpPr txBox="1"/>
          <p:nvPr/>
        </p:nvSpPr>
        <p:spPr>
          <a:xfrm>
            <a:off x="2326022" y="5297235"/>
            <a:ext cx="4738861" cy="369332"/>
          </a:xfrm>
          <a:prstGeom prst="rect">
            <a:avLst/>
          </a:prstGeom>
          <a:noFill/>
        </p:spPr>
        <p:txBody>
          <a:bodyPr wrap="none" rtlCol="0">
            <a:spAutoFit/>
          </a:bodyPr>
          <a:lstStyle/>
          <a:p>
            <a:r>
              <a:rPr lang="en-US" dirty="0" smtClean="0"/>
              <a:t>Note the test for equality is two equal signs: ==</a:t>
            </a:r>
            <a:endParaRPr lang="en-US" dirty="0"/>
          </a:p>
        </p:txBody>
      </p:sp>
    </p:spTree>
    <p:extLst>
      <p:ext uri="{BB962C8B-B14F-4D97-AF65-F5344CB8AC3E}">
        <p14:creationId xmlns:p14="http://schemas.microsoft.com/office/powerpoint/2010/main" val="25250353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normAutofit lnSpcReduction="10000"/>
          </a:bodyPr>
          <a:lstStyle/>
          <a:p>
            <a:r>
              <a:rPr lang="en-US" dirty="0"/>
              <a:t>Each variable is known as an </a:t>
            </a:r>
            <a:r>
              <a:rPr lang="en-US" dirty="0" smtClean="0"/>
              <a:t>element.</a:t>
            </a:r>
            <a:endParaRPr lang="en-US" dirty="0"/>
          </a:p>
          <a:p>
            <a:r>
              <a:rPr lang="en-US" dirty="0"/>
              <a:t>Access each variable by a </a:t>
            </a:r>
            <a:r>
              <a:rPr lang="en-US" dirty="0" smtClean="0"/>
              <a:t>subscript/index.</a:t>
            </a:r>
            <a:endParaRPr lang="en-US" dirty="0"/>
          </a:p>
          <a:p>
            <a:pPr lvl="1"/>
            <a:r>
              <a:rPr lang="en-US" dirty="0"/>
              <a:t>Subscripts start numbering with </a:t>
            </a:r>
            <a:r>
              <a:rPr lang="en-US" dirty="0" smtClean="0"/>
              <a:t>zero.</a:t>
            </a:r>
            <a:endParaRPr lang="en-US" dirty="0"/>
          </a:p>
          <a:p>
            <a:pPr lvl="1"/>
            <a:r>
              <a:rPr lang="en-US" dirty="0" smtClean="0"/>
              <a:t>Subscripts must be an </a:t>
            </a:r>
            <a:r>
              <a:rPr lang="en-US" b="1" dirty="0" smtClean="0">
                <a:solidFill>
                  <a:srgbClr val="002060"/>
                </a:solidFill>
              </a:rPr>
              <a:t>int</a:t>
            </a:r>
            <a:r>
              <a:rPr lang="en-US" dirty="0" smtClean="0">
                <a:solidFill>
                  <a:srgbClr val="002060"/>
                </a:solidFill>
              </a:rPr>
              <a:t> </a:t>
            </a:r>
            <a:r>
              <a:rPr lang="en-US" dirty="0" smtClean="0"/>
              <a:t>type.</a:t>
            </a:r>
          </a:p>
          <a:p>
            <a:r>
              <a:rPr lang="en-US" dirty="0" smtClean="0"/>
              <a:t>Subscript/index indicates the position of the variable in the array.</a:t>
            </a:r>
          </a:p>
          <a:p>
            <a:r>
              <a:rPr lang="en-US" dirty="0" smtClean="0"/>
              <a:t>You must specify the number of elements when the array is created.</a:t>
            </a:r>
          </a:p>
          <a:p>
            <a:pPr lvl="1"/>
            <a:r>
              <a:rPr lang="en-US" dirty="0" smtClean="0"/>
              <a:t>The size, once created, cannot be changed.</a:t>
            </a:r>
          </a:p>
          <a:p>
            <a:endParaRPr lang="en-US" dirty="0"/>
          </a:p>
        </p:txBody>
      </p:sp>
    </p:spTree>
    <p:extLst>
      <p:ext uri="{BB962C8B-B14F-4D97-AF65-F5344CB8AC3E}">
        <p14:creationId xmlns:p14="http://schemas.microsoft.com/office/powerpoint/2010/main" val="22082564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One-dimensional arrays</a:t>
            </a:r>
            <a:endParaRPr lang="en-US" dirty="0"/>
          </a:p>
        </p:txBody>
      </p:sp>
      <p:sp>
        <p:nvSpPr>
          <p:cNvPr id="3" name="Content Placeholder 2"/>
          <p:cNvSpPr>
            <a:spLocks noGrp="1"/>
          </p:cNvSpPr>
          <p:nvPr>
            <p:ph idx="1"/>
          </p:nvPr>
        </p:nvSpPr>
        <p:spPr/>
        <p:txBody>
          <a:bodyPr/>
          <a:lstStyle/>
          <a:p>
            <a:r>
              <a:rPr lang="en-US" dirty="0" smtClean="0"/>
              <a:t>Viewed as a single column of values</a:t>
            </a:r>
          </a:p>
          <a:p>
            <a:r>
              <a:rPr lang="en-US" dirty="0" smtClean="0"/>
              <a:t>Are instantiated like other objects</a:t>
            </a:r>
          </a:p>
          <a:p>
            <a:r>
              <a:rPr lang="en-US" dirty="0" smtClean="0"/>
              <a:t>Format: </a:t>
            </a:r>
          </a:p>
          <a:p>
            <a:pPr lvl="1"/>
            <a:r>
              <a:rPr lang="en-US" dirty="0" smtClean="0"/>
              <a:t>dataType arrayName[] = new dataType[size]</a:t>
            </a:r>
          </a:p>
          <a:p>
            <a:r>
              <a:rPr lang="en-US" dirty="0" smtClean="0"/>
              <a:t>The square brackets indicate an array like parenthesis indicate a method.</a:t>
            </a:r>
          </a:p>
          <a:p>
            <a:r>
              <a:rPr lang="en-US" dirty="0"/>
              <a:t>You can also declare an array, then create it later</a:t>
            </a:r>
            <a:r>
              <a:rPr lang="en-US" dirty="0" smtClean="0"/>
              <a:t>.</a:t>
            </a:r>
            <a:endParaRPr lang="en-US" dirty="0"/>
          </a:p>
        </p:txBody>
      </p:sp>
    </p:spTree>
    <p:extLst>
      <p:ext uri="{BB962C8B-B14F-4D97-AF65-F5344CB8AC3E}">
        <p14:creationId xmlns:p14="http://schemas.microsoft.com/office/powerpoint/2010/main" val="6289305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arrays</a:t>
            </a:r>
            <a:endParaRPr lang="en-US" dirty="0"/>
          </a:p>
        </p:txBody>
      </p:sp>
      <p:sp>
        <p:nvSpPr>
          <p:cNvPr id="3" name="Content Placeholder 2"/>
          <p:cNvSpPr>
            <a:spLocks noGrp="1"/>
          </p:cNvSpPr>
          <p:nvPr>
            <p:ph idx="1"/>
          </p:nvPr>
        </p:nvSpPr>
        <p:spPr/>
        <p:txBody>
          <a:bodyPr>
            <a:normAutofit lnSpcReduction="10000"/>
          </a:bodyPr>
          <a:lstStyle/>
          <a:p>
            <a:r>
              <a:rPr lang="en-US" dirty="0" smtClean="0"/>
              <a:t>You can have any number of dimensions to an array.</a:t>
            </a:r>
          </a:p>
          <a:p>
            <a:r>
              <a:rPr lang="en-US" dirty="0" smtClean="0"/>
              <a:t>Regardless of the number of dimensions, all elements must be the same data type.</a:t>
            </a:r>
          </a:p>
          <a:p>
            <a:r>
              <a:rPr lang="en-US" dirty="0" smtClean="0"/>
              <a:t>Most common is two-dimensional array.</a:t>
            </a:r>
          </a:p>
          <a:p>
            <a:pPr lvl="1"/>
            <a:r>
              <a:rPr lang="en-US" dirty="0" smtClean="0"/>
              <a:t>Looks like an Excel worksheet with rows and columns.</a:t>
            </a:r>
          </a:p>
          <a:p>
            <a:r>
              <a:rPr lang="en-US" dirty="0" smtClean="0"/>
              <a:t>For each dimension, you add another set of square brackets.</a:t>
            </a:r>
            <a:endParaRPr lang="en-US" dirty="0"/>
          </a:p>
        </p:txBody>
      </p:sp>
    </p:spTree>
    <p:extLst>
      <p:ext uri="{BB962C8B-B14F-4D97-AF65-F5344CB8AC3E}">
        <p14:creationId xmlns:p14="http://schemas.microsoft.com/office/powerpoint/2010/main" val="2051695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arrays</a:t>
            </a:r>
            <a:endParaRPr lang="en-US" dirty="0"/>
          </a:p>
        </p:txBody>
      </p:sp>
      <p:sp>
        <p:nvSpPr>
          <p:cNvPr id="4" name="TextBox 3"/>
          <p:cNvSpPr txBox="1"/>
          <p:nvPr/>
        </p:nvSpPr>
        <p:spPr>
          <a:xfrm>
            <a:off x="990600" y="1524000"/>
            <a:ext cx="7209153" cy="1631216"/>
          </a:xfrm>
          <a:prstGeom prst="rect">
            <a:avLst/>
          </a:prstGeom>
          <a:noFill/>
        </p:spPr>
        <p:txBody>
          <a:bodyPr wrap="none" rtlCol="0">
            <a:spAutoFit/>
          </a:bodyPr>
          <a:lstStyle/>
          <a:p>
            <a:r>
              <a:rPr lang="en-US" sz="2000" dirty="0" smtClean="0"/>
              <a:t>Create a two-dimensional array of rates of 3 rows and 5 columns.</a:t>
            </a:r>
          </a:p>
          <a:p>
            <a:endParaRPr lang="en-US" sz="2000" dirty="0"/>
          </a:p>
          <a:p>
            <a:r>
              <a:rPr lang="en-US" sz="2000" dirty="0" smtClean="0"/>
              <a:t>int rates[ ][ ] = new int[3][5]	//  3 rows, 5 columns</a:t>
            </a:r>
          </a:p>
          <a:p>
            <a:endParaRPr lang="en-US" sz="2000" dirty="0"/>
          </a:p>
          <a:p>
            <a:r>
              <a:rPr lang="en-US" sz="2000" dirty="0" smtClean="0"/>
              <a:t>You need two separate subscripts.  Item circled is rates[1][2]</a:t>
            </a:r>
          </a:p>
        </p:txBody>
      </p:sp>
      <p:graphicFrame>
        <p:nvGraphicFramePr>
          <p:cNvPr id="5" name="Table 4"/>
          <p:cNvGraphicFramePr>
            <a:graphicFrameLocks noGrp="1"/>
          </p:cNvGraphicFramePr>
          <p:nvPr>
            <p:extLst/>
          </p:nvPr>
        </p:nvGraphicFramePr>
        <p:xfrm>
          <a:off x="1547176" y="4114800"/>
          <a:ext cx="6096000" cy="1112520"/>
        </p:xfrm>
        <a:graphic>
          <a:graphicData uri="http://schemas.openxmlformats.org/drawingml/2006/table">
            <a:tbl>
              <a:tblPr firstRow="1" bandRow="1">
                <a:tableStyleId>{BC89EF96-8CEA-46FF-86C4-4CE0E7609802}</a:tableStyleId>
              </a:tblPr>
              <a:tblGrid>
                <a:gridCol w="1219200"/>
                <a:gridCol w="1219200"/>
                <a:gridCol w="1219200"/>
                <a:gridCol w="1219200"/>
                <a:gridCol w="1219200"/>
              </a:tblGrid>
              <a:tr h="370840">
                <a:tc>
                  <a:txBody>
                    <a:bodyPr/>
                    <a:lstStyle/>
                    <a:p>
                      <a:pPr algn="ctr"/>
                      <a:r>
                        <a:rPr lang="en-US" b="0" dirty="0" smtClean="0"/>
                        <a:t>12</a:t>
                      </a:r>
                      <a:endParaRPr lang="en-US" b="0" dirty="0"/>
                    </a:p>
                  </a:txBody>
                  <a:tcPr/>
                </a:tc>
                <a:tc>
                  <a:txBody>
                    <a:bodyPr/>
                    <a:lstStyle/>
                    <a:p>
                      <a:pPr algn="ctr"/>
                      <a:r>
                        <a:rPr lang="en-US" b="0" dirty="0" smtClean="0"/>
                        <a:t>18</a:t>
                      </a:r>
                      <a:endParaRPr lang="en-US" b="0" dirty="0"/>
                    </a:p>
                  </a:txBody>
                  <a:tcPr/>
                </a:tc>
                <a:tc>
                  <a:txBody>
                    <a:bodyPr/>
                    <a:lstStyle/>
                    <a:p>
                      <a:pPr algn="ctr"/>
                      <a:r>
                        <a:rPr lang="en-US" b="0" dirty="0" smtClean="0"/>
                        <a:t>15</a:t>
                      </a:r>
                      <a:endParaRPr lang="en-US" b="0" dirty="0"/>
                    </a:p>
                  </a:txBody>
                  <a:tcPr/>
                </a:tc>
                <a:tc>
                  <a:txBody>
                    <a:bodyPr/>
                    <a:lstStyle/>
                    <a:p>
                      <a:pPr algn="ctr"/>
                      <a:r>
                        <a:rPr lang="en-US" b="0" dirty="0" smtClean="0"/>
                        <a:t>18</a:t>
                      </a:r>
                      <a:endParaRPr lang="en-US" b="0" dirty="0"/>
                    </a:p>
                  </a:txBody>
                  <a:tcPr/>
                </a:tc>
                <a:tc>
                  <a:txBody>
                    <a:bodyPr/>
                    <a:lstStyle/>
                    <a:p>
                      <a:pPr algn="ctr"/>
                      <a:r>
                        <a:rPr lang="en-US" b="0" dirty="0" smtClean="0"/>
                        <a:t>15</a:t>
                      </a:r>
                      <a:endParaRPr lang="en-US" b="0" dirty="0"/>
                    </a:p>
                  </a:txBody>
                  <a:tcPr/>
                </a:tc>
              </a:tr>
              <a:tr h="370840">
                <a:tc>
                  <a:txBody>
                    <a:bodyPr/>
                    <a:lstStyle/>
                    <a:p>
                      <a:pPr algn="ctr"/>
                      <a:r>
                        <a:rPr lang="en-US" dirty="0" smtClean="0"/>
                        <a:t>16</a:t>
                      </a:r>
                      <a:endParaRPr lang="en-US" dirty="0"/>
                    </a:p>
                  </a:txBody>
                  <a:tcPr/>
                </a:tc>
                <a:tc>
                  <a:txBody>
                    <a:bodyPr/>
                    <a:lstStyle/>
                    <a:p>
                      <a:pPr algn="ctr"/>
                      <a:r>
                        <a:rPr lang="en-US" dirty="0" smtClean="0"/>
                        <a:t>16</a:t>
                      </a:r>
                      <a:endParaRPr lang="en-US" dirty="0"/>
                    </a:p>
                  </a:txBody>
                  <a:tcPr/>
                </a:tc>
                <a:tc>
                  <a:txBody>
                    <a:bodyPr/>
                    <a:lstStyle/>
                    <a:p>
                      <a:pPr algn="ctr"/>
                      <a:r>
                        <a:rPr lang="en-US" dirty="0" smtClean="0"/>
                        <a:t>19</a:t>
                      </a:r>
                      <a:endParaRPr lang="en-US" dirty="0"/>
                    </a:p>
                  </a:txBody>
                  <a:tcPr/>
                </a:tc>
                <a:tc>
                  <a:txBody>
                    <a:bodyPr/>
                    <a:lstStyle/>
                    <a:p>
                      <a:pPr algn="ctr"/>
                      <a:r>
                        <a:rPr lang="en-US" dirty="0" smtClean="0"/>
                        <a:t>18</a:t>
                      </a:r>
                      <a:endParaRPr lang="en-US" dirty="0"/>
                    </a:p>
                  </a:txBody>
                  <a:tcPr/>
                </a:tc>
                <a:tc>
                  <a:txBody>
                    <a:bodyPr/>
                    <a:lstStyle/>
                    <a:p>
                      <a:pPr algn="ctr"/>
                      <a:r>
                        <a:rPr lang="en-US" dirty="0" smtClean="0"/>
                        <a:t>13</a:t>
                      </a:r>
                      <a:endParaRPr lang="en-US" dirty="0"/>
                    </a:p>
                  </a:txBody>
                  <a:tcPr/>
                </a:tc>
              </a:tr>
              <a:tr h="370840">
                <a:tc>
                  <a:txBody>
                    <a:bodyPr/>
                    <a:lstStyle/>
                    <a:p>
                      <a:pPr algn="ctr"/>
                      <a:r>
                        <a:rPr lang="en-US" dirty="0" smtClean="0"/>
                        <a:t>17</a:t>
                      </a:r>
                      <a:endParaRPr lang="en-US" dirty="0"/>
                    </a:p>
                  </a:txBody>
                  <a:tcPr/>
                </a:tc>
                <a:tc>
                  <a:txBody>
                    <a:bodyPr/>
                    <a:lstStyle/>
                    <a:p>
                      <a:pPr algn="ctr"/>
                      <a:r>
                        <a:rPr lang="en-US" dirty="0" smtClean="0"/>
                        <a:t>19</a:t>
                      </a:r>
                      <a:endParaRPr lang="en-US" dirty="0"/>
                    </a:p>
                  </a:txBody>
                  <a:tcPr/>
                </a:tc>
                <a:tc>
                  <a:txBody>
                    <a:bodyPr/>
                    <a:lstStyle/>
                    <a:p>
                      <a:pPr algn="ctr"/>
                      <a:r>
                        <a:rPr lang="en-US" dirty="0" smtClean="0"/>
                        <a:t>12</a:t>
                      </a:r>
                      <a:endParaRPr lang="en-US" dirty="0"/>
                    </a:p>
                  </a:txBody>
                  <a:tcPr/>
                </a:tc>
                <a:tc>
                  <a:txBody>
                    <a:bodyPr/>
                    <a:lstStyle/>
                    <a:p>
                      <a:pPr algn="ctr"/>
                      <a:r>
                        <a:rPr lang="en-US" dirty="0" smtClean="0"/>
                        <a:t>16</a:t>
                      </a:r>
                      <a:endParaRPr lang="en-US" dirty="0"/>
                    </a:p>
                  </a:txBody>
                  <a:tcPr/>
                </a:tc>
                <a:tc>
                  <a:txBody>
                    <a:bodyPr/>
                    <a:lstStyle/>
                    <a:p>
                      <a:pPr algn="ctr"/>
                      <a:r>
                        <a:rPr lang="en-US" dirty="0" smtClean="0"/>
                        <a:t>14</a:t>
                      </a:r>
                      <a:endParaRPr lang="en-US" dirty="0"/>
                    </a:p>
                  </a:txBody>
                  <a:tcPr/>
                </a:tc>
              </a:tr>
            </a:tbl>
          </a:graphicData>
        </a:graphic>
      </p:graphicFrame>
      <p:sp>
        <p:nvSpPr>
          <p:cNvPr id="6" name="TextBox 5"/>
          <p:cNvSpPr txBox="1"/>
          <p:nvPr/>
        </p:nvSpPr>
        <p:spPr>
          <a:xfrm>
            <a:off x="1524000" y="3695003"/>
            <a:ext cx="6096000" cy="369332"/>
          </a:xfrm>
          <a:prstGeom prst="rect">
            <a:avLst/>
          </a:prstGeom>
          <a:noFill/>
        </p:spPr>
        <p:txBody>
          <a:bodyPr wrap="square" rtlCol="0">
            <a:spAutoFit/>
          </a:bodyPr>
          <a:lstStyle/>
          <a:p>
            <a:r>
              <a:rPr lang="en-US" dirty="0" smtClean="0"/>
              <a:t>rates[_][0]    rates[_][1]    rates[_][2]    rates[_][3]   rates[_][4]</a:t>
            </a:r>
            <a:endParaRPr lang="en-US" dirty="0"/>
          </a:p>
        </p:txBody>
      </p:sp>
      <p:sp>
        <p:nvSpPr>
          <p:cNvPr id="7" name="TextBox 6"/>
          <p:cNvSpPr txBox="1"/>
          <p:nvPr/>
        </p:nvSpPr>
        <p:spPr>
          <a:xfrm>
            <a:off x="228600" y="4083929"/>
            <a:ext cx="1195392" cy="369332"/>
          </a:xfrm>
          <a:prstGeom prst="rect">
            <a:avLst/>
          </a:prstGeom>
          <a:noFill/>
        </p:spPr>
        <p:txBody>
          <a:bodyPr wrap="none" rtlCol="0">
            <a:spAutoFit/>
          </a:bodyPr>
          <a:lstStyle/>
          <a:p>
            <a:r>
              <a:rPr lang="en-US" dirty="0" smtClean="0"/>
              <a:t>rates[0][_]</a:t>
            </a:r>
          </a:p>
        </p:txBody>
      </p:sp>
      <p:sp>
        <p:nvSpPr>
          <p:cNvPr id="8" name="TextBox 7"/>
          <p:cNvSpPr txBox="1"/>
          <p:nvPr/>
        </p:nvSpPr>
        <p:spPr>
          <a:xfrm>
            <a:off x="228600" y="4453261"/>
            <a:ext cx="1195392" cy="369332"/>
          </a:xfrm>
          <a:prstGeom prst="rect">
            <a:avLst/>
          </a:prstGeom>
          <a:noFill/>
        </p:spPr>
        <p:txBody>
          <a:bodyPr wrap="none" rtlCol="0">
            <a:spAutoFit/>
          </a:bodyPr>
          <a:lstStyle/>
          <a:p>
            <a:r>
              <a:rPr lang="en-US" dirty="0" smtClean="0"/>
              <a:t>rates[1][_]</a:t>
            </a:r>
            <a:endParaRPr lang="en-US" dirty="0"/>
          </a:p>
        </p:txBody>
      </p:sp>
      <p:sp>
        <p:nvSpPr>
          <p:cNvPr id="9" name="TextBox 8"/>
          <p:cNvSpPr txBox="1"/>
          <p:nvPr/>
        </p:nvSpPr>
        <p:spPr>
          <a:xfrm>
            <a:off x="219891" y="4846542"/>
            <a:ext cx="1195392" cy="369332"/>
          </a:xfrm>
          <a:prstGeom prst="rect">
            <a:avLst/>
          </a:prstGeom>
          <a:noFill/>
        </p:spPr>
        <p:txBody>
          <a:bodyPr wrap="none" rtlCol="0">
            <a:spAutoFit/>
          </a:bodyPr>
          <a:lstStyle/>
          <a:p>
            <a:r>
              <a:rPr lang="en-US" dirty="0" smtClean="0"/>
              <a:t>rates[2][_]</a:t>
            </a:r>
            <a:endParaRPr lang="en-US" dirty="0"/>
          </a:p>
        </p:txBody>
      </p:sp>
      <p:sp>
        <p:nvSpPr>
          <p:cNvPr id="10" name="Oval 9"/>
          <p:cNvSpPr/>
          <p:nvPr/>
        </p:nvSpPr>
        <p:spPr>
          <a:xfrm>
            <a:off x="4229100" y="4491276"/>
            <a:ext cx="685800" cy="393281"/>
          </a:xfrm>
          <a:prstGeom prst="ellipse">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Arrow Connector 11"/>
          <p:cNvCxnSpPr/>
          <p:nvPr/>
        </p:nvCxnSpPr>
        <p:spPr>
          <a:xfrm flipH="1">
            <a:off x="4914900" y="3048000"/>
            <a:ext cx="2019300" cy="1589927"/>
          </a:xfrm>
          <a:prstGeom prst="straightConnector1">
            <a:avLst/>
          </a:prstGeom>
          <a:ln w="254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123191" y="5682734"/>
            <a:ext cx="1783822" cy="369332"/>
          </a:xfrm>
          <a:prstGeom prst="rect">
            <a:avLst/>
          </a:prstGeom>
          <a:noFill/>
        </p:spPr>
        <p:txBody>
          <a:bodyPr wrap="none" rtlCol="0">
            <a:spAutoFit/>
          </a:bodyPr>
          <a:lstStyle/>
          <a:p>
            <a:r>
              <a:rPr lang="en-US" dirty="0" smtClean="0"/>
              <a:t>rates[2][3] = 16;</a:t>
            </a:r>
            <a:endParaRPr lang="en-US" dirty="0"/>
          </a:p>
        </p:txBody>
      </p:sp>
      <p:sp>
        <p:nvSpPr>
          <p:cNvPr id="16" name="Oval 15"/>
          <p:cNvSpPr/>
          <p:nvPr/>
        </p:nvSpPr>
        <p:spPr>
          <a:xfrm>
            <a:off x="5486400" y="4822593"/>
            <a:ext cx="685800" cy="393281"/>
          </a:xfrm>
          <a:prstGeom prst="ellipse">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p:cNvCxnSpPr>
            <a:stCxn id="15" idx="3"/>
          </p:cNvCxnSpPr>
          <p:nvPr/>
        </p:nvCxnSpPr>
        <p:spPr>
          <a:xfrm flipV="1">
            <a:off x="4907013" y="5215874"/>
            <a:ext cx="655587" cy="651526"/>
          </a:xfrm>
          <a:prstGeom prst="straightConnector1">
            <a:avLst/>
          </a:prstGeom>
          <a:ln w="254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5972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irregular arrays</a:t>
            </a:r>
            <a:endParaRPr lang="en-US" dirty="0"/>
          </a:p>
        </p:txBody>
      </p:sp>
      <p:sp>
        <p:nvSpPr>
          <p:cNvPr id="3" name="Content Placeholder 2"/>
          <p:cNvSpPr>
            <a:spLocks noGrp="1"/>
          </p:cNvSpPr>
          <p:nvPr>
            <p:ph idx="1"/>
          </p:nvPr>
        </p:nvSpPr>
        <p:spPr/>
        <p:txBody>
          <a:bodyPr/>
          <a:lstStyle/>
          <a:p>
            <a:r>
              <a:rPr lang="en-US" dirty="0" smtClean="0"/>
              <a:t>Irregular arrays are arrays with a different number of columns per row.</a:t>
            </a:r>
          </a:p>
          <a:p>
            <a:r>
              <a:rPr lang="en-US" dirty="0" smtClean="0"/>
              <a:t>Usually are two-dimensional arrays.</a:t>
            </a:r>
          </a:p>
          <a:p>
            <a:r>
              <a:rPr lang="en-US" dirty="0" smtClean="0"/>
              <a:t>You specify a size for the number of rows but leave the number of columns blank.</a:t>
            </a:r>
          </a:p>
          <a:p>
            <a:r>
              <a:rPr lang="en-US" dirty="0" smtClean="0"/>
              <a:t>Each row is a new instantiation with a length.</a:t>
            </a:r>
            <a:endParaRPr lang="en-US" dirty="0"/>
          </a:p>
        </p:txBody>
      </p:sp>
    </p:spTree>
    <p:extLst>
      <p:ext uri="{BB962C8B-B14F-4D97-AF65-F5344CB8AC3E}">
        <p14:creationId xmlns:p14="http://schemas.microsoft.com/office/powerpoint/2010/main" val="27138224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Alternative array declaration Syntax</a:t>
            </a:r>
            <a:endParaRPr lang="en-US" dirty="0"/>
          </a:p>
        </p:txBody>
      </p:sp>
      <p:sp>
        <p:nvSpPr>
          <p:cNvPr id="3" name="Content Placeholder 2"/>
          <p:cNvSpPr>
            <a:spLocks noGrp="1"/>
          </p:cNvSpPr>
          <p:nvPr>
            <p:ph idx="1"/>
          </p:nvPr>
        </p:nvSpPr>
        <p:spPr>
          <a:xfrm>
            <a:off x="304800" y="1554162"/>
            <a:ext cx="8686800" cy="1417637"/>
          </a:xfrm>
        </p:spPr>
        <p:txBody>
          <a:bodyPr>
            <a:normAutofit lnSpcReduction="10000"/>
          </a:bodyPr>
          <a:lstStyle/>
          <a:p>
            <a:r>
              <a:rPr lang="en-US" dirty="0" smtClean="0"/>
              <a:t>You an specify the square brackets either after the identifier or after the data type, but not both.</a:t>
            </a:r>
            <a:endParaRPr lang="en-US" dirty="0"/>
          </a:p>
        </p:txBody>
      </p:sp>
      <p:sp>
        <p:nvSpPr>
          <p:cNvPr id="4" name="TextBox 3"/>
          <p:cNvSpPr txBox="1"/>
          <p:nvPr/>
        </p:nvSpPr>
        <p:spPr>
          <a:xfrm>
            <a:off x="2244633" y="3429000"/>
            <a:ext cx="4178901" cy="1938992"/>
          </a:xfrm>
          <a:prstGeom prst="rect">
            <a:avLst/>
          </a:prstGeom>
          <a:noFill/>
        </p:spPr>
        <p:txBody>
          <a:bodyPr wrap="none" rtlCol="0">
            <a:spAutoFit/>
          </a:bodyPr>
          <a:lstStyle/>
          <a:p>
            <a:r>
              <a:rPr lang="en-US" sz="2400" dirty="0" smtClean="0"/>
              <a:t>int scores[ ] [ ] = new int[5] [3];</a:t>
            </a:r>
          </a:p>
          <a:p>
            <a:endParaRPr lang="en-US" sz="2400" dirty="0"/>
          </a:p>
          <a:p>
            <a:r>
              <a:rPr lang="en-US" sz="2400" dirty="0" smtClean="0"/>
              <a:t>		or</a:t>
            </a:r>
          </a:p>
          <a:p>
            <a:endParaRPr lang="en-US" sz="2400" dirty="0"/>
          </a:p>
          <a:p>
            <a:r>
              <a:rPr lang="en-US" sz="2400" dirty="0" smtClean="0"/>
              <a:t>int[ ] [ ] scores = new int[5] [3];</a:t>
            </a:r>
            <a:endParaRPr lang="en-US" sz="2400" dirty="0"/>
          </a:p>
        </p:txBody>
      </p:sp>
    </p:spTree>
    <p:extLst>
      <p:ext uri="{BB962C8B-B14F-4D97-AF65-F5344CB8AC3E}">
        <p14:creationId xmlns:p14="http://schemas.microsoft.com/office/powerpoint/2010/main" val="3019446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length member</a:t>
            </a:r>
            <a:endParaRPr lang="en-US" dirty="0"/>
          </a:p>
        </p:txBody>
      </p:sp>
      <p:sp>
        <p:nvSpPr>
          <p:cNvPr id="3" name="Content Placeholder 2"/>
          <p:cNvSpPr>
            <a:spLocks noGrp="1"/>
          </p:cNvSpPr>
          <p:nvPr>
            <p:ph idx="1"/>
          </p:nvPr>
        </p:nvSpPr>
        <p:spPr/>
        <p:txBody>
          <a:bodyPr/>
          <a:lstStyle/>
          <a:p>
            <a:r>
              <a:rPr lang="en-US" dirty="0" smtClean="0"/>
              <a:t>All objects have a </a:t>
            </a:r>
            <a:r>
              <a:rPr lang="en-US" b="1" dirty="0" smtClean="0"/>
              <a:t>length</a:t>
            </a:r>
            <a:r>
              <a:rPr lang="en-US" dirty="0" smtClean="0"/>
              <a:t> property</a:t>
            </a:r>
          </a:p>
          <a:p>
            <a:r>
              <a:rPr lang="en-US" b="1" dirty="0" smtClean="0"/>
              <a:t>length</a:t>
            </a:r>
            <a:r>
              <a:rPr lang="en-US" dirty="0" smtClean="0"/>
              <a:t> is an integer data type</a:t>
            </a:r>
          </a:p>
          <a:p>
            <a:r>
              <a:rPr lang="en-US" dirty="0" smtClean="0"/>
              <a:t>For arrays, it returns the number of elements in the first dimension of the array.</a:t>
            </a:r>
          </a:p>
          <a:p>
            <a:r>
              <a:rPr lang="en-US" dirty="0" smtClean="0"/>
              <a:t>Use the </a:t>
            </a:r>
            <a:r>
              <a:rPr lang="en-US" b="1" dirty="0" smtClean="0"/>
              <a:t>length</a:t>
            </a:r>
            <a:r>
              <a:rPr lang="en-US" dirty="0" smtClean="0"/>
              <a:t> property to control your </a:t>
            </a:r>
            <a:r>
              <a:rPr lang="en-US" b="1" dirty="0" smtClean="0"/>
              <a:t>for</a:t>
            </a:r>
            <a:r>
              <a:rPr lang="en-US" dirty="0" smtClean="0"/>
              <a:t> loops.</a:t>
            </a:r>
          </a:p>
        </p:txBody>
      </p:sp>
    </p:spTree>
    <p:extLst>
      <p:ext uri="{BB962C8B-B14F-4D97-AF65-F5344CB8AC3E}">
        <p14:creationId xmlns:p14="http://schemas.microsoft.com/office/powerpoint/2010/main" val="3928590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for-each style for loop</a:t>
            </a:r>
            <a:endParaRPr lang="en-US" dirty="0"/>
          </a:p>
        </p:txBody>
      </p:sp>
      <p:sp>
        <p:nvSpPr>
          <p:cNvPr id="3" name="Content Placeholder 2"/>
          <p:cNvSpPr>
            <a:spLocks noGrp="1"/>
          </p:cNvSpPr>
          <p:nvPr>
            <p:ph idx="1"/>
          </p:nvPr>
        </p:nvSpPr>
        <p:spPr/>
        <p:txBody>
          <a:bodyPr/>
          <a:lstStyle/>
          <a:p>
            <a:r>
              <a:rPr lang="en-US" dirty="0" smtClean="0"/>
              <a:t>Allows iteration through an array.</a:t>
            </a:r>
          </a:p>
          <a:p>
            <a:r>
              <a:rPr lang="en-US" dirty="0" smtClean="0"/>
              <a:t>Do not need to specify a loop counter and starting and ending value.</a:t>
            </a:r>
          </a:p>
          <a:p>
            <a:r>
              <a:rPr lang="en-US" dirty="0" smtClean="0"/>
              <a:t>Format: </a:t>
            </a:r>
          </a:p>
          <a:p>
            <a:pPr lvl="1"/>
            <a:r>
              <a:rPr lang="en-US" dirty="0" smtClean="0"/>
              <a:t>for(dataType var: array) { statement(s) ; }</a:t>
            </a:r>
          </a:p>
          <a:p>
            <a:pPr lvl="1"/>
            <a:r>
              <a:rPr lang="en-US" dirty="0" smtClean="0"/>
              <a:t>var holds the value of an element</a:t>
            </a:r>
          </a:p>
          <a:p>
            <a:pPr lvl="1"/>
            <a:r>
              <a:rPr lang="en-US" dirty="0" smtClean="0"/>
              <a:t>array is the array identifier (do not specify [ ])</a:t>
            </a:r>
          </a:p>
          <a:p>
            <a:r>
              <a:rPr lang="en-US" dirty="0" smtClean="0"/>
              <a:t>Each element replaces var on an iteration.</a:t>
            </a:r>
            <a:endParaRPr lang="en-US" dirty="0"/>
          </a:p>
        </p:txBody>
      </p:sp>
    </p:spTree>
    <p:extLst>
      <p:ext uri="{BB962C8B-B14F-4D97-AF65-F5344CB8AC3E}">
        <p14:creationId xmlns:p14="http://schemas.microsoft.com/office/powerpoint/2010/main" val="6967971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Getting the number of dimensions</a:t>
            </a:r>
            <a:endParaRPr lang="en-US" dirty="0"/>
          </a:p>
        </p:txBody>
      </p:sp>
      <p:sp>
        <p:nvSpPr>
          <p:cNvPr id="5" name="Content Placeholder 4"/>
          <p:cNvSpPr>
            <a:spLocks noGrp="1"/>
          </p:cNvSpPr>
          <p:nvPr>
            <p:ph idx="1"/>
          </p:nvPr>
        </p:nvSpPr>
        <p:spPr>
          <a:xfrm>
            <a:off x="229384" y="1554163"/>
            <a:ext cx="8686800" cy="1646237"/>
          </a:xfrm>
        </p:spPr>
        <p:txBody>
          <a:bodyPr>
            <a:normAutofit/>
          </a:bodyPr>
          <a:lstStyle/>
          <a:p>
            <a:r>
              <a:rPr lang="en-US" sz="2800" dirty="0" smtClean="0"/>
              <a:t>Java does not have a built in method to return the number of dimensions of an multidimensional array.</a:t>
            </a:r>
          </a:p>
          <a:p>
            <a:r>
              <a:rPr lang="en-US" sz="2800" dirty="0" smtClean="0"/>
              <a:t>You can use the code below to determine that.</a:t>
            </a:r>
            <a:endParaRPr lang="en-US" sz="2800" dirty="0"/>
          </a:p>
        </p:txBody>
      </p:sp>
      <p:sp>
        <p:nvSpPr>
          <p:cNvPr id="3" name="TextBox 2"/>
          <p:cNvSpPr txBox="1"/>
          <p:nvPr/>
        </p:nvSpPr>
        <p:spPr>
          <a:xfrm>
            <a:off x="343292" y="3429784"/>
            <a:ext cx="8444184" cy="2862322"/>
          </a:xfrm>
          <a:prstGeom prst="rect">
            <a:avLst/>
          </a:prstGeom>
          <a:noFill/>
        </p:spPr>
        <p:txBody>
          <a:bodyPr wrap="square" rtlCol="0">
            <a:spAutoFit/>
          </a:bodyPr>
          <a:lstStyle/>
          <a:p>
            <a:r>
              <a:rPr lang="en-US" dirty="0" smtClean="0"/>
              <a:t>Call statement: int rank = getRank(arrayName);</a:t>
            </a:r>
          </a:p>
          <a:p>
            <a:r>
              <a:rPr lang="en-US" dirty="0" smtClean="0"/>
              <a:t>public </a:t>
            </a:r>
            <a:r>
              <a:rPr lang="en-US" dirty="0"/>
              <a:t>static int getRank(Object[] src) {</a:t>
            </a:r>
          </a:p>
          <a:p>
            <a:r>
              <a:rPr lang="en-US" dirty="0"/>
              <a:t>        int dim = 1;</a:t>
            </a:r>
          </a:p>
          <a:p>
            <a:r>
              <a:rPr lang="en-US" dirty="0"/>
              <a:t>        Class cl = src.getClass().getComponentType();</a:t>
            </a:r>
          </a:p>
          <a:p>
            <a:r>
              <a:rPr lang="en-US" dirty="0"/>
              <a:t>        while (cl.isArray()) {</a:t>
            </a:r>
          </a:p>
          <a:p>
            <a:r>
              <a:rPr lang="en-US" dirty="0"/>
              <a:t>            dim++;</a:t>
            </a:r>
          </a:p>
          <a:p>
            <a:r>
              <a:rPr lang="en-US" dirty="0"/>
              <a:t>            cl = cl.getComponentType(); // will not return null as we tested isArray() above  </a:t>
            </a:r>
          </a:p>
          <a:p>
            <a:r>
              <a:rPr lang="en-US" dirty="0"/>
              <a:t>        }</a:t>
            </a:r>
          </a:p>
          <a:p>
            <a:r>
              <a:rPr lang="en-US" dirty="0"/>
              <a:t>        return dim;</a:t>
            </a:r>
          </a:p>
          <a:p>
            <a:r>
              <a:rPr lang="en-US" dirty="0"/>
              <a:t>    }</a:t>
            </a:r>
          </a:p>
        </p:txBody>
      </p:sp>
    </p:spTree>
    <p:extLst>
      <p:ext uri="{BB962C8B-B14F-4D97-AF65-F5344CB8AC3E}">
        <p14:creationId xmlns:p14="http://schemas.microsoft.com/office/powerpoint/2010/main" val="39337642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smtClean="0"/>
              <a:t>Strings are groups of characters.</a:t>
            </a:r>
          </a:p>
          <a:p>
            <a:r>
              <a:rPr lang="en-US" dirty="0" smtClean="0"/>
              <a:t>Strings are objects, not primitives.</a:t>
            </a:r>
          </a:p>
          <a:p>
            <a:r>
              <a:rPr lang="en-US" dirty="0" smtClean="0"/>
              <a:t>Strings are immutable.</a:t>
            </a:r>
          </a:p>
          <a:p>
            <a:pPr lvl="1"/>
            <a:r>
              <a:rPr lang="en-US" dirty="0" smtClean="0"/>
              <a:t>When you change a string, the new string object is created in memory and the address of the identifier is updated to the new location.</a:t>
            </a:r>
          </a:p>
          <a:p>
            <a:r>
              <a:rPr lang="en-US" dirty="0" smtClean="0"/>
              <a:t>There are a number of methods for manipulating strings.</a:t>
            </a:r>
            <a:endParaRPr lang="en-US" dirty="0"/>
          </a:p>
        </p:txBody>
      </p:sp>
    </p:spTree>
    <p:extLst>
      <p:ext uri="{BB962C8B-B14F-4D97-AF65-F5344CB8AC3E}">
        <p14:creationId xmlns:p14="http://schemas.microsoft.com/office/powerpoint/2010/main" val="3250034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for loop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Allows for the same instructions to be repeated</a:t>
            </a:r>
          </a:p>
          <a:p>
            <a:r>
              <a:rPr lang="en-US" dirty="0" smtClean="0"/>
              <a:t>Format:</a:t>
            </a:r>
          </a:p>
          <a:p>
            <a:pPr lvl="1"/>
            <a:r>
              <a:rPr lang="en-US" dirty="0" smtClean="0"/>
              <a:t>for (initialization; condition; iteration) statement(s);</a:t>
            </a:r>
          </a:p>
          <a:p>
            <a:r>
              <a:rPr lang="en-US" dirty="0" smtClean="0"/>
              <a:t>Initialization – sets a variable to control the loop</a:t>
            </a:r>
          </a:p>
          <a:p>
            <a:r>
              <a:rPr lang="en-US" dirty="0" smtClean="0"/>
              <a:t>Condition – Boolean statement the determines that, if true, allows the loop to continue</a:t>
            </a:r>
          </a:p>
          <a:p>
            <a:r>
              <a:rPr lang="en-US" dirty="0" smtClean="0"/>
              <a:t>Iteration – manipulates (changes) the loop control variable</a:t>
            </a:r>
          </a:p>
          <a:p>
            <a:r>
              <a:rPr lang="en-US" dirty="0" smtClean="0"/>
              <a:t>Multiple statements must be enclosed in curly braces</a:t>
            </a:r>
            <a:endParaRPr lang="en-US" dirty="0"/>
          </a:p>
        </p:txBody>
      </p:sp>
      <p:sp>
        <p:nvSpPr>
          <p:cNvPr id="4" name="Footer Placeholder 3"/>
          <p:cNvSpPr>
            <a:spLocks noGrp="1"/>
          </p:cNvSpPr>
          <p:nvPr>
            <p:ph type="ftr" sz="quarter" idx="11"/>
          </p:nvPr>
        </p:nvSpPr>
        <p:spPr/>
        <p:txBody>
          <a:bodyPr/>
          <a:lstStyle/>
          <a:p>
            <a:pPr algn="l"/>
            <a:r>
              <a:rPr lang="en-US" smtClean="0"/>
              <a:t>(c) Gary R. Smith, MS.</a:t>
            </a:r>
            <a:endParaRPr lang="en-US" dirty="0"/>
          </a:p>
        </p:txBody>
      </p:sp>
      <p:sp>
        <p:nvSpPr>
          <p:cNvPr id="5" name="Slide Number Placeholder 4"/>
          <p:cNvSpPr>
            <a:spLocks noGrp="1"/>
          </p:cNvSpPr>
          <p:nvPr>
            <p:ph type="sldNum" sz="quarter" idx="12"/>
          </p:nvPr>
        </p:nvSpPr>
        <p:spPr/>
        <p:txBody>
          <a:bodyPr/>
          <a:lstStyle/>
          <a:p>
            <a:fld id="{ED772EDE-D80F-412A-8C7F-3D86628FCBB2}" type="slidenum">
              <a:rPr lang="en-US" smtClean="0"/>
              <a:t>6</a:t>
            </a:fld>
            <a:endParaRPr lang="en-US" dirty="0"/>
          </a:p>
        </p:txBody>
      </p:sp>
    </p:spTree>
    <p:extLst>
      <p:ext uri="{BB962C8B-B14F-4D97-AF65-F5344CB8AC3E}">
        <p14:creationId xmlns:p14="http://schemas.microsoft.com/office/powerpoint/2010/main" val="3763889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on strings</a:t>
            </a:r>
            <a:endParaRPr lang="en-US" dirty="0"/>
          </a:p>
        </p:txBody>
      </p:sp>
      <p:sp>
        <p:nvSpPr>
          <p:cNvPr id="3" name="Content Placeholder 2"/>
          <p:cNvSpPr>
            <a:spLocks noGrp="1"/>
          </p:cNvSpPr>
          <p:nvPr>
            <p:ph idx="1"/>
          </p:nvPr>
        </p:nvSpPr>
        <p:spPr>
          <a:xfrm>
            <a:off x="304800" y="1554163"/>
            <a:ext cx="8686800" cy="1112838"/>
          </a:xfrm>
        </p:spPr>
        <p:txBody>
          <a:bodyPr>
            <a:normAutofit/>
          </a:bodyPr>
          <a:lstStyle/>
          <a:p>
            <a:r>
              <a:rPr lang="en-US" sz="2800" dirty="0" smtClean="0"/>
              <a:t>String class has many methods that operate on strings.  The next two slides contain popular methods.</a:t>
            </a:r>
            <a:endParaRPr lang="en-US" sz="2800" dirty="0"/>
          </a:p>
        </p:txBody>
      </p:sp>
      <p:graphicFrame>
        <p:nvGraphicFramePr>
          <p:cNvPr id="4" name="Table 3"/>
          <p:cNvGraphicFramePr>
            <a:graphicFrameLocks noGrp="1"/>
          </p:cNvGraphicFramePr>
          <p:nvPr>
            <p:extLst/>
          </p:nvPr>
        </p:nvGraphicFramePr>
        <p:xfrm>
          <a:off x="762000" y="2743200"/>
          <a:ext cx="8001000" cy="3535680"/>
        </p:xfrm>
        <a:graphic>
          <a:graphicData uri="http://schemas.openxmlformats.org/drawingml/2006/table">
            <a:tbl>
              <a:tblPr firstRow="1" bandRow="1">
                <a:tableStyleId>{5C22544A-7EE6-4342-B048-85BDC9FD1C3A}</a:tableStyleId>
              </a:tblPr>
              <a:tblGrid>
                <a:gridCol w="2133600"/>
                <a:gridCol w="5867400"/>
              </a:tblGrid>
              <a:tr h="370840">
                <a:tc>
                  <a:txBody>
                    <a:bodyPr/>
                    <a:lstStyle/>
                    <a:p>
                      <a:r>
                        <a:rPr lang="en-US" sz="1500" dirty="0" smtClean="0"/>
                        <a:t>Method</a:t>
                      </a:r>
                      <a:endParaRPr lang="en-US" sz="1500" dirty="0"/>
                    </a:p>
                  </a:txBody>
                  <a:tcPr/>
                </a:tc>
                <a:tc>
                  <a:txBody>
                    <a:bodyPr/>
                    <a:lstStyle/>
                    <a:p>
                      <a:r>
                        <a:rPr lang="en-US" sz="1500" dirty="0" smtClean="0"/>
                        <a:t>Meaning</a:t>
                      </a:r>
                      <a:endParaRPr lang="en-US" sz="1500" dirty="0"/>
                    </a:p>
                  </a:txBody>
                  <a:tcPr/>
                </a:tc>
              </a:tr>
              <a:tr h="370840">
                <a:tc>
                  <a:txBody>
                    <a:bodyPr/>
                    <a:lstStyle/>
                    <a:p>
                      <a:r>
                        <a:rPr lang="en-US" sz="1500" dirty="0" smtClean="0"/>
                        <a:t>boolean equals(</a:t>
                      </a:r>
                      <a:r>
                        <a:rPr lang="en-US" sz="1500" i="1" dirty="0" smtClean="0"/>
                        <a:t>str</a:t>
                      </a:r>
                      <a:r>
                        <a:rPr lang="en-US" sz="1500" dirty="0" smtClean="0"/>
                        <a:t>)</a:t>
                      </a:r>
                      <a:endParaRPr lang="en-US" sz="1500" dirty="0"/>
                    </a:p>
                  </a:txBody>
                  <a:tcPr/>
                </a:tc>
                <a:tc>
                  <a:txBody>
                    <a:bodyPr/>
                    <a:lstStyle/>
                    <a:p>
                      <a:r>
                        <a:rPr lang="en-US" sz="1500" dirty="0" smtClean="0"/>
                        <a:t>Returns true if the invoking strings contains the same characters as </a:t>
                      </a:r>
                      <a:r>
                        <a:rPr lang="en-US" sz="1500" i="1" dirty="0" smtClean="0"/>
                        <a:t>str</a:t>
                      </a:r>
                      <a:r>
                        <a:rPr lang="en-US" sz="1500" dirty="0" smtClean="0"/>
                        <a:t>.</a:t>
                      </a:r>
                      <a:endParaRPr lang="en-US" sz="1500" dirty="0"/>
                    </a:p>
                  </a:txBody>
                  <a:tcPr/>
                </a:tc>
              </a:tr>
              <a:tr h="370840">
                <a:tc>
                  <a:txBody>
                    <a:bodyPr/>
                    <a:lstStyle/>
                    <a:p>
                      <a:r>
                        <a:rPr lang="en-US" sz="1500" dirty="0" smtClean="0"/>
                        <a:t>int length()</a:t>
                      </a:r>
                      <a:endParaRPr lang="en-US" sz="1500" dirty="0"/>
                    </a:p>
                  </a:txBody>
                  <a:tcPr/>
                </a:tc>
                <a:tc>
                  <a:txBody>
                    <a:bodyPr/>
                    <a:lstStyle/>
                    <a:p>
                      <a:r>
                        <a:rPr lang="en-US" sz="1500" dirty="0" smtClean="0"/>
                        <a:t>Returns the number of characters</a:t>
                      </a:r>
                      <a:r>
                        <a:rPr lang="en-US" sz="1500" baseline="0" dirty="0" smtClean="0"/>
                        <a:t> in the string.</a:t>
                      </a:r>
                      <a:endParaRPr lang="en-US" sz="1500" dirty="0"/>
                    </a:p>
                  </a:txBody>
                  <a:tcPr/>
                </a:tc>
              </a:tr>
              <a:tr h="370840">
                <a:tc>
                  <a:txBody>
                    <a:bodyPr/>
                    <a:lstStyle/>
                    <a:p>
                      <a:r>
                        <a:rPr lang="en-US" sz="1500" dirty="0" smtClean="0"/>
                        <a:t>char charAt(</a:t>
                      </a:r>
                      <a:r>
                        <a:rPr lang="en-US" sz="1500" i="1" dirty="0" smtClean="0"/>
                        <a:t>index</a:t>
                      </a:r>
                      <a:r>
                        <a:rPr lang="en-US" sz="1500" dirty="0" smtClean="0"/>
                        <a:t>)</a:t>
                      </a:r>
                      <a:endParaRPr lang="en-US" sz="1500" dirty="0"/>
                    </a:p>
                  </a:txBody>
                  <a:tcPr/>
                </a:tc>
                <a:tc>
                  <a:txBody>
                    <a:bodyPr/>
                    <a:lstStyle/>
                    <a:p>
                      <a:r>
                        <a:rPr lang="en-US" sz="1500" dirty="0" smtClean="0"/>
                        <a:t>Obtains</a:t>
                      </a:r>
                      <a:r>
                        <a:rPr lang="en-US" sz="1500" baseline="0" dirty="0" smtClean="0"/>
                        <a:t> the character at the position specified by </a:t>
                      </a:r>
                      <a:r>
                        <a:rPr lang="en-US" sz="1500" i="1" baseline="0" dirty="0" smtClean="0"/>
                        <a:t>index</a:t>
                      </a:r>
                      <a:r>
                        <a:rPr lang="en-US" sz="1500" baseline="0" dirty="0" smtClean="0"/>
                        <a:t>.</a:t>
                      </a:r>
                      <a:endParaRPr lang="en-US" sz="1500" dirty="0"/>
                    </a:p>
                  </a:txBody>
                  <a:tcPr/>
                </a:tc>
              </a:tr>
              <a:tr h="370840">
                <a:tc>
                  <a:txBody>
                    <a:bodyPr/>
                    <a:lstStyle/>
                    <a:p>
                      <a:r>
                        <a:rPr lang="en-US" sz="1500" dirty="0" smtClean="0"/>
                        <a:t>int compareTo(</a:t>
                      </a:r>
                      <a:r>
                        <a:rPr lang="en-US" sz="1500" i="1" dirty="0" smtClean="0"/>
                        <a:t>str</a:t>
                      </a:r>
                      <a:r>
                        <a:rPr lang="en-US" sz="1500" dirty="0" smtClean="0"/>
                        <a:t>)</a:t>
                      </a:r>
                      <a:endParaRPr lang="en-US" sz="1500" dirty="0"/>
                    </a:p>
                  </a:txBody>
                  <a:tcPr/>
                </a:tc>
                <a:tc>
                  <a:txBody>
                    <a:bodyPr/>
                    <a:lstStyle/>
                    <a:p>
                      <a:r>
                        <a:rPr lang="en-US" sz="1500" dirty="0" smtClean="0"/>
                        <a:t>Returns a</a:t>
                      </a:r>
                      <a:r>
                        <a:rPr lang="en-US" sz="1500" baseline="0" dirty="0" smtClean="0"/>
                        <a:t> negative number if the invoking string is less than </a:t>
                      </a:r>
                      <a:r>
                        <a:rPr lang="en-US" sz="1500" i="1" baseline="0" dirty="0" smtClean="0"/>
                        <a:t>str</a:t>
                      </a:r>
                      <a:r>
                        <a:rPr lang="en-US" sz="1500" baseline="0" dirty="0" smtClean="0"/>
                        <a:t>; a positive number if the invoking string is greater than </a:t>
                      </a:r>
                      <a:r>
                        <a:rPr lang="en-US" sz="1500" i="1" baseline="0" dirty="0" smtClean="0"/>
                        <a:t>str</a:t>
                      </a:r>
                      <a:r>
                        <a:rPr lang="en-US" sz="1500" baseline="0" dirty="0" smtClean="0"/>
                        <a:t>; zero of the strings are equal.</a:t>
                      </a:r>
                      <a:endParaRPr lang="en-US" sz="1500" dirty="0"/>
                    </a:p>
                  </a:txBody>
                  <a:tcPr/>
                </a:tc>
              </a:tr>
              <a:tr h="370840">
                <a:tc>
                  <a:txBody>
                    <a:bodyPr/>
                    <a:lstStyle/>
                    <a:p>
                      <a:r>
                        <a:rPr lang="en-US" sz="1500" dirty="0" smtClean="0"/>
                        <a:t>int indexOf(</a:t>
                      </a:r>
                      <a:r>
                        <a:rPr lang="en-US" sz="1500" i="1" dirty="0" smtClean="0"/>
                        <a:t>str</a:t>
                      </a:r>
                      <a:r>
                        <a:rPr lang="en-US" sz="1500" dirty="0" smtClean="0"/>
                        <a:t>)</a:t>
                      </a:r>
                      <a:endParaRPr lang="en-US" sz="1500" dirty="0"/>
                    </a:p>
                  </a:txBody>
                  <a:tcPr/>
                </a:tc>
                <a:tc>
                  <a:txBody>
                    <a:bodyPr/>
                    <a:lstStyle/>
                    <a:p>
                      <a:r>
                        <a:rPr lang="en-US" sz="1500" dirty="0" smtClean="0"/>
                        <a:t>Returns</a:t>
                      </a:r>
                      <a:r>
                        <a:rPr lang="en-US" sz="1500" baseline="0" dirty="0" smtClean="0"/>
                        <a:t> the starting index within the invoking string of the string </a:t>
                      </a:r>
                      <a:r>
                        <a:rPr lang="en-US" sz="1500" i="1" baseline="0" dirty="0" smtClean="0"/>
                        <a:t>str</a:t>
                      </a:r>
                      <a:r>
                        <a:rPr lang="en-US" sz="1500" baseline="0" dirty="0" smtClean="0"/>
                        <a:t> or -1 if there is no match going left to right (forward search).</a:t>
                      </a:r>
                      <a:endParaRPr lang="en-US" sz="1500" dirty="0"/>
                    </a:p>
                  </a:txBody>
                  <a:tcPr/>
                </a:tc>
              </a:tr>
              <a:tr h="370840">
                <a:tc>
                  <a:txBody>
                    <a:bodyPr/>
                    <a:lstStyle/>
                    <a:p>
                      <a:r>
                        <a:rPr lang="en-US" sz="1500" dirty="0" smtClean="0"/>
                        <a:t>int lastIndexOf(</a:t>
                      </a:r>
                      <a:r>
                        <a:rPr lang="en-US" sz="1500" i="1" dirty="0" smtClean="0"/>
                        <a:t>str</a:t>
                      </a:r>
                      <a:r>
                        <a:rPr lang="en-US" sz="1500" dirty="0" smtClean="0"/>
                        <a:t>)</a:t>
                      </a:r>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Returns</a:t>
                      </a:r>
                      <a:r>
                        <a:rPr lang="en-US" sz="1500" baseline="0" dirty="0" smtClean="0"/>
                        <a:t> the starting index within the invoking string of the string </a:t>
                      </a:r>
                      <a:r>
                        <a:rPr lang="en-US" sz="1500" i="1" baseline="0" dirty="0" smtClean="0"/>
                        <a:t>str</a:t>
                      </a:r>
                      <a:r>
                        <a:rPr lang="en-US" sz="1500" baseline="0" dirty="0" smtClean="0"/>
                        <a:t> or -1 if there is no match going right to left (backward search).</a:t>
                      </a:r>
                      <a:endParaRPr lang="en-US" sz="1500" dirty="0" smtClean="0"/>
                    </a:p>
                  </a:txBody>
                  <a:tcPr/>
                </a:tc>
              </a:tr>
            </a:tbl>
          </a:graphicData>
        </a:graphic>
      </p:graphicFrame>
    </p:spTree>
    <p:extLst>
      <p:ext uri="{BB962C8B-B14F-4D97-AF65-F5344CB8AC3E}">
        <p14:creationId xmlns:p14="http://schemas.microsoft.com/office/powerpoint/2010/main" val="15280392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on strings</a:t>
            </a:r>
          </a:p>
        </p:txBody>
      </p:sp>
      <p:graphicFrame>
        <p:nvGraphicFramePr>
          <p:cNvPr id="4" name="Table 3"/>
          <p:cNvGraphicFramePr>
            <a:graphicFrameLocks noGrp="1"/>
          </p:cNvGraphicFramePr>
          <p:nvPr>
            <p:extLst/>
          </p:nvPr>
        </p:nvGraphicFramePr>
        <p:xfrm>
          <a:off x="621475" y="1380243"/>
          <a:ext cx="7989125" cy="5003800"/>
        </p:xfrm>
        <a:graphic>
          <a:graphicData uri="http://schemas.openxmlformats.org/drawingml/2006/table">
            <a:tbl>
              <a:tblPr firstRow="1" bandRow="1">
                <a:tableStyleId>{5C22544A-7EE6-4342-B048-85BDC9FD1C3A}</a:tableStyleId>
              </a:tblPr>
              <a:tblGrid>
                <a:gridCol w="2381321"/>
                <a:gridCol w="5607804"/>
              </a:tblGrid>
              <a:tr h="370840">
                <a:tc>
                  <a:txBody>
                    <a:bodyPr/>
                    <a:lstStyle/>
                    <a:p>
                      <a:r>
                        <a:rPr lang="en-US" sz="1500" dirty="0" smtClean="0"/>
                        <a:t>Method</a:t>
                      </a:r>
                      <a:endParaRPr lang="en-US" sz="1500" dirty="0"/>
                    </a:p>
                  </a:txBody>
                  <a:tcPr/>
                </a:tc>
                <a:tc>
                  <a:txBody>
                    <a:bodyPr/>
                    <a:lstStyle/>
                    <a:p>
                      <a:r>
                        <a:rPr lang="en-US" sz="1500" dirty="0" smtClean="0"/>
                        <a:t>Meaning</a:t>
                      </a:r>
                      <a:endParaRPr lang="en-US" sz="1500" dirty="0"/>
                    </a:p>
                  </a:txBody>
                  <a:tcPr/>
                </a:tc>
              </a:tr>
              <a:tr h="370840">
                <a:tc>
                  <a:txBody>
                    <a:bodyPr/>
                    <a:lstStyle/>
                    <a:p>
                      <a:r>
                        <a:rPr lang="en-US" sz="1500" dirty="0" smtClean="0"/>
                        <a:t>boolean endsWith(</a:t>
                      </a:r>
                      <a:r>
                        <a:rPr lang="en-US" sz="1500" i="1" dirty="0" smtClean="0"/>
                        <a:t>suffix</a:t>
                      </a:r>
                      <a:r>
                        <a:rPr lang="en-US" sz="1500" dirty="0" smtClean="0"/>
                        <a:t>)</a:t>
                      </a:r>
                      <a:endParaRPr lang="en-US" sz="1500" dirty="0"/>
                    </a:p>
                  </a:txBody>
                  <a:tcPr/>
                </a:tc>
                <a:tc>
                  <a:txBody>
                    <a:bodyPr/>
                    <a:lstStyle/>
                    <a:p>
                      <a:r>
                        <a:rPr lang="en-US" sz="1500" dirty="0" smtClean="0"/>
                        <a:t>Returns</a:t>
                      </a:r>
                      <a:r>
                        <a:rPr lang="en-US" sz="1500" baseline="0" dirty="0" smtClean="0"/>
                        <a:t> true if the string ends with the specified </a:t>
                      </a:r>
                      <a:r>
                        <a:rPr lang="en-US" sz="1500" i="1" baseline="0" dirty="0" smtClean="0"/>
                        <a:t>suffix</a:t>
                      </a:r>
                      <a:r>
                        <a:rPr lang="en-US" sz="1500" baseline="0" dirty="0" smtClean="0"/>
                        <a:t>.</a:t>
                      </a:r>
                      <a:endParaRPr lang="en-US" sz="1500" dirty="0"/>
                    </a:p>
                  </a:txBody>
                  <a:tcPr/>
                </a:tc>
              </a:tr>
              <a:tr h="370840">
                <a:tc>
                  <a:txBody>
                    <a:bodyPr/>
                    <a:lstStyle/>
                    <a:p>
                      <a:r>
                        <a:rPr lang="en-US" sz="1500" dirty="0" smtClean="0"/>
                        <a:t>boolean equalsIngoreCase(</a:t>
                      </a:r>
                      <a:r>
                        <a:rPr lang="en-US" sz="1500" i="1" dirty="0" smtClean="0"/>
                        <a:t>str</a:t>
                      </a:r>
                      <a:r>
                        <a:rPr lang="en-US" sz="1500" dirty="0" smtClean="0"/>
                        <a:t>)</a:t>
                      </a:r>
                      <a:endParaRPr lang="en-US" sz="1500" dirty="0"/>
                    </a:p>
                  </a:txBody>
                  <a:tcPr/>
                </a:tc>
                <a:tc>
                  <a:txBody>
                    <a:bodyPr/>
                    <a:lstStyle/>
                    <a:p>
                      <a:r>
                        <a:rPr lang="en-US" sz="1500" dirty="0" smtClean="0"/>
                        <a:t>Returns true</a:t>
                      </a:r>
                      <a:r>
                        <a:rPr lang="en-US" sz="1500" baseline="0" dirty="0" smtClean="0"/>
                        <a:t> if the two strings are equal ignoring case considerations.</a:t>
                      </a:r>
                      <a:endParaRPr lang="en-US" sz="1500" dirty="0"/>
                    </a:p>
                  </a:txBody>
                  <a:tcPr/>
                </a:tc>
              </a:tr>
              <a:tr h="370840">
                <a:tc>
                  <a:txBody>
                    <a:bodyPr/>
                    <a:lstStyle/>
                    <a:p>
                      <a:r>
                        <a:rPr lang="en-US" sz="1500" dirty="0" smtClean="0"/>
                        <a:t>boolen isEmpty()</a:t>
                      </a:r>
                      <a:endParaRPr lang="en-US" sz="1500" dirty="0"/>
                    </a:p>
                  </a:txBody>
                  <a:tcPr/>
                </a:tc>
                <a:tc>
                  <a:txBody>
                    <a:bodyPr/>
                    <a:lstStyle/>
                    <a:p>
                      <a:r>
                        <a:rPr lang="en-US" sz="1500" dirty="0" smtClean="0"/>
                        <a:t>Returns true if, and only if, length is 0.</a:t>
                      </a:r>
                      <a:endParaRPr lang="en-US" sz="1500" dirty="0"/>
                    </a:p>
                  </a:txBody>
                  <a:tcPr/>
                </a:tc>
              </a:tr>
              <a:tr h="370840">
                <a:tc>
                  <a:txBody>
                    <a:bodyPr/>
                    <a:lstStyle/>
                    <a:p>
                      <a:r>
                        <a:rPr lang="en-US" sz="1500" dirty="0" smtClean="0"/>
                        <a:t>String toLowerCase()</a:t>
                      </a:r>
                      <a:endParaRPr lang="en-US" sz="1500" dirty="0"/>
                    </a:p>
                  </a:txBody>
                  <a:tcPr/>
                </a:tc>
                <a:tc>
                  <a:txBody>
                    <a:bodyPr/>
                    <a:lstStyle/>
                    <a:p>
                      <a:r>
                        <a:rPr lang="en-US" sz="1500" dirty="0" smtClean="0"/>
                        <a:t>Converts all of the characters in this String to lower case using the rules of the default locale.</a:t>
                      </a:r>
                      <a:endParaRPr lang="en-US" sz="1500" dirty="0"/>
                    </a:p>
                  </a:txBody>
                  <a:tcPr/>
                </a:tc>
              </a:tr>
              <a:tr h="370840">
                <a:tc>
                  <a:txBody>
                    <a:bodyPr/>
                    <a:lstStyle/>
                    <a:p>
                      <a:r>
                        <a:rPr lang="en-US" sz="1500" dirty="0" smtClean="0"/>
                        <a:t>String toUpperCase()</a:t>
                      </a:r>
                      <a:endParaRPr lang="en-US" sz="1500" dirty="0"/>
                    </a:p>
                  </a:txBody>
                  <a:tcPr/>
                </a:tc>
                <a:tc>
                  <a:txBody>
                    <a:bodyPr/>
                    <a:lstStyle/>
                    <a:p>
                      <a:r>
                        <a:rPr lang="en-US" sz="1500" dirty="0" smtClean="0"/>
                        <a:t>Converts all of the characters in this String to upper case using the rules of the default locale.</a:t>
                      </a:r>
                      <a:endParaRPr lang="en-US" sz="1500" dirty="0"/>
                    </a:p>
                  </a:txBody>
                  <a:tcPr/>
                </a:tc>
              </a:tr>
              <a:tr h="370840">
                <a:tc>
                  <a:txBody>
                    <a:bodyPr/>
                    <a:lstStyle/>
                    <a:p>
                      <a:r>
                        <a:rPr lang="en-US" sz="1500" dirty="0" smtClean="0"/>
                        <a:t>boolean startsWith(</a:t>
                      </a:r>
                      <a:r>
                        <a:rPr lang="en-US" sz="1500" b="0" i="1" dirty="0" smtClean="0"/>
                        <a:t>prefix</a:t>
                      </a:r>
                      <a:r>
                        <a:rPr lang="en-US" sz="1500" dirty="0" smtClean="0"/>
                        <a:t>)</a:t>
                      </a:r>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Returns true if</a:t>
                      </a:r>
                      <a:r>
                        <a:rPr lang="en-US" sz="1500" baseline="0" dirty="0" smtClean="0"/>
                        <a:t> the string starts with the specified </a:t>
                      </a:r>
                      <a:r>
                        <a:rPr lang="en-US" sz="1500" i="1" baseline="0" dirty="0" smtClean="0"/>
                        <a:t>prefix</a:t>
                      </a:r>
                      <a:r>
                        <a:rPr lang="en-US" sz="1500" baseline="0" dirty="0" smtClean="0"/>
                        <a:t>.</a:t>
                      </a:r>
                      <a:endParaRPr lang="en-US" sz="1500" dirty="0" smtClean="0"/>
                    </a:p>
                  </a:txBody>
                  <a:tcPr/>
                </a:tc>
              </a:tr>
              <a:tr h="370840">
                <a:tc>
                  <a:txBody>
                    <a:bodyPr/>
                    <a:lstStyle/>
                    <a:p>
                      <a:r>
                        <a:rPr lang="en-US" sz="1500" dirty="0" smtClean="0"/>
                        <a:t>String trim()</a:t>
                      </a:r>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Returns a copy of the string, with leading and trailing whitespace omitted.</a:t>
                      </a:r>
                    </a:p>
                  </a:txBody>
                  <a:tcPr/>
                </a:tc>
              </a:tr>
              <a:tr h="370840">
                <a:tc>
                  <a:txBody>
                    <a:bodyPr/>
                    <a:lstStyle/>
                    <a:p>
                      <a:r>
                        <a:rPr lang="en-US" sz="1500" dirty="0" smtClean="0"/>
                        <a:t>String substring(Beg</a:t>
                      </a:r>
                      <a:r>
                        <a:rPr lang="en-US" sz="1500" i="1" dirty="0" smtClean="0"/>
                        <a:t>inIndex</a:t>
                      </a:r>
                      <a:r>
                        <a:rPr lang="en-US" sz="1500" dirty="0" smtClean="0"/>
                        <a:t>)</a:t>
                      </a:r>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Returns a new string that is a substring of this string</a:t>
                      </a:r>
                      <a:r>
                        <a:rPr lang="en-US" sz="1500" baseline="0" dirty="0" smtClean="0"/>
                        <a:t> starting at </a:t>
                      </a:r>
                      <a:r>
                        <a:rPr lang="en-US" sz="1500" b="0" i="1" baseline="0" dirty="0" smtClean="0"/>
                        <a:t>beginIndex</a:t>
                      </a:r>
                      <a:r>
                        <a:rPr lang="en-US" sz="1500" baseline="0" dirty="0" smtClean="0"/>
                        <a:t>.  </a:t>
                      </a:r>
                      <a:r>
                        <a:rPr lang="en-US" sz="1500" i="1" baseline="0" dirty="0" smtClean="0"/>
                        <a:t>beginIndex</a:t>
                      </a:r>
                      <a:r>
                        <a:rPr lang="en-US" sz="1500" baseline="0" dirty="0" smtClean="0"/>
                        <a:t> is an int data type.</a:t>
                      </a:r>
                      <a:endParaRPr lang="en-US" sz="1500" dirty="0" smtClean="0"/>
                    </a:p>
                  </a:txBody>
                  <a:tcPr/>
                </a:tc>
              </a:tr>
              <a:tr h="370840">
                <a:tc>
                  <a:txBody>
                    <a:bodyPr/>
                    <a:lstStyle/>
                    <a:p>
                      <a:r>
                        <a:rPr lang="en-US" sz="1500" dirty="0" smtClean="0"/>
                        <a:t>String substring(int beginIndex, int endIndex) </a:t>
                      </a:r>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Returns a new string that is a substring of this string</a:t>
                      </a:r>
                      <a:r>
                        <a:rPr lang="en-US" sz="1500" baseline="0" dirty="0" smtClean="0"/>
                        <a:t> starting at </a:t>
                      </a:r>
                      <a:r>
                        <a:rPr lang="en-US" sz="1500" b="0" i="1" baseline="0" dirty="0" smtClean="0"/>
                        <a:t>beginIndex </a:t>
                      </a:r>
                      <a:r>
                        <a:rPr lang="en-US" sz="1500" b="0" i="0" baseline="0" dirty="0" smtClean="0"/>
                        <a:t>through</a:t>
                      </a:r>
                      <a:r>
                        <a:rPr lang="en-US" sz="1500" b="0" i="1" baseline="0" dirty="0" smtClean="0"/>
                        <a:t> endIndex</a:t>
                      </a:r>
                      <a:r>
                        <a:rPr lang="en-US" sz="1500" baseline="0" dirty="0" smtClean="0"/>
                        <a:t>.  </a:t>
                      </a:r>
                      <a:r>
                        <a:rPr lang="en-US" sz="1500" i="1" baseline="0" dirty="0" smtClean="0"/>
                        <a:t>beginIndex</a:t>
                      </a:r>
                      <a:r>
                        <a:rPr lang="en-US" sz="1500" baseline="0" dirty="0" smtClean="0"/>
                        <a:t> and </a:t>
                      </a:r>
                      <a:r>
                        <a:rPr lang="en-US" sz="1500" i="1" baseline="0" dirty="0" smtClean="0"/>
                        <a:t>endIndex</a:t>
                      </a:r>
                      <a:r>
                        <a:rPr lang="en-US" sz="1500" baseline="0" dirty="0" smtClean="0"/>
                        <a:t> are both int data types.</a:t>
                      </a:r>
                      <a:endParaRPr lang="en-US" sz="1500" dirty="0" smtClean="0"/>
                    </a:p>
                  </a:txBody>
                  <a:tcPr/>
                </a:tc>
              </a:tr>
            </a:tbl>
          </a:graphicData>
        </a:graphic>
      </p:graphicFrame>
    </p:spTree>
    <p:extLst>
      <p:ext uri="{BB962C8B-B14F-4D97-AF65-F5344CB8AC3E}">
        <p14:creationId xmlns:p14="http://schemas.microsoft.com/office/powerpoint/2010/main" val="7584734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 operator (Ternary operator)</a:t>
            </a:r>
            <a:endParaRPr lang="en-US" dirty="0"/>
          </a:p>
        </p:txBody>
      </p:sp>
      <p:sp>
        <p:nvSpPr>
          <p:cNvPr id="3" name="Content Placeholder 2"/>
          <p:cNvSpPr>
            <a:spLocks noGrp="1"/>
          </p:cNvSpPr>
          <p:nvPr>
            <p:ph idx="1"/>
          </p:nvPr>
        </p:nvSpPr>
        <p:spPr>
          <a:xfrm>
            <a:off x="304800" y="1554163"/>
            <a:ext cx="8686800" cy="1874838"/>
          </a:xfrm>
        </p:spPr>
        <p:txBody>
          <a:bodyPr/>
          <a:lstStyle/>
          <a:p>
            <a:r>
              <a:rPr lang="en-US" dirty="0" smtClean="0"/>
              <a:t>Use to replace a simple if-else statement.</a:t>
            </a:r>
          </a:p>
          <a:p>
            <a:r>
              <a:rPr lang="en-US" dirty="0" smtClean="0"/>
              <a:t>Format:</a:t>
            </a:r>
          </a:p>
          <a:p>
            <a:pPr lvl="1"/>
            <a:r>
              <a:rPr lang="en-US" dirty="0" smtClean="0"/>
              <a:t>condition ? trueExpression : falseExpression;</a:t>
            </a:r>
            <a:endParaRPr lang="en-US" dirty="0"/>
          </a:p>
        </p:txBody>
      </p:sp>
      <p:sp>
        <p:nvSpPr>
          <p:cNvPr id="4" name="TextBox 3"/>
          <p:cNvSpPr txBox="1"/>
          <p:nvPr/>
        </p:nvSpPr>
        <p:spPr>
          <a:xfrm>
            <a:off x="858579" y="3610465"/>
            <a:ext cx="7426841" cy="2554545"/>
          </a:xfrm>
          <a:prstGeom prst="rect">
            <a:avLst/>
          </a:prstGeom>
          <a:noFill/>
        </p:spPr>
        <p:txBody>
          <a:bodyPr wrap="none" rtlCol="0">
            <a:spAutoFit/>
          </a:bodyPr>
          <a:lstStyle/>
          <a:p>
            <a:r>
              <a:rPr lang="en-US" sz="2000" dirty="0" smtClean="0"/>
              <a:t>int points = 602;</a:t>
            </a:r>
          </a:p>
          <a:p>
            <a:r>
              <a:rPr lang="en-US" sz="2000" dirty="0" smtClean="0"/>
              <a:t>System.out.println("Student " + (points &gt; 500 ? "passed" : "</a:t>
            </a:r>
            <a:r>
              <a:rPr lang="en-US" sz="2000" dirty="0"/>
              <a:t>f</a:t>
            </a:r>
            <a:r>
              <a:rPr lang="en-US" sz="2000" dirty="0" smtClean="0"/>
              <a:t>ailed"));</a:t>
            </a:r>
          </a:p>
          <a:p>
            <a:endParaRPr lang="en-US" sz="2000" dirty="0"/>
          </a:p>
          <a:p>
            <a:r>
              <a:rPr lang="en-US" sz="2000" dirty="0" smtClean="0"/>
              <a:t>			or</a:t>
            </a:r>
          </a:p>
          <a:p>
            <a:endParaRPr lang="en-US" sz="2000" dirty="0"/>
          </a:p>
          <a:p>
            <a:r>
              <a:rPr lang="en-US" sz="2000" dirty="0" smtClean="0"/>
              <a:t>String status;</a:t>
            </a:r>
          </a:p>
          <a:p>
            <a:r>
              <a:rPr lang="en-US" sz="2000" dirty="0" smtClean="0"/>
              <a:t>status = points &gt; 500 ? "passed" : "failed";</a:t>
            </a:r>
          </a:p>
          <a:p>
            <a:r>
              <a:rPr lang="en-US" sz="2000" dirty="0" smtClean="0"/>
              <a:t>System.out.println("Student " + status);</a:t>
            </a:r>
            <a:endParaRPr lang="en-US" sz="2000" dirty="0"/>
          </a:p>
        </p:txBody>
      </p:sp>
    </p:spTree>
    <p:extLst>
      <p:ext uri="{BB962C8B-B14F-4D97-AF65-F5344CB8AC3E}">
        <p14:creationId xmlns:p14="http://schemas.microsoft.com/office/powerpoint/2010/main" val="11004218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 access modifiers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Access Modifiers</a:t>
            </a:r>
          </a:p>
          <a:p>
            <a:pPr lvl="1"/>
            <a:r>
              <a:rPr lang="en-US" dirty="0"/>
              <a:t>Public – Available to any outside process</a:t>
            </a:r>
          </a:p>
          <a:p>
            <a:pPr lvl="1"/>
            <a:r>
              <a:rPr lang="en-US" dirty="0"/>
              <a:t>Private – Available only within the class</a:t>
            </a:r>
          </a:p>
          <a:p>
            <a:pPr lvl="1"/>
            <a:r>
              <a:rPr lang="en-US" dirty="0"/>
              <a:t>Protected – Access within the class or a subclass</a:t>
            </a:r>
          </a:p>
          <a:p>
            <a:pPr lvl="2"/>
            <a:r>
              <a:rPr lang="en-US" dirty="0"/>
              <a:t>We will cover this when we to inheritance.</a:t>
            </a:r>
          </a:p>
          <a:p>
            <a:pPr lvl="1"/>
            <a:r>
              <a:rPr lang="en-US" dirty="0"/>
              <a:t>Package Protected (no modifier) – Access to any class within the package.</a:t>
            </a:r>
          </a:p>
          <a:p>
            <a:pPr lvl="2"/>
            <a:endParaRPr lang="en-US" dirty="0"/>
          </a:p>
          <a:p>
            <a:r>
              <a:rPr lang="en-US" dirty="0"/>
              <a:t>Most instance variables are defined as private.</a:t>
            </a:r>
          </a:p>
          <a:p>
            <a:pPr lvl="1"/>
            <a:r>
              <a:rPr lang="en-US" dirty="0"/>
              <a:t>Provides the highest level of control.</a:t>
            </a:r>
          </a:p>
          <a:p>
            <a:endParaRPr lang="en-US" dirty="0"/>
          </a:p>
        </p:txBody>
      </p:sp>
    </p:spTree>
    <p:extLst>
      <p:ext uri="{BB962C8B-B14F-4D97-AF65-F5344CB8AC3E}">
        <p14:creationId xmlns:p14="http://schemas.microsoft.com/office/powerpoint/2010/main" val="35386287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overloading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Two or more methods within a class can have the same name.</a:t>
            </a:r>
          </a:p>
          <a:p>
            <a:r>
              <a:rPr lang="en-US" dirty="0" smtClean="0"/>
              <a:t>The type and/or number of parameters of each overloaded method must differ.</a:t>
            </a:r>
          </a:p>
          <a:p>
            <a:pPr lvl="1"/>
            <a:r>
              <a:rPr lang="en-US" dirty="0" smtClean="0"/>
              <a:t>Java only looks at the parameter data types, not the identifiers.</a:t>
            </a:r>
          </a:p>
          <a:p>
            <a:r>
              <a:rPr lang="en-US" dirty="0" smtClean="0"/>
              <a:t>Overloaded methods may differ in their return types.</a:t>
            </a:r>
          </a:p>
          <a:p>
            <a:r>
              <a:rPr lang="en-US" dirty="0" smtClean="0"/>
              <a:t>When you call an overloaded method, Java matches up the name and parameters.</a:t>
            </a:r>
            <a:endParaRPr lang="en-US" dirty="0"/>
          </a:p>
        </p:txBody>
      </p:sp>
    </p:spTree>
    <p:extLst>
      <p:ext uri="{BB962C8B-B14F-4D97-AF65-F5344CB8AC3E}">
        <p14:creationId xmlns:p14="http://schemas.microsoft.com/office/powerpoint/2010/main" val="172695206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 constructors</a:t>
            </a:r>
            <a:endParaRPr lang="en-US" dirty="0"/>
          </a:p>
        </p:txBody>
      </p:sp>
      <p:sp>
        <p:nvSpPr>
          <p:cNvPr id="3" name="Content Placeholder 2"/>
          <p:cNvSpPr>
            <a:spLocks noGrp="1"/>
          </p:cNvSpPr>
          <p:nvPr>
            <p:ph idx="1"/>
          </p:nvPr>
        </p:nvSpPr>
        <p:spPr/>
        <p:txBody>
          <a:bodyPr/>
          <a:lstStyle/>
          <a:p>
            <a:r>
              <a:rPr lang="en-US" dirty="0" smtClean="0"/>
              <a:t>Constructors, which are a special method form, can be overloaded.</a:t>
            </a:r>
          </a:p>
          <a:p>
            <a:r>
              <a:rPr lang="en-US" dirty="0" smtClean="0"/>
              <a:t>Allows objects to be constructed in different ways.</a:t>
            </a:r>
          </a:p>
          <a:p>
            <a:r>
              <a:rPr lang="en-US" dirty="0" smtClean="0"/>
              <a:t>Follows the same rules as overloading methods.</a:t>
            </a:r>
          </a:p>
          <a:p>
            <a:pPr lvl="1"/>
            <a:r>
              <a:rPr lang="en-US" dirty="0" smtClean="0"/>
              <a:t>Signature must be unique.</a:t>
            </a:r>
            <a:endParaRPr lang="en-US" dirty="0"/>
          </a:p>
        </p:txBody>
      </p:sp>
    </p:spTree>
    <p:extLst>
      <p:ext uri="{BB962C8B-B14F-4D97-AF65-F5344CB8AC3E}">
        <p14:creationId xmlns:p14="http://schemas.microsoft.com/office/powerpoint/2010/main" val="17373083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a:xfrm>
            <a:off x="304800" y="1554162"/>
            <a:ext cx="8534400" cy="4525963"/>
          </a:xfrm>
        </p:spPr>
        <p:txBody>
          <a:bodyPr>
            <a:normAutofit fontScale="92500"/>
          </a:bodyPr>
          <a:lstStyle/>
          <a:p>
            <a:r>
              <a:rPr lang="en-US" dirty="0" smtClean="0"/>
              <a:t>A method that calls itself is said to be recursive.</a:t>
            </a:r>
          </a:p>
          <a:p>
            <a:r>
              <a:rPr lang="en-US" dirty="0" smtClean="0"/>
              <a:t>Any local variables and parameters are allocated in memory.</a:t>
            </a:r>
          </a:p>
          <a:p>
            <a:r>
              <a:rPr lang="en-US" dirty="0" smtClean="0"/>
              <a:t>Only the variables are allocated, the code is not.</a:t>
            </a:r>
          </a:p>
          <a:p>
            <a:r>
              <a:rPr lang="en-US" dirty="0" smtClean="0"/>
              <a:t>When the called method ends, the variables are released.</a:t>
            </a:r>
          </a:p>
          <a:p>
            <a:r>
              <a:rPr lang="en-US" dirty="0" smtClean="0"/>
              <a:t>Making many recursive calls could create significant overhead and exhaust the data stack.</a:t>
            </a:r>
          </a:p>
          <a:p>
            <a:endParaRPr lang="en-US" dirty="0"/>
          </a:p>
        </p:txBody>
      </p:sp>
    </p:spTree>
    <p:extLst>
      <p:ext uri="{BB962C8B-B14F-4D97-AF65-F5344CB8AC3E}">
        <p14:creationId xmlns:p14="http://schemas.microsoft.com/office/powerpoint/2010/main" val="5822666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static</a:t>
            </a:r>
            <a:endParaRPr lang="en-US" dirty="0"/>
          </a:p>
        </p:txBody>
      </p:sp>
      <p:sp>
        <p:nvSpPr>
          <p:cNvPr id="3" name="Content Placeholder 2"/>
          <p:cNvSpPr>
            <a:spLocks noGrp="1"/>
          </p:cNvSpPr>
          <p:nvPr>
            <p:ph idx="1"/>
          </p:nvPr>
        </p:nvSpPr>
        <p:spPr/>
        <p:txBody>
          <a:bodyPr/>
          <a:lstStyle/>
          <a:p>
            <a:r>
              <a:rPr lang="en-US" dirty="0" smtClean="0"/>
              <a:t>Static members exist even though no instance of the class exists.</a:t>
            </a:r>
          </a:p>
          <a:p>
            <a:r>
              <a:rPr lang="en-US" dirty="0" smtClean="0"/>
              <a:t>You access the member by using the class name, not the instance name.</a:t>
            </a:r>
          </a:p>
          <a:p>
            <a:pPr lvl="1"/>
            <a:r>
              <a:rPr lang="en-US" dirty="0" err="1" smtClean="0"/>
              <a:t>className.memberName</a:t>
            </a:r>
            <a:r>
              <a:rPr lang="en-US" dirty="0" smtClean="0"/>
              <a:t>  //  note the dot operator</a:t>
            </a:r>
          </a:p>
          <a:p>
            <a:r>
              <a:rPr lang="en-US" dirty="0" smtClean="0"/>
              <a:t>Many methods and variables used in Java’s provided classes are static.</a:t>
            </a:r>
            <a:r>
              <a:rPr lang="en-US" dirty="0"/>
              <a:t> </a:t>
            </a:r>
          </a:p>
        </p:txBody>
      </p:sp>
    </p:spTree>
    <p:extLst>
      <p:ext uri="{BB962C8B-B14F-4D97-AF65-F5344CB8AC3E}">
        <p14:creationId xmlns:p14="http://schemas.microsoft.com/office/powerpoint/2010/main" val="26848979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blocks</a:t>
            </a:r>
            <a:endParaRPr lang="en-US" dirty="0"/>
          </a:p>
        </p:txBody>
      </p:sp>
      <p:sp>
        <p:nvSpPr>
          <p:cNvPr id="3" name="Content Placeholder 2"/>
          <p:cNvSpPr>
            <a:spLocks noGrp="1"/>
          </p:cNvSpPr>
          <p:nvPr>
            <p:ph idx="1"/>
          </p:nvPr>
        </p:nvSpPr>
        <p:spPr>
          <a:xfrm>
            <a:off x="342900" y="1401763"/>
            <a:ext cx="8458200" cy="2636837"/>
          </a:xfrm>
        </p:spPr>
        <p:txBody>
          <a:bodyPr/>
          <a:lstStyle/>
          <a:p>
            <a:r>
              <a:rPr lang="en-US" dirty="0" smtClean="0"/>
              <a:t>A static block is executed when the class is first loaded.</a:t>
            </a:r>
          </a:p>
          <a:p>
            <a:pPr lvl="1"/>
            <a:r>
              <a:rPr lang="en-US" dirty="0" smtClean="0"/>
              <a:t>Used to initialize static variables</a:t>
            </a:r>
          </a:p>
          <a:p>
            <a:pPr lvl="1"/>
            <a:r>
              <a:rPr lang="en-US" dirty="0" smtClean="0"/>
              <a:t>Make connections to databases, servers, etc.</a:t>
            </a:r>
          </a:p>
          <a:p>
            <a:pPr lvl="1"/>
            <a:r>
              <a:rPr lang="en-US" dirty="0" smtClean="0"/>
              <a:t>Executes before the constructor.</a:t>
            </a:r>
            <a:endParaRPr lang="en-US" dirty="0"/>
          </a:p>
        </p:txBody>
      </p:sp>
      <p:sp>
        <p:nvSpPr>
          <p:cNvPr id="4" name="TextBox 3"/>
          <p:cNvSpPr txBox="1"/>
          <p:nvPr/>
        </p:nvSpPr>
        <p:spPr>
          <a:xfrm>
            <a:off x="990600" y="4144963"/>
            <a:ext cx="3415872" cy="2308324"/>
          </a:xfrm>
          <a:prstGeom prst="rect">
            <a:avLst/>
          </a:prstGeom>
          <a:noFill/>
        </p:spPr>
        <p:txBody>
          <a:bodyPr wrap="none" rtlCol="0">
            <a:spAutoFit/>
          </a:bodyPr>
          <a:lstStyle/>
          <a:p>
            <a:r>
              <a:rPr lang="en-US" sz="2400" dirty="0" smtClean="0"/>
              <a:t>public class </a:t>
            </a:r>
            <a:r>
              <a:rPr lang="en-US" sz="2400" dirty="0" err="1" smtClean="0"/>
              <a:t>StaticDemo</a:t>
            </a:r>
            <a:endParaRPr lang="en-US" sz="2400" dirty="0" smtClean="0"/>
          </a:p>
          <a:p>
            <a:r>
              <a:rPr lang="en-US" sz="2400" dirty="0"/>
              <a:t>	</a:t>
            </a:r>
            <a:r>
              <a:rPr lang="en-US" sz="2400" dirty="0" smtClean="0"/>
              <a:t>static double pi;</a:t>
            </a:r>
          </a:p>
          <a:p>
            <a:endParaRPr lang="en-US" sz="2400" dirty="0"/>
          </a:p>
          <a:p>
            <a:r>
              <a:rPr lang="en-US" sz="2400" dirty="0" smtClean="0"/>
              <a:t>static {</a:t>
            </a:r>
          </a:p>
          <a:p>
            <a:r>
              <a:rPr lang="en-US" sz="2400" dirty="0" smtClean="0"/>
              <a:t>	pi = 3.14159265;</a:t>
            </a:r>
            <a:endParaRPr lang="en-US" sz="2400" dirty="0"/>
          </a:p>
          <a:p>
            <a:r>
              <a:rPr lang="en-US" sz="2400" dirty="0" smtClean="0"/>
              <a:t>}</a:t>
            </a:r>
          </a:p>
        </p:txBody>
      </p:sp>
    </p:spTree>
    <p:extLst>
      <p:ext uri="{BB962C8B-B14F-4D97-AF65-F5344CB8AC3E}">
        <p14:creationId xmlns:p14="http://schemas.microsoft.com/office/powerpoint/2010/main" val="3175369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introducing nested and inner classes</a:t>
            </a:r>
            <a:endParaRPr lang="en-US" dirty="0"/>
          </a:p>
        </p:txBody>
      </p:sp>
      <p:sp>
        <p:nvSpPr>
          <p:cNvPr id="3" name="Content Placeholder 2"/>
          <p:cNvSpPr>
            <a:spLocks noGrp="1"/>
          </p:cNvSpPr>
          <p:nvPr>
            <p:ph idx="1"/>
          </p:nvPr>
        </p:nvSpPr>
        <p:spPr/>
        <p:txBody>
          <a:bodyPr/>
          <a:lstStyle/>
          <a:p>
            <a:r>
              <a:rPr lang="en-US" dirty="0" smtClean="0"/>
              <a:t>Nested (inner) classes are classes defined within another class.</a:t>
            </a:r>
          </a:p>
          <a:p>
            <a:r>
              <a:rPr lang="en-US" dirty="0" smtClean="0"/>
              <a:t>Nested classes do not exist independently.</a:t>
            </a:r>
          </a:p>
          <a:p>
            <a:r>
              <a:rPr lang="en-US" dirty="0" smtClean="0"/>
              <a:t>The scope of a nested class is bounded by its outer class.</a:t>
            </a:r>
          </a:p>
          <a:p>
            <a:r>
              <a:rPr lang="en-US" dirty="0" smtClean="0"/>
              <a:t>You can declare a nested class that is local to a block.</a:t>
            </a:r>
            <a:endParaRPr lang="en-US" dirty="0"/>
          </a:p>
        </p:txBody>
      </p:sp>
    </p:spTree>
    <p:extLst>
      <p:ext uri="{BB962C8B-B14F-4D97-AF65-F5344CB8AC3E}">
        <p14:creationId xmlns:p14="http://schemas.microsoft.com/office/powerpoint/2010/main" val="2194084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code blocks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Code blocks are a grouping of two or more statements treated as a unit.</a:t>
            </a:r>
          </a:p>
          <a:p>
            <a:r>
              <a:rPr lang="en-US" dirty="0" smtClean="0"/>
              <a:t>Code blocks are enclosed in opening and closing curly braces:</a:t>
            </a:r>
          </a:p>
          <a:p>
            <a:pPr lvl="1"/>
            <a:r>
              <a:rPr lang="en-US" dirty="0" smtClean="0"/>
              <a:t>{   </a:t>
            </a:r>
          </a:p>
          <a:p>
            <a:pPr lvl="1"/>
            <a:r>
              <a:rPr lang="en-US" dirty="0" smtClean="0"/>
              <a:t>	     statement 1</a:t>
            </a:r>
          </a:p>
          <a:p>
            <a:pPr lvl="1"/>
            <a:r>
              <a:rPr lang="en-US" dirty="0" smtClean="0"/>
              <a:t>       </a:t>
            </a:r>
            <a:r>
              <a:rPr lang="en-US" dirty="0"/>
              <a:t>statement </a:t>
            </a:r>
            <a:r>
              <a:rPr lang="en-US" dirty="0" smtClean="0"/>
              <a:t>2</a:t>
            </a:r>
          </a:p>
          <a:p>
            <a:pPr lvl="1"/>
            <a:r>
              <a:rPr lang="en-US" dirty="0"/>
              <a:t> </a:t>
            </a:r>
            <a:r>
              <a:rPr lang="en-US" dirty="0" smtClean="0"/>
              <a:t>      …</a:t>
            </a:r>
          </a:p>
          <a:p>
            <a:pPr lvl="1"/>
            <a:r>
              <a:rPr lang="en-US" dirty="0"/>
              <a:t> </a:t>
            </a:r>
            <a:r>
              <a:rPr lang="en-US" dirty="0" smtClean="0"/>
              <a:t>      statement n</a:t>
            </a:r>
          </a:p>
          <a:p>
            <a:pPr lvl="1"/>
            <a:r>
              <a:rPr lang="en-US" dirty="0" smtClean="0"/>
              <a:t>}</a:t>
            </a:r>
            <a:endParaRPr lang="en-US" dirty="0"/>
          </a:p>
        </p:txBody>
      </p:sp>
      <p:sp>
        <p:nvSpPr>
          <p:cNvPr id="4" name="Footer Placeholder 3"/>
          <p:cNvSpPr>
            <a:spLocks noGrp="1"/>
          </p:cNvSpPr>
          <p:nvPr>
            <p:ph type="ftr" sz="quarter" idx="11"/>
          </p:nvPr>
        </p:nvSpPr>
        <p:spPr/>
        <p:txBody>
          <a:bodyPr/>
          <a:lstStyle/>
          <a:p>
            <a:pPr algn="l"/>
            <a:r>
              <a:rPr lang="en-US" smtClean="0"/>
              <a:t>(c) Gary R. Smith, MS.</a:t>
            </a:r>
            <a:endParaRPr lang="en-US" dirty="0"/>
          </a:p>
        </p:txBody>
      </p:sp>
      <p:sp>
        <p:nvSpPr>
          <p:cNvPr id="5" name="Slide Number Placeholder 4"/>
          <p:cNvSpPr>
            <a:spLocks noGrp="1"/>
          </p:cNvSpPr>
          <p:nvPr>
            <p:ph type="sldNum" sz="quarter" idx="12"/>
          </p:nvPr>
        </p:nvSpPr>
        <p:spPr/>
        <p:txBody>
          <a:bodyPr/>
          <a:lstStyle/>
          <a:p>
            <a:fld id="{ED772EDE-D80F-412A-8C7F-3D86628FCBB2}" type="slidenum">
              <a:rPr lang="en-US" smtClean="0"/>
              <a:t>7</a:t>
            </a:fld>
            <a:endParaRPr lang="en-US" dirty="0"/>
          </a:p>
        </p:txBody>
      </p:sp>
    </p:spTree>
    <p:extLst>
      <p:ext uri="{BB962C8B-B14F-4D97-AF65-F5344CB8AC3E}">
        <p14:creationId xmlns:p14="http://schemas.microsoft.com/office/powerpoint/2010/main" val="42274632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introducing nested and inner classes</a:t>
            </a:r>
          </a:p>
        </p:txBody>
      </p:sp>
      <p:sp>
        <p:nvSpPr>
          <p:cNvPr id="3" name="Content Placeholder 2"/>
          <p:cNvSpPr>
            <a:spLocks noGrp="1"/>
          </p:cNvSpPr>
          <p:nvPr>
            <p:ph idx="1"/>
          </p:nvPr>
        </p:nvSpPr>
        <p:spPr/>
        <p:txBody>
          <a:bodyPr/>
          <a:lstStyle/>
          <a:p>
            <a:r>
              <a:rPr lang="en-US" dirty="0" smtClean="0"/>
              <a:t>Two general types of nested classes:</a:t>
            </a:r>
          </a:p>
          <a:p>
            <a:pPr lvl="1"/>
            <a:r>
              <a:rPr lang="en-US" dirty="0" smtClean="0"/>
              <a:t>Static: Those preceded by the static modifier</a:t>
            </a:r>
          </a:p>
          <a:p>
            <a:pPr lvl="1"/>
            <a:r>
              <a:rPr lang="en-US" dirty="0" smtClean="0"/>
              <a:t>Non-Static: Those not preceded by the static modifier aka inner classes.</a:t>
            </a:r>
          </a:p>
          <a:p>
            <a:r>
              <a:rPr lang="en-US" dirty="0" smtClean="0"/>
              <a:t>Has access to all variables </a:t>
            </a:r>
            <a:r>
              <a:rPr lang="en-US" smtClean="0"/>
              <a:t>and methods </a:t>
            </a:r>
            <a:r>
              <a:rPr lang="en-US" dirty="0" smtClean="0"/>
              <a:t>of the outer class.</a:t>
            </a:r>
          </a:p>
          <a:p>
            <a:r>
              <a:rPr lang="en-US" dirty="0" smtClean="0"/>
              <a:t>Typically used to provide services that is only used by its enclosing class.</a:t>
            </a:r>
            <a:endParaRPr lang="en-US" dirty="0"/>
          </a:p>
        </p:txBody>
      </p:sp>
    </p:spTree>
    <p:extLst>
      <p:ext uri="{BB962C8B-B14F-4D97-AF65-F5344CB8AC3E}">
        <p14:creationId xmlns:p14="http://schemas.microsoft.com/office/powerpoint/2010/main" val="6148329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Varargs</a:t>
            </a:r>
            <a:r>
              <a:rPr lang="en-US" dirty="0" smtClean="0"/>
              <a:t>: Variable-length arguments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to create methods that take a variable number of arguments.</a:t>
            </a:r>
          </a:p>
          <a:p>
            <a:r>
              <a:rPr lang="en-US" dirty="0" smtClean="0"/>
              <a:t>The variable length argument is specified by an  ellipse (…).</a:t>
            </a:r>
          </a:p>
          <a:p>
            <a:pPr lvl="1"/>
            <a:r>
              <a:rPr lang="en-US" dirty="0" smtClean="0"/>
              <a:t>Format: </a:t>
            </a:r>
            <a:r>
              <a:rPr lang="en-US" dirty="0" err="1" smtClean="0"/>
              <a:t>dataType</a:t>
            </a:r>
            <a:r>
              <a:rPr lang="en-US" dirty="0" smtClean="0"/>
              <a:t> … identifier</a:t>
            </a:r>
          </a:p>
          <a:p>
            <a:r>
              <a:rPr lang="en-US" dirty="0" smtClean="0"/>
              <a:t>The identifier is implicitly declared as an array.</a:t>
            </a:r>
          </a:p>
          <a:p>
            <a:r>
              <a:rPr lang="en-US" dirty="0" smtClean="0"/>
              <a:t>Access to elements is the same as any array.</a:t>
            </a:r>
          </a:p>
          <a:p>
            <a:r>
              <a:rPr lang="en-US" dirty="0" smtClean="0"/>
              <a:t>May contain 0 or n number of arguments.</a:t>
            </a:r>
          </a:p>
          <a:p>
            <a:r>
              <a:rPr lang="en-US" dirty="0" smtClean="0"/>
              <a:t>Method may also contain normal type parameters.</a:t>
            </a:r>
            <a:endParaRPr lang="en-US" dirty="0"/>
          </a:p>
        </p:txBody>
      </p:sp>
    </p:spTree>
    <p:extLst>
      <p:ext uri="{BB962C8B-B14F-4D97-AF65-F5344CB8AC3E}">
        <p14:creationId xmlns:p14="http://schemas.microsoft.com/office/powerpoint/2010/main" val="5579349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basics</a:t>
            </a:r>
            <a:endParaRPr lang="en-US" dirty="0"/>
          </a:p>
        </p:txBody>
      </p:sp>
      <p:sp>
        <p:nvSpPr>
          <p:cNvPr id="3" name="Content Placeholder 2"/>
          <p:cNvSpPr>
            <a:spLocks noGrp="1"/>
          </p:cNvSpPr>
          <p:nvPr>
            <p:ph idx="1"/>
          </p:nvPr>
        </p:nvSpPr>
        <p:spPr/>
        <p:txBody>
          <a:bodyPr>
            <a:normAutofit lnSpcReduction="10000"/>
          </a:bodyPr>
          <a:lstStyle/>
          <a:p>
            <a:r>
              <a:rPr lang="en-US" dirty="0" smtClean="0"/>
              <a:t>Java inheritance allows one class to inherit from another class (single parent inheritance)</a:t>
            </a:r>
          </a:p>
          <a:p>
            <a:r>
              <a:rPr lang="en-US" dirty="0" smtClean="0"/>
              <a:t>Use the keyword </a:t>
            </a:r>
            <a:r>
              <a:rPr lang="en-US" b="1" dirty="0" smtClean="0"/>
              <a:t>extends</a:t>
            </a:r>
            <a:r>
              <a:rPr lang="en-US" dirty="0" smtClean="0"/>
              <a:t> in the class heading</a:t>
            </a:r>
          </a:p>
          <a:p>
            <a:r>
              <a:rPr lang="en-US" dirty="0" smtClean="0"/>
              <a:t>Terms:</a:t>
            </a:r>
          </a:p>
          <a:p>
            <a:pPr lvl="1"/>
            <a:r>
              <a:rPr lang="en-US" dirty="0" smtClean="0"/>
              <a:t>superclass = parent class</a:t>
            </a:r>
          </a:p>
          <a:p>
            <a:pPr lvl="1"/>
            <a:r>
              <a:rPr lang="en-US" dirty="0" smtClean="0"/>
              <a:t>subclass = child class</a:t>
            </a:r>
          </a:p>
          <a:p>
            <a:r>
              <a:rPr lang="en-US" dirty="0"/>
              <a:t>S</a:t>
            </a:r>
            <a:r>
              <a:rPr lang="en-US" dirty="0" smtClean="0"/>
              <a:t>uperclasses can be use by themselves</a:t>
            </a:r>
          </a:p>
          <a:p>
            <a:r>
              <a:rPr lang="en-US" dirty="0"/>
              <a:t>S</a:t>
            </a:r>
            <a:r>
              <a:rPr lang="en-US" dirty="0" smtClean="0"/>
              <a:t>uperclasses have no access to subclass members</a:t>
            </a:r>
            <a:endParaRPr lang="en-US" dirty="0"/>
          </a:p>
        </p:txBody>
      </p:sp>
    </p:spTree>
    <p:extLst>
      <p:ext uri="{BB962C8B-B14F-4D97-AF65-F5344CB8AC3E}">
        <p14:creationId xmlns:p14="http://schemas.microsoft.com/office/powerpoint/2010/main" val="411075808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 Access and Inheritance</a:t>
            </a:r>
            <a:endParaRPr lang="en-US" dirty="0"/>
          </a:p>
        </p:txBody>
      </p:sp>
      <p:sp>
        <p:nvSpPr>
          <p:cNvPr id="3" name="Content Placeholder 2"/>
          <p:cNvSpPr>
            <a:spLocks noGrp="1"/>
          </p:cNvSpPr>
          <p:nvPr>
            <p:ph idx="1"/>
          </p:nvPr>
        </p:nvSpPr>
        <p:spPr/>
        <p:txBody>
          <a:bodyPr/>
          <a:lstStyle/>
          <a:p>
            <a:r>
              <a:rPr lang="en-US" dirty="0" smtClean="0"/>
              <a:t>Inheriting a class </a:t>
            </a:r>
            <a:r>
              <a:rPr lang="en-US" i="1" u="sng" dirty="0" smtClean="0"/>
              <a:t>does not </a:t>
            </a:r>
            <a:r>
              <a:rPr lang="en-US" dirty="0" smtClean="0"/>
              <a:t>overrule </a:t>
            </a:r>
            <a:r>
              <a:rPr lang="en-US" b="1" dirty="0" smtClean="0"/>
              <a:t>private</a:t>
            </a:r>
            <a:r>
              <a:rPr lang="en-US" dirty="0" smtClean="0"/>
              <a:t> access restrictions.</a:t>
            </a:r>
          </a:p>
          <a:p>
            <a:r>
              <a:rPr lang="en-US" dirty="0" smtClean="0"/>
              <a:t>Outside classes, including subclasses, must use public methods to access data in a superclass.</a:t>
            </a:r>
            <a:endParaRPr lang="en-US" dirty="0"/>
          </a:p>
        </p:txBody>
      </p:sp>
    </p:spTree>
    <p:extLst>
      <p:ext uri="{BB962C8B-B14F-4D97-AF65-F5344CB8AC3E}">
        <p14:creationId xmlns:p14="http://schemas.microsoft.com/office/powerpoint/2010/main" val="428875427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 and inheritance</a:t>
            </a:r>
            <a:endParaRPr lang="en-US" dirty="0"/>
          </a:p>
        </p:txBody>
      </p:sp>
      <p:sp>
        <p:nvSpPr>
          <p:cNvPr id="3" name="Content Placeholder 2"/>
          <p:cNvSpPr>
            <a:spLocks noGrp="1"/>
          </p:cNvSpPr>
          <p:nvPr>
            <p:ph idx="1"/>
          </p:nvPr>
        </p:nvSpPr>
        <p:spPr/>
        <p:txBody>
          <a:bodyPr/>
          <a:lstStyle/>
          <a:p>
            <a:r>
              <a:rPr lang="en-US" dirty="0" smtClean="0"/>
              <a:t>The constructor of the superclass constructs the superclass portion of the object and the constructor for the subclass constructs the subclass part.</a:t>
            </a:r>
          </a:p>
          <a:p>
            <a:r>
              <a:rPr lang="en-US" dirty="0" smtClean="0"/>
              <a:t>If both the superclass and subclass have constructors, both constructors must be executed.</a:t>
            </a:r>
            <a:endParaRPr lang="en-US" dirty="0"/>
          </a:p>
        </p:txBody>
      </p:sp>
    </p:spTree>
    <p:extLst>
      <p:ext uri="{BB962C8B-B14F-4D97-AF65-F5344CB8AC3E}">
        <p14:creationId xmlns:p14="http://schemas.microsoft.com/office/powerpoint/2010/main" val="152622548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User super to call superclass constructors</a:t>
            </a:r>
            <a:endParaRPr lang="en-US" sz="2800" dirty="0"/>
          </a:p>
        </p:txBody>
      </p:sp>
      <p:sp>
        <p:nvSpPr>
          <p:cNvPr id="3" name="Content Placeholder 2"/>
          <p:cNvSpPr>
            <a:spLocks noGrp="1"/>
          </p:cNvSpPr>
          <p:nvPr>
            <p:ph idx="1"/>
          </p:nvPr>
        </p:nvSpPr>
        <p:spPr/>
        <p:txBody>
          <a:bodyPr>
            <a:normAutofit/>
          </a:bodyPr>
          <a:lstStyle/>
          <a:p>
            <a:r>
              <a:rPr lang="en-US" dirty="0" smtClean="0"/>
              <a:t>If the superclass only has a default constructor, it will be called automatically.</a:t>
            </a:r>
          </a:p>
          <a:p>
            <a:r>
              <a:rPr lang="en-US" dirty="0" smtClean="0"/>
              <a:t>The subclass constructor must call the superclass constructor if the superclass constructor has parameters or the superclass constructor’s default constructor method is overridden.</a:t>
            </a:r>
          </a:p>
          <a:p>
            <a:r>
              <a:rPr lang="en-US" dirty="0" smtClean="0"/>
              <a:t>Format: super(parameter-list);</a:t>
            </a:r>
          </a:p>
        </p:txBody>
      </p:sp>
    </p:spTree>
    <p:extLst>
      <p:ext uri="{BB962C8B-B14F-4D97-AF65-F5344CB8AC3E}">
        <p14:creationId xmlns:p14="http://schemas.microsoft.com/office/powerpoint/2010/main" val="2835234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overriding</a:t>
            </a:r>
            <a:endParaRPr lang="en-US" dirty="0"/>
          </a:p>
        </p:txBody>
      </p:sp>
      <p:sp>
        <p:nvSpPr>
          <p:cNvPr id="3" name="Content Placeholder 2"/>
          <p:cNvSpPr>
            <a:spLocks noGrp="1"/>
          </p:cNvSpPr>
          <p:nvPr>
            <p:ph idx="1"/>
          </p:nvPr>
        </p:nvSpPr>
        <p:spPr/>
        <p:txBody>
          <a:bodyPr/>
          <a:lstStyle/>
          <a:p>
            <a:r>
              <a:rPr lang="en-US" dirty="0" smtClean="0"/>
              <a:t>A method in a subclass with the same return type and signature as a method in its superclass, that method is said to </a:t>
            </a:r>
            <a:r>
              <a:rPr lang="en-US" i="1" dirty="0" smtClean="0"/>
              <a:t>override</a:t>
            </a:r>
            <a:r>
              <a:rPr lang="en-US" dirty="0" smtClean="0"/>
              <a:t> the superclass method.</a:t>
            </a:r>
          </a:p>
          <a:p>
            <a:r>
              <a:rPr lang="en-US" dirty="0" smtClean="0"/>
              <a:t>The superclass method become hidden.</a:t>
            </a:r>
          </a:p>
          <a:p>
            <a:r>
              <a:rPr lang="en-US" dirty="0" smtClean="0"/>
              <a:t>You can call the super class method using the </a:t>
            </a:r>
            <a:r>
              <a:rPr lang="en-US" b="1" dirty="0" smtClean="0"/>
              <a:t>super</a:t>
            </a:r>
            <a:r>
              <a:rPr lang="en-US" dirty="0" smtClean="0"/>
              <a:t> keyword.</a:t>
            </a:r>
          </a:p>
          <a:p>
            <a:pPr lvl="1"/>
            <a:r>
              <a:rPr lang="en-US" dirty="0" smtClean="0"/>
              <a:t>super.methodName();</a:t>
            </a:r>
            <a:endParaRPr lang="en-US" dirty="0"/>
          </a:p>
        </p:txBody>
      </p:sp>
    </p:spTree>
    <p:extLst>
      <p:ext uri="{BB962C8B-B14F-4D97-AF65-F5344CB8AC3E}">
        <p14:creationId xmlns:p14="http://schemas.microsoft.com/office/powerpoint/2010/main" val="38148432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abstract classes</a:t>
            </a:r>
            <a:endParaRPr lang="en-US" dirty="0"/>
          </a:p>
        </p:txBody>
      </p:sp>
      <p:sp>
        <p:nvSpPr>
          <p:cNvPr id="3" name="Content Placeholder 2"/>
          <p:cNvSpPr>
            <a:spLocks noGrp="1"/>
          </p:cNvSpPr>
          <p:nvPr>
            <p:ph idx="1"/>
          </p:nvPr>
        </p:nvSpPr>
        <p:spPr/>
        <p:txBody>
          <a:bodyPr/>
          <a:lstStyle/>
          <a:p>
            <a:r>
              <a:rPr lang="en-US" dirty="0" smtClean="0"/>
              <a:t>Create a class that can only be inherited from</a:t>
            </a:r>
          </a:p>
          <a:p>
            <a:r>
              <a:rPr lang="en-US" dirty="0" smtClean="0"/>
              <a:t>Cannot create an instance of an abstract class</a:t>
            </a:r>
          </a:p>
          <a:p>
            <a:r>
              <a:rPr lang="en-US" dirty="0" smtClean="0"/>
              <a:t>Used to create a “master template” of a class</a:t>
            </a:r>
          </a:p>
          <a:p>
            <a:r>
              <a:rPr lang="en-US" dirty="0" smtClean="0"/>
              <a:t>Format: public abstract ClassName  {</a:t>
            </a:r>
          </a:p>
          <a:p>
            <a:r>
              <a:rPr lang="en-US" dirty="0" smtClean="0"/>
              <a:t>Contains instance variables and methods like any non-abstract class</a:t>
            </a:r>
            <a:endParaRPr lang="en-US" dirty="0"/>
          </a:p>
        </p:txBody>
      </p:sp>
    </p:spTree>
    <p:extLst>
      <p:ext uri="{BB962C8B-B14F-4D97-AF65-F5344CB8AC3E}">
        <p14:creationId xmlns:p14="http://schemas.microsoft.com/office/powerpoint/2010/main" val="334494981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abstract methods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Methods can also be declared as abstract.</a:t>
            </a:r>
          </a:p>
          <a:p>
            <a:r>
              <a:rPr lang="en-US" dirty="0" smtClean="0"/>
              <a:t>Abstract methods only contain a method header followed by a semicolon.  There is no method body.</a:t>
            </a:r>
          </a:p>
          <a:p>
            <a:r>
              <a:rPr lang="en-US" dirty="0" smtClean="0"/>
              <a:t>Abstract methods </a:t>
            </a:r>
            <a:r>
              <a:rPr lang="en-US" b="1" u="sng" dirty="0" smtClean="0"/>
              <a:t>must</a:t>
            </a:r>
            <a:r>
              <a:rPr lang="en-US" dirty="0" smtClean="0"/>
              <a:t> be overridden in the subclass.</a:t>
            </a:r>
          </a:p>
          <a:p>
            <a:r>
              <a:rPr lang="en-US" dirty="0" smtClean="0"/>
              <a:t>Classes containing abstract methods must also be declared as abstract.</a:t>
            </a:r>
          </a:p>
          <a:p>
            <a:r>
              <a:rPr lang="en-US" dirty="0" smtClean="0"/>
              <a:t>Format: </a:t>
            </a:r>
          </a:p>
          <a:p>
            <a:pPr lvl="1"/>
            <a:r>
              <a:rPr lang="en-US" dirty="0" smtClean="0"/>
              <a:t>abstract returnType methodName(parameter-list);</a:t>
            </a:r>
            <a:endParaRPr lang="en-US" dirty="0"/>
          </a:p>
        </p:txBody>
      </p:sp>
    </p:spTree>
    <p:extLst>
      <p:ext uri="{BB962C8B-B14F-4D97-AF65-F5344CB8AC3E}">
        <p14:creationId xmlns:p14="http://schemas.microsoft.com/office/powerpoint/2010/main" val="220106555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final</a:t>
            </a:r>
            <a:endParaRPr lang="en-US" dirty="0"/>
          </a:p>
        </p:txBody>
      </p:sp>
      <p:sp>
        <p:nvSpPr>
          <p:cNvPr id="3" name="Content Placeholder 2"/>
          <p:cNvSpPr>
            <a:spLocks noGrp="1"/>
          </p:cNvSpPr>
          <p:nvPr>
            <p:ph idx="1"/>
          </p:nvPr>
        </p:nvSpPr>
        <p:spPr/>
        <p:txBody>
          <a:bodyPr/>
          <a:lstStyle/>
          <a:p>
            <a:r>
              <a:rPr lang="en-US" dirty="0" smtClean="0"/>
              <a:t>Methods can be declared as </a:t>
            </a:r>
            <a:r>
              <a:rPr lang="en-US" b="1" dirty="0" smtClean="0"/>
              <a:t>final</a:t>
            </a:r>
            <a:r>
              <a:rPr lang="en-US" dirty="0" smtClean="0"/>
              <a:t> preventing the method from being overridden.</a:t>
            </a:r>
          </a:p>
          <a:p>
            <a:r>
              <a:rPr lang="en-US" dirty="0" smtClean="0"/>
              <a:t>Classes can be declared as </a:t>
            </a:r>
            <a:r>
              <a:rPr lang="en-US" b="1" dirty="0" smtClean="0"/>
              <a:t>final</a:t>
            </a:r>
            <a:r>
              <a:rPr lang="en-US" dirty="0" smtClean="0"/>
              <a:t> preventing the class from being inherited from.</a:t>
            </a:r>
          </a:p>
          <a:p>
            <a:pPr lvl="1"/>
            <a:r>
              <a:rPr lang="en-US" dirty="0" smtClean="0"/>
              <a:t>Classes declared as </a:t>
            </a:r>
            <a:r>
              <a:rPr lang="en-US" b="1" dirty="0" smtClean="0"/>
              <a:t>final</a:t>
            </a:r>
            <a:r>
              <a:rPr lang="en-US" dirty="0" smtClean="0"/>
              <a:t> implicitly declares all methods as </a:t>
            </a:r>
            <a:r>
              <a:rPr lang="en-US" b="1" dirty="0" smtClean="0"/>
              <a:t>final</a:t>
            </a:r>
            <a:r>
              <a:rPr lang="en-US" dirty="0" smtClean="0"/>
              <a:t>.</a:t>
            </a:r>
          </a:p>
          <a:p>
            <a:r>
              <a:rPr lang="en-US" dirty="0" smtClean="0"/>
              <a:t>You cannot declare a class as both </a:t>
            </a:r>
            <a:r>
              <a:rPr lang="en-US" b="1" dirty="0" smtClean="0"/>
              <a:t>abstract</a:t>
            </a:r>
            <a:r>
              <a:rPr lang="en-US" dirty="0" smtClean="0"/>
              <a:t> and </a:t>
            </a:r>
            <a:r>
              <a:rPr lang="en-US" b="1" dirty="0" smtClean="0"/>
              <a:t>final</a:t>
            </a:r>
            <a:r>
              <a:rPr lang="en-US" dirty="0" smtClean="0"/>
              <a:t>.</a:t>
            </a:r>
          </a:p>
          <a:p>
            <a:endParaRPr lang="en-US" dirty="0"/>
          </a:p>
        </p:txBody>
      </p:sp>
    </p:spTree>
    <p:extLst>
      <p:ext uri="{BB962C8B-B14F-4D97-AF65-F5344CB8AC3E}">
        <p14:creationId xmlns:p14="http://schemas.microsoft.com/office/powerpoint/2010/main" val="292859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Identifiers in Java</a:t>
            </a:r>
          </a:p>
        </p:txBody>
      </p:sp>
      <p:sp>
        <p:nvSpPr>
          <p:cNvPr id="3" name="Content Placeholder 2"/>
          <p:cNvSpPr>
            <a:spLocks noGrp="1"/>
          </p:cNvSpPr>
          <p:nvPr>
            <p:ph idx="1"/>
          </p:nvPr>
        </p:nvSpPr>
        <p:spPr/>
        <p:txBody>
          <a:bodyPr>
            <a:normAutofit fontScale="92500" lnSpcReduction="20000"/>
          </a:bodyPr>
          <a:lstStyle/>
          <a:p>
            <a:r>
              <a:rPr lang="en-US" dirty="0" smtClean="0"/>
              <a:t>Class identifiers</a:t>
            </a:r>
          </a:p>
          <a:p>
            <a:pPr lvl="1"/>
            <a:r>
              <a:rPr lang="en-US" dirty="0" smtClean="0"/>
              <a:t>Begin each word with an upper case letter.</a:t>
            </a:r>
          </a:p>
          <a:p>
            <a:pPr lvl="1"/>
            <a:r>
              <a:rPr lang="en-US" dirty="0" smtClean="0"/>
              <a:t>All other letter are lower case.</a:t>
            </a:r>
          </a:p>
          <a:p>
            <a:pPr lvl="1"/>
            <a:r>
              <a:rPr lang="en-US" dirty="0" smtClean="0"/>
              <a:t>Example: AJavaProgram, Employee</a:t>
            </a:r>
          </a:p>
          <a:p>
            <a:r>
              <a:rPr lang="en-US" dirty="0" smtClean="0"/>
              <a:t>Variable/object/method identifiers</a:t>
            </a:r>
          </a:p>
          <a:p>
            <a:pPr lvl="1"/>
            <a:r>
              <a:rPr lang="en-US" dirty="0" smtClean="0"/>
              <a:t>Begin the first word with a lower case letter.</a:t>
            </a:r>
          </a:p>
          <a:p>
            <a:pPr lvl="1"/>
            <a:r>
              <a:rPr lang="en-US" dirty="0" smtClean="0"/>
              <a:t>All other words begin with an upper case letter.</a:t>
            </a:r>
          </a:p>
          <a:p>
            <a:pPr lvl="1"/>
            <a:r>
              <a:rPr lang="en-US" dirty="0" smtClean="0"/>
              <a:t>Use camel casing/Hungarian notation.</a:t>
            </a:r>
          </a:p>
          <a:p>
            <a:pPr lvl="1"/>
            <a:r>
              <a:rPr lang="en-US" dirty="0" smtClean="0"/>
              <a:t>Example: employeeNumber, calculateInvoiceTotal</a:t>
            </a:r>
          </a:p>
          <a:p>
            <a:r>
              <a:rPr lang="en-US" sz="3000" dirty="0" smtClean="0"/>
              <a:t>Note: This is a convention, not a language requirement.</a:t>
            </a:r>
          </a:p>
          <a:p>
            <a:pPr lvl="1"/>
            <a:endParaRPr lang="en-US" dirty="0"/>
          </a:p>
        </p:txBody>
      </p:sp>
      <p:sp>
        <p:nvSpPr>
          <p:cNvPr id="5" name="Slide Number Placeholder 4"/>
          <p:cNvSpPr>
            <a:spLocks noGrp="1"/>
          </p:cNvSpPr>
          <p:nvPr>
            <p:ph type="sldNum" sz="quarter" idx="12"/>
          </p:nvPr>
        </p:nvSpPr>
        <p:spPr/>
        <p:txBody>
          <a:bodyPr/>
          <a:lstStyle/>
          <a:p>
            <a:fld id="{ED772EDE-D80F-412A-8C7F-3D86628FCBB2}" type="slidenum">
              <a:rPr lang="en-US" smtClean="0"/>
              <a:t>8</a:t>
            </a:fld>
            <a:endParaRPr lang="en-US" dirty="0"/>
          </a:p>
        </p:txBody>
      </p:sp>
      <p:sp>
        <p:nvSpPr>
          <p:cNvPr id="6" name="Footer Placeholder 5"/>
          <p:cNvSpPr>
            <a:spLocks noGrp="1"/>
          </p:cNvSpPr>
          <p:nvPr>
            <p:ph type="ftr" sz="quarter" idx="11"/>
          </p:nvPr>
        </p:nvSpPr>
        <p:spPr/>
        <p:txBody>
          <a:bodyPr/>
          <a:lstStyle/>
          <a:p>
            <a:pPr algn="l"/>
            <a:r>
              <a:rPr lang="en-US" dirty="0" smtClean="0"/>
              <a:t>(c) Gary R. Smith, MS.</a:t>
            </a:r>
            <a:endParaRPr lang="en-US" dirty="0"/>
          </a:p>
        </p:txBody>
      </p:sp>
    </p:spTree>
    <p:extLst>
      <p:ext uri="{BB962C8B-B14F-4D97-AF65-F5344CB8AC3E}">
        <p14:creationId xmlns:p14="http://schemas.microsoft.com/office/powerpoint/2010/main" val="297273951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final with data members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 members (instance fields) declared as </a:t>
            </a:r>
            <a:r>
              <a:rPr lang="en-US" b="1" dirty="0" smtClean="0"/>
              <a:t>final</a:t>
            </a:r>
            <a:r>
              <a:rPr lang="en-US" dirty="0" smtClean="0"/>
              <a:t> are constants.</a:t>
            </a:r>
          </a:p>
          <a:p>
            <a:r>
              <a:rPr lang="en-US" dirty="0" smtClean="0"/>
              <a:t>Final data members values cannot be changed during the lifetime of the program.</a:t>
            </a:r>
          </a:p>
          <a:p>
            <a:r>
              <a:rPr lang="en-US" dirty="0" smtClean="0"/>
              <a:t>Instance fields declared with the </a:t>
            </a:r>
            <a:r>
              <a:rPr lang="en-US" b="1" dirty="0" smtClean="0"/>
              <a:t>final</a:t>
            </a:r>
            <a:r>
              <a:rPr lang="en-US" dirty="0" smtClean="0"/>
              <a:t> keyword must have an assignment operation as part of the declaration.</a:t>
            </a:r>
          </a:p>
          <a:p>
            <a:r>
              <a:rPr lang="en-US" dirty="0" smtClean="0"/>
              <a:t>By convention, constants are declared using UPPER_CASE characters with words separated by the underscore character.</a:t>
            </a:r>
            <a:endParaRPr lang="en-US" dirty="0"/>
          </a:p>
        </p:txBody>
      </p:sp>
    </p:spTree>
    <p:extLst>
      <p:ext uri="{BB962C8B-B14F-4D97-AF65-F5344CB8AC3E}">
        <p14:creationId xmlns:p14="http://schemas.microsoft.com/office/powerpoint/2010/main" val="31752513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object class</a:t>
            </a:r>
            <a:endParaRPr lang="en-US" dirty="0"/>
          </a:p>
        </p:txBody>
      </p:sp>
      <p:sp>
        <p:nvSpPr>
          <p:cNvPr id="3" name="Content Placeholder 2"/>
          <p:cNvSpPr>
            <a:spLocks noGrp="1"/>
          </p:cNvSpPr>
          <p:nvPr>
            <p:ph idx="1"/>
          </p:nvPr>
        </p:nvSpPr>
        <p:spPr/>
        <p:txBody>
          <a:bodyPr/>
          <a:lstStyle/>
          <a:p>
            <a:r>
              <a:rPr lang="en-US" dirty="0" smtClean="0"/>
              <a:t>The class </a:t>
            </a:r>
            <a:r>
              <a:rPr lang="en-US" b="1" dirty="0" smtClean="0"/>
              <a:t>Object</a:t>
            </a:r>
            <a:r>
              <a:rPr lang="en-US" dirty="0" smtClean="0"/>
              <a:t> is the root class of all objects.</a:t>
            </a:r>
          </a:p>
          <a:p>
            <a:r>
              <a:rPr lang="en-US" dirty="0" smtClean="0"/>
              <a:t>Every class is inherited from </a:t>
            </a:r>
            <a:r>
              <a:rPr lang="en-US" b="1" dirty="0" smtClean="0"/>
              <a:t>Object</a:t>
            </a:r>
            <a:r>
              <a:rPr lang="en-US" dirty="0" smtClean="0"/>
              <a:t>.</a:t>
            </a:r>
          </a:p>
          <a:p>
            <a:r>
              <a:rPr lang="en-US" b="1" dirty="0" smtClean="0"/>
              <a:t>Object</a:t>
            </a:r>
            <a:r>
              <a:rPr lang="en-US" dirty="0" smtClean="0"/>
              <a:t> contains methods that are part of every class; both pre-defined and ones you create.</a:t>
            </a:r>
            <a:endParaRPr lang="en-US" dirty="0"/>
          </a:p>
        </p:txBody>
      </p:sp>
    </p:spTree>
    <p:extLst>
      <p:ext uri="{BB962C8B-B14F-4D97-AF65-F5344CB8AC3E}">
        <p14:creationId xmlns:p14="http://schemas.microsoft.com/office/powerpoint/2010/main" val="30845995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Packages allow groupings of related classes.</a:t>
            </a:r>
          </a:p>
          <a:p>
            <a:r>
              <a:rPr lang="en-US" dirty="0" smtClean="0"/>
              <a:t>Packages participates in Java's access control mechanism.</a:t>
            </a:r>
          </a:p>
          <a:p>
            <a:r>
              <a:rPr lang="en-US" dirty="0" smtClean="0"/>
              <a:t>Packages are also know as libraries or namespaces (C#).</a:t>
            </a:r>
          </a:p>
          <a:p>
            <a:r>
              <a:rPr lang="en-US" dirty="0" smtClean="0"/>
              <a:t>Class names must be unique within a package.</a:t>
            </a:r>
          </a:p>
          <a:p>
            <a:r>
              <a:rPr lang="en-US" dirty="0" smtClean="0"/>
              <a:t>Classes defined within a package must be access through their package name.</a:t>
            </a:r>
          </a:p>
          <a:p>
            <a:r>
              <a:rPr lang="en-US" dirty="0" smtClean="0"/>
              <a:t>Classes defined within a package can be made private to that package and cannot be accessed by code outside of the package.</a:t>
            </a:r>
            <a:endParaRPr lang="en-US" dirty="0"/>
          </a:p>
        </p:txBody>
      </p:sp>
    </p:spTree>
    <p:extLst>
      <p:ext uri="{BB962C8B-B14F-4D97-AF65-F5344CB8AC3E}">
        <p14:creationId xmlns:p14="http://schemas.microsoft.com/office/powerpoint/2010/main" val="30857872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 and member access</a:t>
            </a:r>
            <a:endParaRPr lang="en-US" dirty="0"/>
          </a:p>
        </p:txBody>
      </p:sp>
      <p:sp>
        <p:nvSpPr>
          <p:cNvPr id="3" name="Content Placeholder 2"/>
          <p:cNvSpPr>
            <a:spLocks noGrp="1"/>
          </p:cNvSpPr>
          <p:nvPr>
            <p:ph idx="1"/>
          </p:nvPr>
        </p:nvSpPr>
        <p:spPr/>
        <p:txBody>
          <a:bodyPr/>
          <a:lstStyle/>
          <a:p>
            <a:r>
              <a:rPr lang="en-US" dirty="0"/>
              <a:t>Packages participates in Java's access control mechanism.</a:t>
            </a:r>
          </a:p>
          <a:p>
            <a:r>
              <a:rPr lang="en-US" dirty="0" smtClean="0"/>
              <a:t>There are four access specifications</a:t>
            </a:r>
          </a:p>
          <a:p>
            <a:pPr lvl="1"/>
            <a:r>
              <a:rPr lang="en-US" dirty="0" smtClean="0"/>
              <a:t>default – accessible within the package only</a:t>
            </a:r>
          </a:p>
          <a:p>
            <a:pPr lvl="1"/>
            <a:r>
              <a:rPr lang="en-US" dirty="0" smtClean="0"/>
              <a:t>private – accessible only within its class</a:t>
            </a:r>
          </a:p>
          <a:p>
            <a:pPr lvl="1"/>
            <a:r>
              <a:rPr lang="en-US" dirty="0" smtClean="0"/>
              <a:t>public – accessible from anywhere</a:t>
            </a:r>
          </a:p>
          <a:p>
            <a:pPr lvl="1"/>
            <a:r>
              <a:rPr lang="en-US" dirty="0" smtClean="0"/>
              <a:t>protected – accessible from within its package, and to all subclasses</a:t>
            </a:r>
            <a:endParaRPr lang="en-US" dirty="0"/>
          </a:p>
        </p:txBody>
      </p:sp>
    </p:spTree>
    <p:extLst>
      <p:ext uri="{BB962C8B-B14F-4D97-AF65-F5344CB8AC3E}">
        <p14:creationId xmlns:p14="http://schemas.microsoft.com/office/powerpoint/2010/main" val="19746734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protected members</a:t>
            </a:r>
            <a:endParaRPr lang="en-US" dirty="0"/>
          </a:p>
        </p:txBody>
      </p:sp>
      <p:sp>
        <p:nvSpPr>
          <p:cNvPr id="3" name="Content Placeholder 2"/>
          <p:cNvSpPr>
            <a:spLocks noGrp="1"/>
          </p:cNvSpPr>
          <p:nvPr>
            <p:ph idx="1"/>
          </p:nvPr>
        </p:nvSpPr>
        <p:spPr/>
        <p:txBody>
          <a:bodyPr/>
          <a:lstStyle/>
          <a:p>
            <a:r>
              <a:rPr lang="en-US" dirty="0" smtClean="0"/>
              <a:t>A </a:t>
            </a:r>
            <a:r>
              <a:rPr lang="en-US" b="1" dirty="0" smtClean="0"/>
              <a:t>protected</a:t>
            </a:r>
            <a:r>
              <a:rPr lang="en-US" dirty="0" smtClean="0"/>
              <a:t> member is accessible within its package and to subclasses in other packages.</a:t>
            </a:r>
          </a:p>
          <a:p>
            <a:r>
              <a:rPr lang="en-US" dirty="0" smtClean="0"/>
              <a:t>It is still protected from arbitrary access by code outside of its package.</a:t>
            </a:r>
            <a:endParaRPr lang="en-US" dirty="0"/>
          </a:p>
        </p:txBody>
      </p:sp>
    </p:spTree>
    <p:extLst>
      <p:ext uri="{BB962C8B-B14F-4D97-AF65-F5344CB8AC3E}">
        <p14:creationId xmlns:p14="http://schemas.microsoft.com/office/powerpoint/2010/main" val="40810723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r>
              <a:rPr lang="en-US" dirty="0" smtClean="0"/>
              <a:t>An interface is a class that contains abstract methods.</a:t>
            </a:r>
          </a:p>
          <a:p>
            <a:pPr lvl="1"/>
            <a:r>
              <a:rPr lang="en-US" dirty="0" smtClean="0"/>
              <a:t>Interfaces are similar to abstract classes.</a:t>
            </a:r>
          </a:p>
          <a:p>
            <a:r>
              <a:rPr lang="en-US" dirty="0" smtClean="0"/>
              <a:t>You must provide implementations (method bodies) for all methods in an interface.</a:t>
            </a:r>
          </a:p>
          <a:p>
            <a:r>
              <a:rPr lang="en-US" dirty="0" smtClean="0"/>
              <a:t>Allows separation of a class' interface from its implementation.</a:t>
            </a:r>
          </a:p>
          <a:p>
            <a:r>
              <a:rPr lang="en-US" dirty="0" smtClean="0"/>
              <a:t>Format: </a:t>
            </a:r>
            <a:r>
              <a:rPr lang="en-US" i="1" dirty="0" smtClean="0"/>
              <a:t>accessModifier</a:t>
            </a:r>
            <a:r>
              <a:rPr lang="en-US" dirty="0" smtClean="0"/>
              <a:t> interface </a:t>
            </a:r>
            <a:r>
              <a:rPr lang="en-US" i="1" dirty="0" smtClean="0"/>
              <a:t>className</a:t>
            </a:r>
            <a:r>
              <a:rPr lang="en-US" dirty="0" smtClean="0"/>
              <a:t> {</a:t>
            </a:r>
            <a:endParaRPr lang="en-US" dirty="0"/>
          </a:p>
        </p:txBody>
      </p:sp>
    </p:spTree>
    <p:extLst>
      <p:ext uri="{BB962C8B-B14F-4D97-AF65-F5344CB8AC3E}">
        <p14:creationId xmlns:p14="http://schemas.microsoft.com/office/powerpoint/2010/main" val="252330266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r>
              <a:rPr lang="en-US" dirty="0" smtClean="0"/>
              <a:t>Methods are either </a:t>
            </a:r>
            <a:r>
              <a:rPr lang="en-US" b="1" dirty="0" smtClean="0"/>
              <a:t>public</a:t>
            </a:r>
            <a:r>
              <a:rPr lang="en-US" dirty="0" smtClean="0"/>
              <a:t> or package-protected.</a:t>
            </a:r>
          </a:p>
          <a:p>
            <a:r>
              <a:rPr lang="en-US" dirty="0" smtClean="0"/>
              <a:t>Variables declared in an interface are implicitly </a:t>
            </a:r>
            <a:r>
              <a:rPr lang="en-US" b="1" dirty="0" smtClean="0"/>
              <a:t>public static final</a:t>
            </a:r>
            <a:r>
              <a:rPr lang="en-US" dirty="0" smtClean="0"/>
              <a:t>, i.e. constants.</a:t>
            </a:r>
          </a:p>
          <a:p>
            <a:r>
              <a:rPr lang="en-US" dirty="0" smtClean="0"/>
              <a:t>JDK 8 allows for a default implementation to be added to an interface method (new feature).</a:t>
            </a:r>
            <a:endParaRPr lang="en-US" dirty="0"/>
          </a:p>
        </p:txBody>
      </p:sp>
    </p:spTree>
    <p:extLst>
      <p:ext uri="{BB962C8B-B14F-4D97-AF65-F5344CB8AC3E}">
        <p14:creationId xmlns:p14="http://schemas.microsoft.com/office/powerpoint/2010/main" val="172107963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exception hierarchy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All exceptions are represented as classes.</a:t>
            </a:r>
          </a:p>
          <a:p>
            <a:r>
              <a:rPr lang="en-US" dirty="0" smtClean="0"/>
              <a:t>All exception classes are derived from the </a:t>
            </a:r>
            <a:r>
              <a:rPr lang="en-US" b="1" dirty="0" smtClean="0"/>
              <a:t>Throwable</a:t>
            </a:r>
            <a:r>
              <a:rPr lang="en-US" dirty="0" smtClean="0"/>
              <a:t> class.</a:t>
            </a:r>
          </a:p>
          <a:p>
            <a:pPr lvl="1"/>
            <a:r>
              <a:rPr lang="en-US" dirty="0" smtClean="0"/>
              <a:t>Two directs subclasses: </a:t>
            </a:r>
          </a:p>
          <a:p>
            <a:pPr lvl="2"/>
            <a:r>
              <a:rPr lang="en-US" b="1" dirty="0"/>
              <a:t>Error</a:t>
            </a:r>
            <a:r>
              <a:rPr lang="en-US" dirty="0"/>
              <a:t>: Errors that occur in the Java Virtual Machine.</a:t>
            </a:r>
          </a:p>
          <a:p>
            <a:pPr lvl="2"/>
            <a:r>
              <a:rPr lang="en-US" b="1" dirty="0" smtClean="0"/>
              <a:t>Exception</a:t>
            </a:r>
            <a:r>
              <a:rPr lang="en-US" dirty="0" smtClean="0"/>
              <a:t>: Error that result from program activity (focus of this chapter).</a:t>
            </a:r>
          </a:p>
          <a:p>
            <a:pPr lvl="3"/>
            <a:r>
              <a:rPr lang="en-US" b="1" dirty="0" smtClean="0"/>
              <a:t>RunTimeException</a:t>
            </a:r>
            <a:r>
              <a:rPr lang="en-US" dirty="0" smtClean="0"/>
              <a:t>: Subclass of Exception which represents common run-time errors.</a:t>
            </a:r>
          </a:p>
          <a:p>
            <a:r>
              <a:rPr lang="en-US" dirty="0" smtClean="0"/>
              <a:t>Typical errors that should be handled in your program:</a:t>
            </a:r>
          </a:p>
          <a:p>
            <a:pPr lvl="1"/>
            <a:r>
              <a:rPr lang="en-US" dirty="0" smtClean="0"/>
              <a:t>divide by zero</a:t>
            </a:r>
          </a:p>
          <a:p>
            <a:pPr lvl="1"/>
            <a:r>
              <a:rPr lang="en-US" dirty="0" smtClean="0"/>
              <a:t>array index out of bounds</a:t>
            </a:r>
          </a:p>
          <a:p>
            <a:pPr lvl="1"/>
            <a:r>
              <a:rPr lang="en-US" dirty="0" smtClean="0"/>
              <a:t>arithmetic overflow</a:t>
            </a:r>
          </a:p>
          <a:p>
            <a:pPr lvl="1"/>
            <a:r>
              <a:rPr lang="en-US" dirty="0" smtClean="0"/>
              <a:t>file errors</a:t>
            </a:r>
          </a:p>
        </p:txBody>
      </p:sp>
    </p:spTree>
    <p:extLst>
      <p:ext uri="{BB962C8B-B14F-4D97-AF65-F5344CB8AC3E}">
        <p14:creationId xmlns:p14="http://schemas.microsoft.com/office/powerpoint/2010/main" val="40188824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fundamentals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Exception handling </a:t>
            </a:r>
            <a:r>
              <a:rPr lang="en-US" smtClean="0"/>
              <a:t>is managed </a:t>
            </a:r>
            <a:r>
              <a:rPr lang="en-US" dirty="0" smtClean="0"/>
              <a:t>using five keywords:</a:t>
            </a:r>
          </a:p>
          <a:p>
            <a:pPr lvl="1"/>
            <a:r>
              <a:rPr lang="en-US" dirty="0" smtClean="0"/>
              <a:t>try:	  Contains statements that may cause an error</a:t>
            </a:r>
          </a:p>
          <a:p>
            <a:pPr lvl="1"/>
            <a:r>
              <a:rPr lang="en-US" dirty="0" smtClean="0"/>
              <a:t>catch: Contains statements that handle a specific type of error</a:t>
            </a:r>
          </a:p>
          <a:p>
            <a:pPr lvl="1"/>
            <a:r>
              <a:rPr lang="en-US" dirty="0" smtClean="0"/>
              <a:t>throw: Allows the programmer to manually invoke an exception</a:t>
            </a:r>
          </a:p>
          <a:p>
            <a:pPr lvl="1"/>
            <a:r>
              <a:rPr lang="en-US" dirty="0" smtClean="0"/>
              <a:t>throws:  Indicates a method may generate an error of a specific type</a:t>
            </a:r>
          </a:p>
          <a:p>
            <a:pPr lvl="1"/>
            <a:r>
              <a:rPr lang="en-US" dirty="0" smtClean="0"/>
              <a:t>finally:  Contains statements that are executed when a try…catch is exited.</a:t>
            </a:r>
          </a:p>
          <a:p>
            <a:endParaRPr lang="en-US" dirty="0"/>
          </a:p>
        </p:txBody>
      </p:sp>
    </p:spTree>
    <p:extLst>
      <p:ext uri="{BB962C8B-B14F-4D97-AF65-F5344CB8AC3E}">
        <p14:creationId xmlns:p14="http://schemas.microsoft.com/office/powerpoint/2010/main" val="163204630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try and catch</a:t>
            </a:r>
            <a:endParaRPr lang="en-US" dirty="0"/>
          </a:p>
        </p:txBody>
      </p:sp>
      <p:sp>
        <p:nvSpPr>
          <p:cNvPr id="3" name="Content Placeholder 2"/>
          <p:cNvSpPr>
            <a:spLocks noGrp="1"/>
          </p:cNvSpPr>
          <p:nvPr>
            <p:ph idx="1"/>
          </p:nvPr>
        </p:nvSpPr>
        <p:spPr>
          <a:xfrm>
            <a:off x="304800" y="1554167"/>
            <a:ext cx="8686800" cy="563392"/>
          </a:xfrm>
        </p:spPr>
        <p:txBody>
          <a:bodyPr>
            <a:normAutofit lnSpcReduction="10000"/>
          </a:bodyPr>
          <a:lstStyle/>
          <a:p>
            <a:r>
              <a:rPr lang="en-US" dirty="0" smtClean="0"/>
              <a:t>Format for a try…catch structure:</a:t>
            </a:r>
            <a:endParaRPr lang="en-US" dirty="0"/>
          </a:p>
        </p:txBody>
      </p:sp>
      <p:sp>
        <p:nvSpPr>
          <p:cNvPr id="4" name="TextBox 3"/>
          <p:cNvSpPr txBox="1"/>
          <p:nvPr/>
        </p:nvSpPr>
        <p:spPr>
          <a:xfrm>
            <a:off x="2354277" y="2252313"/>
            <a:ext cx="4435445" cy="3970318"/>
          </a:xfrm>
          <a:prstGeom prst="rect">
            <a:avLst/>
          </a:prstGeom>
          <a:noFill/>
        </p:spPr>
        <p:txBody>
          <a:bodyPr wrap="none" rtlCol="0">
            <a:spAutoFit/>
          </a:bodyPr>
          <a:lstStyle/>
          <a:p>
            <a:pPr defTabSz="457200"/>
            <a:r>
              <a:rPr lang="en-US" dirty="0" smtClean="0"/>
              <a:t>try {</a:t>
            </a:r>
          </a:p>
          <a:p>
            <a:pPr defTabSz="457200"/>
            <a:r>
              <a:rPr lang="en-US" dirty="0"/>
              <a:t>	</a:t>
            </a:r>
            <a:r>
              <a:rPr lang="en-US" dirty="0" smtClean="0"/>
              <a:t>//  statements that may cause an error</a:t>
            </a:r>
          </a:p>
          <a:p>
            <a:pPr defTabSz="457200"/>
            <a:r>
              <a:rPr lang="en-US" dirty="0" smtClean="0"/>
              <a:t>}</a:t>
            </a:r>
          </a:p>
          <a:p>
            <a:pPr defTabSz="457200"/>
            <a:r>
              <a:rPr lang="en-US" dirty="0" smtClean="0"/>
              <a:t>catch (exceptionType1 exceptionObject1) {</a:t>
            </a:r>
          </a:p>
          <a:p>
            <a:pPr defTabSz="457200"/>
            <a:r>
              <a:rPr lang="en-US" dirty="0"/>
              <a:t>	</a:t>
            </a:r>
            <a:r>
              <a:rPr lang="en-US" dirty="0" smtClean="0"/>
              <a:t>//  statements that handle the error</a:t>
            </a:r>
          </a:p>
          <a:p>
            <a:pPr defTabSz="457200"/>
            <a:r>
              <a:rPr lang="en-US" dirty="0" smtClean="0"/>
              <a:t>}</a:t>
            </a:r>
          </a:p>
          <a:p>
            <a:pPr defTabSz="457200"/>
            <a:r>
              <a:rPr lang="en-US" dirty="0" smtClean="0"/>
              <a:t>catch (exceptionType2 exceptionObject2) {</a:t>
            </a:r>
          </a:p>
          <a:p>
            <a:pPr defTabSz="457200"/>
            <a:r>
              <a:rPr lang="en-US" dirty="0" smtClean="0"/>
              <a:t>	//  statements that handle the error</a:t>
            </a:r>
          </a:p>
          <a:p>
            <a:pPr defTabSz="457200"/>
            <a:r>
              <a:rPr lang="en-US" dirty="0" smtClean="0"/>
              <a:t>}</a:t>
            </a:r>
          </a:p>
          <a:p>
            <a:pPr defTabSz="457200"/>
            <a:r>
              <a:rPr lang="en-US" dirty="0" smtClean="0"/>
              <a:t>…</a:t>
            </a:r>
          </a:p>
          <a:p>
            <a:pPr defTabSz="457200"/>
            <a:r>
              <a:rPr lang="en-US" dirty="0" smtClean="0"/>
              <a:t>catch (exceptionTypeN exceptionObjectN) {</a:t>
            </a:r>
          </a:p>
          <a:p>
            <a:pPr defTabSz="457200"/>
            <a:r>
              <a:rPr lang="en-US" dirty="0" smtClean="0"/>
              <a:t>	//  statements that handle the error</a:t>
            </a:r>
          </a:p>
          <a:p>
            <a:pPr defTabSz="457200"/>
            <a:r>
              <a:rPr lang="en-US" dirty="0" smtClean="0"/>
              <a:t>}</a:t>
            </a:r>
          </a:p>
          <a:p>
            <a:pPr defTabSz="457200"/>
            <a:endParaRPr lang="en-US" dirty="0"/>
          </a:p>
        </p:txBody>
      </p:sp>
    </p:spTree>
    <p:extLst>
      <p:ext uri="{BB962C8B-B14F-4D97-AF65-F5344CB8AC3E}">
        <p14:creationId xmlns:p14="http://schemas.microsoft.com/office/powerpoint/2010/main" val="4181138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primitive types</a:t>
            </a:r>
            <a:endParaRPr lang="en-US" dirty="0"/>
          </a:p>
        </p:txBody>
      </p:sp>
      <p:sp>
        <p:nvSpPr>
          <p:cNvPr id="3" name="Content Placeholder 2"/>
          <p:cNvSpPr>
            <a:spLocks noGrp="1"/>
          </p:cNvSpPr>
          <p:nvPr>
            <p:ph idx="1"/>
          </p:nvPr>
        </p:nvSpPr>
        <p:spPr>
          <a:xfrm>
            <a:off x="304800" y="1554163"/>
            <a:ext cx="8686800" cy="1722438"/>
          </a:xfrm>
        </p:spPr>
        <p:txBody>
          <a:bodyPr/>
          <a:lstStyle/>
          <a:p>
            <a:r>
              <a:rPr lang="en-US" dirty="0" smtClean="0"/>
              <a:t>Java has 8 built-in types, called primitive types.</a:t>
            </a:r>
          </a:p>
          <a:p>
            <a:r>
              <a:rPr lang="en-US" dirty="0" smtClean="0"/>
              <a:t>Each type is based on a class, but are not objects of their respective classes.</a:t>
            </a:r>
          </a:p>
        </p:txBody>
      </p:sp>
      <p:graphicFrame>
        <p:nvGraphicFramePr>
          <p:cNvPr id="4" name="Table 3"/>
          <p:cNvGraphicFramePr>
            <a:graphicFrameLocks noGrp="1"/>
          </p:cNvGraphicFramePr>
          <p:nvPr>
            <p:extLst/>
          </p:nvPr>
        </p:nvGraphicFramePr>
        <p:xfrm>
          <a:off x="1659336" y="3385784"/>
          <a:ext cx="5791200" cy="3017520"/>
        </p:xfrm>
        <a:graphic>
          <a:graphicData uri="http://schemas.openxmlformats.org/drawingml/2006/table">
            <a:tbl>
              <a:tblPr firstRow="1" bandRow="1">
                <a:tableStyleId>{5C22544A-7EE6-4342-B048-85BDC9FD1C3A}</a:tableStyleId>
              </a:tblPr>
              <a:tblGrid>
                <a:gridCol w="1158240"/>
                <a:gridCol w="4632960"/>
              </a:tblGrid>
              <a:tr h="328507">
                <a:tc>
                  <a:txBody>
                    <a:bodyPr/>
                    <a:lstStyle/>
                    <a:p>
                      <a:r>
                        <a:rPr lang="en-US" sz="1600" dirty="0" smtClean="0"/>
                        <a:t>Type</a:t>
                      </a:r>
                      <a:endParaRPr lang="en-US" sz="1600" dirty="0"/>
                    </a:p>
                  </a:txBody>
                  <a:tcPr/>
                </a:tc>
                <a:tc>
                  <a:txBody>
                    <a:bodyPr/>
                    <a:lstStyle/>
                    <a:p>
                      <a:r>
                        <a:rPr lang="en-US" sz="1600" dirty="0" smtClean="0"/>
                        <a:t>Meaning</a:t>
                      </a:r>
                      <a:endParaRPr lang="en-US" sz="1600" dirty="0"/>
                    </a:p>
                  </a:txBody>
                  <a:tcPr/>
                </a:tc>
              </a:tr>
              <a:tr h="328507">
                <a:tc>
                  <a:txBody>
                    <a:bodyPr/>
                    <a:lstStyle/>
                    <a:p>
                      <a:r>
                        <a:rPr lang="en-US" sz="1600" dirty="0" err="1" smtClean="0"/>
                        <a:t>boolean</a:t>
                      </a:r>
                      <a:endParaRPr lang="en-US" sz="1600" dirty="0"/>
                    </a:p>
                  </a:txBody>
                  <a:tcPr/>
                </a:tc>
                <a:tc>
                  <a:txBody>
                    <a:bodyPr/>
                    <a:lstStyle/>
                    <a:p>
                      <a:r>
                        <a:rPr lang="en-US" sz="1600" dirty="0" smtClean="0"/>
                        <a:t>Represents true/false values</a:t>
                      </a:r>
                      <a:endParaRPr lang="en-US" sz="1600" dirty="0"/>
                    </a:p>
                  </a:txBody>
                  <a:tcPr/>
                </a:tc>
              </a:tr>
              <a:tr h="328507">
                <a:tc>
                  <a:txBody>
                    <a:bodyPr/>
                    <a:lstStyle/>
                    <a:p>
                      <a:r>
                        <a:rPr lang="en-US" sz="1600" dirty="0" smtClean="0"/>
                        <a:t>byte</a:t>
                      </a:r>
                      <a:endParaRPr lang="en-US" sz="1600" dirty="0"/>
                    </a:p>
                  </a:txBody>
                  <a:tcPr/>
                </a:tc>
                <a:tc>
                  <a:txBody>
                    <a:bodyPr/>
                    <a:lstStyle/>
                    <a:p>
                      <a:r>
                        <a:rPr lang="en-US" sz="1600" dirty="0" smtClean="0"/>
                        <a:t>8 bit integer (whole</a:t>
                      </a:r>
                      <a:r>
                        <a:rPr lang="en-US" sz="1600" baseline="0" dirty="0" smtClean="0"/>
                        <a:t> number)</a:t>
                      </a:r>
                      <a:endParaRPr lang="en-US" sz="1600" dirty="0"/>
                    </a:p>
                  </a:txBody>
                  <a:tcPr/>
                </a:tc>
              </a:tr>
              <a:tr h="328507">
                <a:tc>
                  <a:txBody>
                    <a:bodyPr/>
                    <a:lstStyle/>
                    <a:p>
                      <a:r>
                        <a:rPr lang="en-US" sz="1600" dirty="0" smtClean="0"/>
                        <a:t>char</a:t>
                      </a:r>
                      <a:endParaRPr lang="en-US" sz="1600" dirty="0"/>
                    </a:p>
                  </a:txBody>
                  <a:tcPr/>
                </a:tc>
                <a:tc>
                  <a:txBody>
                    <a:bodyPr/>
                    <a:lstStyle/>
                    <a:p>
                      <a:r>
                        <a:rPr lang="en-US" sz="1600" dirty="0" smtClean="0"/>
                        <a:t>16 bit Unicode character</a:t>
                      </a:r>
                      <a:endParaRPr lang="en-US" sz="1600" dirty="0"/>
                    </a:p>
                  </a:txBody>
                  <a:tcPr/>
                </a:tc>
              </a:tr>
              <a:tr h="328507">
                <a:tc>
                  <a:txBody>
                    <a:bodyPr/>
                    <a:lstStyle/>
                    <a:p>
                      <a:r>
                        <a:rPr lang="en-US" sz="1600" dirty="0" smtClean="0"/>
                        <a:t>double</a:t>
                      </a:r>
                      <a:endParaRPr lang="en-US" sz="1600" dirty="0"/>
                    </a:p>
                  </a:txBody>
                  <a:tcPr/>
                </a:tc>
                <a:tc>
                  <a:txBody>
                    <a:bodyPr/>
                    <a:lstStyle/>
                    <a:p>
                      <a:r>
                        <a:rPr lang="en-US" sz="1600" dirty="0" smtClean="0"/>
                        <a:t>64 bit</a:t>
                      </a:r>
                      <a:r>
                        <a:rPr lang="en-US" sz="1600" baseline="0" dirty="0" smtClean="0"/>
                        <a:t> double-precision floating point value</a:t>
                      </a:r>
                      <a:endParaRPr lang="en-US" sz="1600" dirty="0"/>
                    </a:p>
                  </a:txBody>
                  <a:tcPr/>
                </a:tc>
              </a:tr>
              <a:tr h="328507">
                <a:tc>
                  <a:txBody>
                    <a:bodyPr/>
                    <a:lstStyle/>
                    <a:p>
                      <a:r>
                        <a:rPr lang="en-US" sz="1600" dirty="0" smtClean="0"/>
                        <a:t>float</a:t>
                      </a:r>
                      <a:endParaRPr lang="en-US" sz="1600" dirty="0"/>
                    </a:p>
                  </a:txBody>
                  <a:tcPr/>
                </a:tc>
                <a:tc>
                  <a:txBody>
                    <a:bodyPr/>
                    <a:lstStyle/>
                    <a:p>
                      <a:r>
                        <a:rPr lang="en-US" sz="1600" dirty="0" smtClean="0"/>
                        <a:t>32 bit single-precision</a:t>
                      </a:r>
                      <a:r>
                        <a:rPr lang="en-US" sz="1600" baseline="0" dirty="0" smtClean="0"/>
                        <a:t> floating point value</a:t>
                      </a:r>
                      <a:endParaRPr lang="en-US" sz="1600" dirty="0"/>
                    </a:p>
                  </a:txBody>
                  <a:tcPr/>
                </a:tc>
              </a:tr>
              <a:tr h="328507">
                <a:tc>
                  <a:txBody>
                    <a:bodyPr/>
                    <a:lstStyle/>
                    <a:p>
                      <a:r>
                        <a:rPr lang="en-US" sz="1600" dirty="0" err="1" smtClean="0"/>
                        <a:t>int</a:t>
                      </a:r>
                      <a:endParaRPr lang="en-US" sz="1600" dirty="0"/>
                    </a:p>
                  </a:txBody>
                  <a:tcPr/>
                </a:tc>
                <a:tc>
                  <a:txBody>
                    <a:bodyPr/>
                    <a:lstStyle/>
                    <a:p>
                      <a:r>
                        <a:rPr lang="en-US" sz="1600" dirty="0" smtClean="0"/>
                        <a:t>32 bit integer</a:t>
                      </a:r>
                      <a:r>
                        <a:rPr lang="en-US" sz="1600" baseline="0" dirty="0" smtClean="0"/>
                        <a:t> (whole number)</a:t>
                      </a:r>
                      <a:endParaRPr lang="en-US" sz="1600" dirty="0"/>
                    </a:p>
                  </a:txBody>
                  <a:tcPr/>
                </a:tc>
              </a:tr>
              <a:tr h="328507">
                <a:tc>
                  <a:txBody>
                    <a:bodyPr/>
                    <a:lstStyle/>
                    <a:p>
                      <a:r>
                        <a:rPr lang="en-US" sz="1600" dirty="0" smtClean="0"/>
                        <a:t>long</a:t>
                      </a:r>
                      <a:endParaRPr lang="en-US" sz="1600" dirty="0"/>
                    </a:p>
                  </a:txBody>
                  <a:tcPr/>
                </a:tc>
                <a:tc>
                  <a:txBody>
                    <a:bodyPr/>
                    <a:lstStyle/>
                    <a:p>
                      <a:r>
                        <a:rPr lang="en-US" sz="1600" dirty="0" smtClean="0"/>
                        <a:t>64 bit integer (whole</a:t>
                      </a:r>
                      <a:r>
                        <a:rPr lang="en-US" sz="1600" baseline="0" dirty="0" smtClean="0"/>
                        <a:t> number)</a:t>
                      </a:r>
                      <a:endParaRPr lang="en-US" sz="1600" dirty="0"/>
                    </a:p>
                  </a:txBody>
                  <a:tcPr/>
                </a:tc>
              </a:tr>
              <a:tr h="328507">
                <a:tc>
                  <a:txBody>
                    <a:bodyPr/>
                    <a:lstStyle/>
                    <a:p>
                      <a:r>
                        <a:rPr lang="en-US" sz="1600" dirty="0" smtClean="0"/>
                        <a:t>short</a:t>
                      </a:r>
                      <a:endParaRPr lang="en-US" sz="1600" dirty="0"/>
                    </a:p>
                  </a:txBody>
                  <a:tcPr/>
                </a:tc>
                <a:tc>
                  <a:txBody>
                    <a:bodyPr/>
                    <a:lstStyle/>
                    <a:p>
                      <a:r>
                        <a:rPr lang="en-US" sz="1600" dirty="0" smtClean="0"/>
                        <a:t>16 bit integer (whole</a:t>
                      </a:r>
                      <a:r>
                        <a:rPr lang="en-US" sz="1600" baseline="0" dirty="0" smtClean="0"/>
                        <a:t> number)</a:t>
                      </a:r>
                      <a:endParaRPr lang="en-US" sz="1600" dirty="0"/>
                    </a:p>
                  </a:txBody>
                  <a:tcPr/>
                </a:tc>
              </a:tr>
            </a:tbl>
          </a:graphicData>
        </a:graphic>
      </p:graphicFrame>
    </p:spTree>
    <p:extLst>
      <p:ext uri="{BB962C8B-B14F-4D97-AF65-F5344CB8AC3E}">
        <p14:creationId xmlns:p14="http://schemas.microsoft.com/office/powerpoint/2010/main" val="2605162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multiple cache statements</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A try block can have more than one catch block.</a:t>
            </a:r>
          </a:p>
          <a:p>
            <a:r>
              <a:rPr lang="en-US" dirty="0" smtClean="0"/>
              <a:t>Each catch block must be a different type of exception.</a:t>
            </a:r>
          </a:p>
          <a:p>
            <a:r>
              <a:rPr lang="en-US" dirty="0" smtClean="0"/>
              <a:t>Place subclass catch blocks before more generic catch blocks.  Remember, exceptions are hierarchical.</a:t>
            </a:r>
          </a:p>
          <a:p>
            <a:r>
              <a:rPr lang="en-US" dirty="0" smtClean="0"/>
              <a:t>If you use the </a:t>
            </a:r>
            <a:r>
              <a:rPr lang="en-US" b="1" dirty="0" smtClean="0"/>
              <a:t>Exception</a:t>
            </a:r>
            <a:r>
              <a:rPr lang="en-US" dirty="0" smtClean="0"/>
              <a:t> class, it must be the last catch block.</a:t>
            </a:r>
          </a:p>
          <a:p>
            <a:r>
              <a:rPr lang="en-US" dirty="0" smtClean="0"/>
              <a:t>Putting a superclass exception first causes unreachable code.</a:t>
            </a:r>
            <a:endParaRPr lang="en-US" dirty="0"/>
          </a:p>
        </p:txBody>
      </p:sp>
    </p:spTree>
    <p:extLst>
      <p:ext uri="{BB962C8B-B14F-4D97-AF65-F5344CB8AC3E}">
        <p14:creationId xmlns:p14="http://schemas.microsoft.com/office/powerpoint/2010/main" val="299841115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closer look at throwable</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b="1" dirty="0"/>
              <a:t>T</a:t>
            </a:r>
            <a:r>
              <a:rPr lang="en-US" b="1" dirty="0" smtClean="0"/>
              <a:t>hrowable</a:t>
            </a:r>
            <a:r>
              <a:rPr lang="en-US" dirty="0" smtClean="0"/>
              <a:t> class has two methods of particular interest:</a:t>
            </a:r>
          </a:p>
          <a:p>
            <a:pPr lvl="1"/>
            <a:r>
              <a:rPr lang="en-US" dirty="0" smtClean="0"/>
              <a:t>void printStackTrace()</a:t>
            </a:r>
          </a:p>
          <a:p>
            <a:pPr lvl="2"/>
            <a:r>
              <a:rPr lang="en-US" dirty="0" smtClean="0"/>
              <a:t>Displays the line number of the error and all of the methods calls (and there respective line numbers) to the main() method that was originally run.</a:t>
            </a:r>
          </a:p>
          <a:p>
            <a:pPr lvl="3"/>
            <a:r>
              <a:rPr lang="en-US" dirty="0" smtClean="0"/>
              <a:t>Useful for debugging.</a:t>
            </a:r>
          </a:p>
          <a:p>
            <a:pPr lvl="1"/>
            <a:r>
              <a:rPr lang="en-US" dirty="0" smtClean="0"/>
              <a:t>String getMessage()</a:t>
            </a:r>
          </a:p>
          <a:p>
            <a:pPr lvl="2"/>
            <a:r>
              <a:rPr lang="en-US" dirty="0" smtClean="0"/>
              <a:t>Displays a description of the exception</a:t>
            </a:r>
          </a:p>
          <a:p>
            <a:pPr lvl="3"/>
            <a:r>
              <a:rPr lang="en-US" dirty="0" smtClean="0"/>
              <a:t>May be somewhat vague to the user.</a:t>
            </a:r>
          </a:p>
          <a:p>
            <a:pPr lvl="3"/>
            <a:r>
              <a:rPr lang="en-US" dirty="0" smtClean="0"/>
              <a:t>You can provide your own error message.</a:t>
            </a:r>
            <a:endParaRPr lang="en-US" dirty="0"/>
          </a:p>
        </p:txBody>
      </p:sp>
    </p:spTree>
    <p:extLst>
      <p:ext uri="{BB962C8B-B14F-4D97-AF65-F5344CB8AC3E}">
        <p14:creationId xmlns:p14="http://schemas.microsoft.com/office/powerpoint/2010/main" val="108623687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throws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Methods may generate an exception it does not handle.</a:t>
            </a:r>
          </a:p>
          <a:p>
            <a:r>
              <a:rPr lang="en-US" dirty="0" smtClean="0"/>
              <a:t>It must declare that exception using a </a:t>
            </a:r>
            <a:r>
              <a:rPr lang="en-US" b="1" dirty="0" smtClean="0"/>
              <a:t>throws</a:t>
            </a:r>
            <a:r>
              <a:rPr lang="en-US" dirty="0" smtClean="0"/>
              <a:t> clause.</a:t>
            </a:r>
          </a:p>
          <a:p>
            <a:r>
              <a:rPr lang="en-US" dirty="0" smtClean="0"/>
              <a:t>Format:</a:t>
            </a:r>
          </a:p>
          <a:p>
            <a:pPr lvl="1"/>
            <a:r>
              <a:rPr lang="en-US" dirty="0" smtClean="0"/>
              <a:t>returnType methodName(parameterList) throws exceptionList {</a:t>
            </a:r>
          </a:p>
          <a:p>
            <a:pPr lvl="1"/>
            <a:endParaRPr lang="en-US" dirty="0"/>
          </a:p>
          <a:p>
            <a:r>
              <a:rPr lang="en-US" dirty="0" smtClean="0"/>
              <a:t>Exceptions that are subclasses of Error or RuntimeException do not need to specify a </a:t>
            </a:r>
            <a:r>
              <a:rPr lang="en-US" b="1" dirty="0" smtClean="0"/>
              <a:t>throws</a:t>
            </a:r>
            <a:r>
              <a:rPr lang="en-US" dirty="0" smtClean="0"/>
              <a:t> list.</a:t>
            </a:r>
          </a:p>
          <a:p>
            <a:r>
              <a:rPr lang="en-US" dirty="0" smtClean="0"/>
              <a:t>Methods that are called by other methods that could throw errors must have a </a:t>
            </a:r>
            <a:r>
              <a:rPr lang="en-US" b="1" dirty="0" smtClean="0"/>
              <a:t>throws</a:t>
            </a:r>
            <a:r>
              <a:rPr lang="en-US" dirty="0" smtClean="0"/>
              <a:t> clause in the calling method.</a:t>
            </a:r>
            <a:endParaRPr lang="en-US" dirty="0"/>
          </a:p>
        </p:txBody>
      </p:sp>
    </p:spTree>
    <p:extLst>
      <p:ext uri="{BB962C8B-B14F-4D97-AF65-F5344CB8AC3E}">
        <p14:creationId xmlns:p14="http://schemas.microsoft.com/office/powerpoint/2010/main" val="1180307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exception subclasses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Exception class can be inherited from to create your own Exception subclasses.</a:t>
            </a:r>
          </a:p>
          <a:p>
            <a:r>
              <a:rPr lang="en-US" dirty="0" smtClean="0"/>
              <a:t>Normally used to create custom error messages.</a:t>
            </a:r>
          </a:p>
          <a:p>
            <a:r>
              <a:rPr lang="en-US" dirty="0" smtClean="0"/>
              <a:t>Normally contains very little code.</a:t>
            </a:r>
          </a:p>
          <a:p>
            <a:endParaRPr lang="en-US" dirty="0"/>
          </a:p>
          <a:p>
            <a:r>
              <a:rPr lang="en-US" dirty="0" smtClean="0"/>
              <a:t>Create custom Exception classes for more catastrophic type errors.</a:t>
            </a:r>
          </a:p>
          <a:p>
            <a:r>
              <a:rPr lang="en-US" dirty="0" smtClean="0"/>
              <a:t>Keep your error handling simple.</a:t>
            </a:r>
          </a:p>
          <a:p>
            <a:r>
              <a:rPr lang="en-US" dirty="0" smtClean="0"/>
              <a:t>Use custom Exceptions and try…catch structures to bring attention to more serious types of errors.</a:t>
            </a:r>
          </a:p>
          <a:p>
            <a:r>
              <a:rPr lang="en-US" dirty="0" smtClean="0"/>
              <a:t>Use traditional statements for simple types of errors.</a:t>
            </a:r>
          </a:p>
        </p:txBody>
      </p:sp>
    </p:spTree>
    <p:extLst>
      <p:ext uri="{BB962C8B-B14F-4D97-AF65-F5344CB8AC3E}">
        <p14:creationId xmlns:p14="http://schemas.microsoft.com/office/powerpoint/2010/main" val="33638113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chapter01</Template>
  <TotalTime>60</TotalTime>
  <Words>5095</Words>
  <Application>Microsoft Office PowerPoint</Application>
  <PresentationFormat>On-screen Show (4:3)</PresentationFormat>
  <Paragraphs>979</Paragraphs>
  <Slides>93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93</vt:i4>
      </vt:variant>
    </vt:vector>
  </HeadingPairs>
  <TitlesOfParts>
    <vt:vector size="101" baseType="lpstr">
      <vt:lpstr>Arial</vt:lpstr>
      <vt:lpstr>Calibri</vt:lpstr>
      <vt:lpstr>Franklin Gothic Book</vt:lpstr>
      <vt:lpstr>Franklin Gothic Medium</vt:lpstr>
      <vt:lpstr>Times New Roman</vt:lpstr>
      <vt:lpstr>Wingdings</vt:lpstr>
      <vt:lpstr>Wingdings 2</vt:lpstr>
      <vt:lpstr>Trek</vt:lpstr>
      <vt:lpstr>Java: A Beginner’s Guide</vt:lpstr>
      <vt:lpstr>Anatomy of a Java class</vt:lpstr>
      <vt:lpstr>Data Types</vt:lpstr>
      <vt:lpstr>The if statement</vt:lpstr>
      <vt:lpstr>The if statement</vt:lpstr>
      <vt:lpstr>The for loop</vt:lpstr>
      <vt:lpstr>Create code blocks</vt:lpstr>
      <vt:lpstr>Identifiers in Java</vt:lpstr>
      <vt:lpstr>java primitive types</vt:lpstr>
      <vt:lpstr>Integer types</vt:lpstr>
      <vt:lpstr>Floating-point types</vt:lpstr>
      <vt:lpstr>Character data type</vt:lpstr>
      <vt:lpstr>Boolean data type</vt:lpstr>
      <vt:lpstr>Literals</vt:lpstr>
      <vt:lpstr>character escape sequences</vt:lpstr>
      <vt:lpstr>String literals</vt:lpstr>
      <vt:lpstr>The Scope and lifetime of Variables</vt:lpstr>
      <vt:lpstr>operators</vt:lpstr>
      <vt:lpstr>Arithmetic Operators</vt:lpstr>
      <vt:lpstr>Relational OPerators</vt:lpstr>
      <vt:lpstr>Logical Operators</vt:lpstr>
      <vt:lpstr>Operator precedence</vt:lpstr>
      <vt:lpstr>Expressions</vt:lpstr>
      <vt:lpstr>Input characters from the keyboard</vt:lpstr>
      <vt:lpstr>Input characters from the keyboard</vt:lpstr>
      <vt:lpstr>The if statement</vt:lpstr>
      <vt:lpstr>Conditional Operators</vt:lpstr>
      <vt:lpstr>Compound Conditions</vt:lpstr>
      <vt:lpstr>conditional versus logical operations</vt:lpstr>
      <vt:lpstr>The switch statement</vt:lpstr>
      <vt:lpstr>the switch statement</vt:lpstr>
      <vt:lpstr>Loops</vt:lpstr>
      <vt:lpstr>The for loop</vt:lpstr>
      <vt:lpstr>The while loop</vt:lpstr>
      <vt:lpstr>break and continue</vt:lpstr>
      <vt:lpstr>Class fundamentals</vt:lpstr>
      <vt:lpstr>The general form of a class</vt:lpstr>
      <vt:lpstr>Defining a class</vt:lpstr>
      <vt:lpstr>Object Classes</vt:lpstr>
      <vt:lpstr>Creating objects</vt:lpstr>
      <vt:lpstr>Methods</vt:lpstr>
      <vt:lpstr>Methods</vt:lpstr>
      <vt:lpstr>general class template</vt:lpstr>
      <vt:lpstr>using parameters</vt:lpstr>
      <vt:lpstr>adding methods to your object classes</vt:lpstr>
      <vt:lpstr>constructors</vt:lpstr>
      <vt:lpstr>The new Operator</vt:lpstr>
      <vt:lpstr>the this keyword</vt:lpstr>
      <vt:lpstr>Arrays</vt:lpstr>
      <vt:lpstr>arrays</vt:lpstr>
      <vt:lpstr>One-dimensional arrays</vt:lpstr>
      <vt:lpstr>multidimensional arrays</vt:lpstr>
      <vt:lpstr>multidimensional arrays</vt:lpstr>
      <vt:lpstr>irregular arrays</vt:lpstr>
      <vt:lpstr>Alternative array declaration Syntax</vt:lpstr>
      <vt:lpstr>using the length member</vt:lpstr>
      <vt:lpstr>the for-each style for loop</vt:lpstr>
      <vt:lpstr>Getting the number of dimensions</vt:lpstr>
      <vt:lpstr>Strings</vt:lpstr>
      <vt:lpstr>Operating on strings</vt:lpstr>
      <vt:lpstr>Operating on strings</vt:lpstr>
      <vt:lpstr>The ? operator (Ternary operator)</vt:lpstr>
      <vt:lpstr>Java’s access modifiers</vt:lpstr>
      <vt:lpstr>Method overloading</vt:lpstr>
      <vt:lpstr>Overloading constructors</vt:lpstr>
      <vt:lpstr>recursion</vt:lpstr>
      <vt:lpstr>Understanding static</vt:lpstr>
      <vt:lpstr>Static blocks</vt:lpstr>
      <vt:lpstr>introducing nested and inner classes</vt:lpstr>
      <vt:lpstr>introducing nested and inner classes</vt:lpstr>
      <vt:lpstr>Varargs: Variable-length arguments</vt:lpstr>
      <vt:lpstr>Inheritance basics</vt:lpstr>
      <vt:lpstr>Member Access and Inheritance</vt:lpstr>
      <vt:lpstr>Constructors and inheritance</vt:lpstr>
      <vt:lpstr>User super to call superclass constructors</vt:lpstr>
      <vt:lpstr>method overriding</vt:lpstr>
      <vt:lpstr>using abstract classes</vt:lpstr>
      <vt:lpstr>using abstract methods</vt:lpstr>
      <vt:lpstr>using final</vt:lpstr>
      <vt:lpstr>Using final with data members</vt:lpstr>
      <vt:lpstr>The object class</vt:lpstr>
      <vt:lpstr>Packages</vt:lpstr>
      <vt:lpstr>packages and member access</vt:lpstr>
      <vt:lpstr>Understanding protected members</vt:lpstr>
      <vt:lpstr>interfaces</vt:lpstr>
      <vt:lpstr>interfaces</vt:lpstr>
      <vt:lpstr>the exception hierarchy</vt:lpstr>
      <vt:lpstr>exception handling fundamentals</vt:lpstr>
      <vt:lpstr>using try and catch</vt:lpstr>
      <vt:lpstr>using multiple cache statements</vt:lpstr>
      <vt:lpstr>a closer look at throwable</vt:lpstr>
      <vt:lpstr>using throws</vt:lpstr>
      <vt:lpstr>Creating exception subclasses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 Beginner’s Guide</dc:title>
  <dc:creator>Gary Smith</dc:creator>
  <cp:lastModifiedBy>Gary Smith</cp:lastModifiedBy>
  <cp:revision>6</cp:revision>
  <dcterms:created xsi:type="dcterms:W3CDTF">2016-01-16T22:40:51Z</dcterms:created>
  <dcterms:modified xsi:type="dcterms:W3CDTF">2016-01-16T23:41:43Z</dcterms:modified>
</cp:coreProperties>
</file>