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3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4572000" y="6477002"/>
            <a:ext cx="2514600" cy="288925"/>
          </a:xfrm>
        </p:spPr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1000" y="6477002"/>
            <a:ext cx="3352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8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8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>
          <a:xfrm>
            <a:off x="4572000" y="6477002"/>
            <a:ext cx="2514600" cy="288925"/>
          </a:xfrm>
        </p:spPr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04800" y="6477002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5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324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>
          <a:xfrm>
            <a:off x="4648200" y="6477002"/>
            <a:ext cx="2514600" cy="288925"/>
          </a:xfrm>
        </p:spPr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04800" y="6477002"/>
            <a:ext cx="3352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5" y="1316039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9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648200" y="6477002"/>
            <a:ext cx="2514600" cy="288925"/>
          </a:xfrm>
        </p:spPr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77002"/>
            <a:ext cx="3352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62875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0" y="6477002"/>
            <a:ext cx="2514600" cy="288925"/>
          </a:xfrm>
        </p:spPr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28600" y="6477002"/>
            <a:ext cx="3352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0" y="6477002"/>
            <a:ext cx="2514600" cy="288925"/>
          </a:xfrm>
        </p:spPr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152400" y="6400802"/>
            <a:ext cx="3352800" cy="2889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1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82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9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2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4648CB8-31C1-4B13-B6A3-1FD35193C16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2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881362C-9BC3-45E2-9F0A-A95908CDF4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9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46680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Java: A beginner’s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11: Multithreaded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defTabSz="22860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implements Runnable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String </a:t>
            </a:r>
            <a:r>
              <a:rPr lang="en-US" sz="1600" dirty="0" err="1" smtClean="0"/>
              <a:t>threadName</a:t>
            </a:r>
            <a:r>
              <a:rPr lang="en-US" sz="1600" dirty="0" smtClean="0"/>
              <a:t>;</a:t>
            </a:r>
          </a:p>
          <a:p>
            <a:pPr marL="0" indent="0" defTabSz="22860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(String name)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threadName</a:t>
            </a:r>
            <a:r>
              <a:rPr lang="en-US" sz="1600" dirty="0" smtClean="0"/>
              <a:t> = name; }</a:t>
            </a:r>
          </a:p>
          <a:p>
            <a:pPr marL="0" indent="0" defTabSz="228600">
              <a:buNone/>
            </a:pPr>
            <a:endParaRPr lang="en-US" sz="1600" dirty="0"/>
          </a:p>
          <a:p>
            <a:pPr marL="0" indent="0" defTabSz="228600">
              <a:buNone/>
            </a:pPr>
            <a:r>
              <a:rPr lang="en-US" sz="1600" dirty="0" smtClean="0"/>
              <a:t>	public void run()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 Statements you want to execute go</a:t>
            </a:r>
          </a:p>
          <a:p>
            <a:pPr marL="0" indent="0" defTabSz="228600">
              <a:buNone/>
            </a:pPr>
            <a:r>
              <a:rPr lang="en-US" sz="1600" dirty="0" smtClean="0"/>
              <a:t>		//  here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defTabSz="22860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useThread</a:t>
            </a:r>
            <a:r>
              <a:rPr lang="en-US" sz="1600" dirty="0" smtClean="0"/>
              <a:t>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 {</a:t>
            </a:r>
          </a:p>
          <a:p>
            <a:pPr marL="0" indent="0" defTabSz="228600">
              <a:buNone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//  Create instance of </a:t>
            </a:r>
            <a:r>
              <a:rPr lang="en-US" sz="1600" dirty="0" err="1" smtClean="0"/>
              <a:t>MyThread</a:t>
            </a:r>
            <a:endParaRPr lang="en-US" sz="1600" dirty="0" smtClean="0"/>
          </a:p>
          <a:p>
            <a:pPr marL="0" indent="0" defTabSz="22860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</a:t>
            </a:r>
            <a:r>
              <a:rPr lang="en-US" sz="1600" dirty="0" err="1" smtClean="0"/>
              <a:t>th</a:t>
            </a:r>
            <a:r>
              <a:rPr lang="en-US" sz="1600" dirty="0" smtClean="0"/>
              <a:t> = new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(“Thread 1”);</a:t>
            </a:r>
          </a:p>
          <a:p>
            <a:pPr marL="0" indent="0" defTabSz="228600">
              <a:buNone/>
            </a:pPr>
            <a:endParaRPr lang="en-US" sz="1600" dirty="0"/>
          </a:p>
          <a:p>
            <a:pPr marL="0" indent="0" defTabSz="228600">
              <a:buNone/>
            </a:pPr>
            <a:r>
              <a:rPr lang="en-US" sz="1600" dirty="0" smtClean="0"/>
              <a:t>		//  Create a Thread object using the</a:t>
            </a:r>
          </a:p>
          <a:p>
            <a:pPr marL="0" indent="0" defTabSz="228600">
              <a:buNone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//  </a:t>
            </a:r>
            <a:r>
              <a:rPr lang="en-US" sz="1600" dirty="0"/>
              <a:t> </a:t>
            </a:r>
            <a:r>
              <a:rPr lang="en-US" sz="1600" dirty="0" smtClean="0"/>
              <a:t>runnable object you just created</a:t>
            </a:r>
          </a:p>
          <a:p>
            <a:pPr marL="0" indent="0" defTabSz="228600">
              <a:buNone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Thread thread1 = new Thread(</a:t>
            </a:r>
            <a:r>
              <a:rPr lang="en-US" sz="1600" dirty="0" err="1" smtClean="0"/>
              <a:t>th</a:t>
            </a:r>
            <a:r>
              <a:rPr lang="en-US" sz="1600" dirty="0" smtClean="0"/>
              <a:t>);</a:t>
            </a:r>
          </a:p>
          <a:p>
            <a:pPr marL="0" indent="0" defTabSz="228600">
              <a:buNone/>
            </a:pPr>
            <a:endParaRPr lang="en-US" sz="1600" dirty="0"/>
          </a:p>
          <a:p>
            <a:pPr marL="0" indent="0" defTabSz="228600">
              <a:buNone/>
            </a:pPr>
            <a:r>
              <a:rPr lang="en-US" sz="1600" dirty="0" smtClean="0"/>
              <a:t>		//  Start the thread executing</a:t>
            </a:r>
          </a:p>
          <a:p>
            <a:pPr marL="0" indent="0" defTabSz="228600">
              <a:buNone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thread1.start();</a:t>
            </a:r>
          </a:p>
          <a:p>
            <a:pPr marL="0" indent="0" defTabSz="228600">
              <a:buNone/>
            </a:pPr>
            <a:r>
              <a:rPr lang="en-US" sz="1600" dirty="0" smtClean="0"/>
              <a:t>	}</a:t>
            </a:r>
          </a:p>
          <a:p>
            <a:pPr marL="0" indent="0" defTabSz="228600">
              <a:buNone/>
            </a:pPr>
            <a:r>
              <a:rPr lang="en-US" sz="1600" dirty="0" smtClean="0"/>
              <a:t>}</a:t>
            </a:r>
          </a:p>
          <a:p>
            <a:pPr marL="0" indent="0" defTabSz="228600">
              <a:buNone/>
            </a:pPr>
            <a:endParaRPr lang="en-US" sz="1600" dirty="0" smtClean="0"/>
          </a:p>
          <a:p>
            <a:pPr marL="0" indent="0" defTabSz="228600">
              <a:buNone/>
            </a:pPr>
            <a:r>
              <a:rPr lang="en-US" sz="1600" dirty="0" smtClean="0"/>
              <a:t>Note: main() may end before the thread ends because main() and run() execute concurrently..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12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smtClean="0"/>
              <a:t>Runnable - Simplified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defTabSz="22860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implements Runnable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Thread </a:t>
            </a:r>
            <a:r>
              <a:rPr lang="en-US" sz="1600" dirty="0" err="1" smtClean="0"/>
              <a:t>thread</a:t>
            </a:r>
            <a:r>
              <a:rPr lang="en-US" sz="1600" dirty="0" smtClean="0"/>
              <a:t>;</a:t>
            </a:r>
          </a:p>
          <a:p>
            <a:pPr marL="0" indent="0" defTabSz="22860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(String name)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thread = new Thread(this, name);</a:t>
            </a:r>
          </a:p>
          <a:p>
            <a:pPr marL="0" indent="0" defTabSz="228600">
              <a:buNone/>
            </a:pPr>
            <a:endParaRPr lang="en-US" sz="1600" dirty="0"/>
          </a:p>
          <a:p>
            <a:pPr marL="0" indent="0" defTabSz="228600">
              <a:buNone/>
            </a:pPr>
            <a:r>
              <a:rPr lang="en-US" sz="1600" dirty="0" smtClean="0"/>
              <a:t>		//  You may optionally start the thread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 here or, if you can start it in the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 invoking program but don’t do both.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 </a:t>
            </a:r>
            <a:r>
              <a:rPr lang="en-US" sz="1600" dirty="0" err="1" smtClean="0">
                <a:solidFill>
                  <a:srgbClr val="FF0000"/>
                </a:solidFill>
              </a:rPr>
              <a:t>thread.start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 defTabSz="228600">
              <a:buNone/>
            </a:pPr>
            <a:endParaRPr lang="en-US" sz="1600" dirty="0"/>
          </a:p>
          <a:p>
            <a:pPr marL="0" indent="0" defTabSz="228600">
              <a:buNone/>
            </a:pPr>
            <a:r>
              <a:rPr lang="en-US" sz="1600" dirty="0" smtClean="0"/>
              <a:t>	public void run()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 Statements you want to execute go</a:t>
            </a:r>
          </a:p>
          <a:p>
            <a:pPr marL="0" indent="0" defTabSz="228600">
              <a:buNone/>
            </a:pPr>
            <a:r>
              <a:rPr lang="en-US" sz="1600" dirty="0" smtClean="0"/>
              <a:t>		//  here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defTabSz="22860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useThread</a:t>
            </a:r>
            <a:r>
              <a:rPr lang="en-US" sz="1600" dirty="0" smtClean="0"/>
              <a:t>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 {</a:t>
            </a:r>
          </a:p>
          <a:p>
            <a:pPr marL="0" indent="0" defTabSz="228600">
              <a:buNone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//  Create instance of </a:t>
            </a:r>
            <a:r>
              <a:rPr lang="en-US" sz="1600" dirty="0" err="1" smtClean="0"/>
              <a:t>MyThread</a:t>
            </a:r>
            <a:endParaRPr lang="en-US" sz="1600" dirty="0" smtClean="0"/>
          </a:p>
          <a:p>
            <a:pPr marL="0" indent="0" defTabSz="22860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thread1 = 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	new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(“Thread 1”);</a:t>
            </a:r>
          </a:p>
          <a:p>
            <a:pPr marL="0" indent="0" defTabSz="228600">
              <a:buNone/>
            </a:pPr>
            <a:endParaRPr lang="en-US" sz="1600" dirty="0" smtClean="0"/>
          </a:p>
          <a:p>
            <a:pPr marL="0" indent="0" defTabSz="228600">
              <a:buNone/>
            </a:pPr>
            <a:r>
              <a:rPr lang="en-US" sz="1600" dirty="0" smtClean="0"/>
              <a:t>		//  Start the thread executing</a:t>
            </a:r>
          </a:p>
          <a:p>
            <a:pPr marL="0" indent="0" defTabSz="228600">
              <a:buNone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thread1.start();</a:t>
            </a:r>
          </a:p>
          <a:p>
            <a:pPr marL="0" indent="0" defTabSz="228600">
              <a:buNone/>
            </a:pPr>
            <a:r>
              <a:rPr lang="en-US" sz="1600" dirty="0" smtClean="0"/>
              <a:t>	}</a:t>
            </a:r>
          </a:p>
          <a:p>
            <a:pPr marL="0" indent="0" defTabSz="228600">
              <a:buNone/>
            </a:pPr>
            <a:r>
              <a:rPr lang="en-US" sz="1600" dirty="0" smtClean="0"/>
              <a:t>}</a:t>
            </a:r>
          </a:p>
          <a:p>
            <a:pPr marL="0" indent="0" defTabSz="228600">
              <a:buNone/>
            </a:pPr>
            <a:endParaRPr lang="en-US" sz="1600" dirty="0" smtClean="0"/>
          </a:p>
          <a:p>
            <a:pPr marL="0" indent="0" defTabSz="228600">
              <a:buNone/>
            </a:pPr>
            <a:r>
              <a:rPr lang="en-US" sz="1600" dirty="0" smtClean="0"/>
              <a:t>Note: main() may end before the thread ends because main() and run() execute concurrently..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58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Thread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extend Thread, you must</a:t>
            </a:r>
          </a:p>
          <a:p>
            <a:pPr lvl="1"/>
            <a:r>
              <a:rPr lang="en-US" dirty="0" smtClean="0"/>
              <a:t>Override the run() method</a:t>
            </a:r>
          </a:p>
          <a:p>
            <a:pPr lvl="1"/>
            <a:r>
              <a:rPr lang="en-US" dirty="0" smtClean="0"/>
              <a:t>Call the start()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Thread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defTabSz="22860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extends Thread {</a:t>
            </a:r>
          </a:p>
          <a:p>
            <a:pPr marL="0" indent="0" defTabSz="228600">
              <a:buNone/>
            </a:pPr>
            <a:r>
              <a:rPr lang="en-US" sz="1600" dirty="0" smtClean="0"/>
              <a:t>	//  Constructor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(String name)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super(name):		//  Names the thread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start();					//  Starts the thread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 defTabSz="228600">
              <a:buNone/>
            </a:pPr>
            <a:endParaRPr lang="en-US" sz="1600" dirty="0"/>
          </a:p>
          <a:p>
            <a:pPr marL="0" indent="0" defTabSz="228600">
              <a:buNone/>
            </a:pPr>
            <a:r>
              <a:rPr lang="en-US" sz="1600" dirty="0" smtClean="0"/>
              <a:t>	//  Execution method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void run() 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 Whatever statements you want to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 execute.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 defTabSz="228600">
              <a:buNone/>
            </a:pPr>
            <a:r>
              <a:rPr lang="en-US" sz="16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defTabSz="22860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UseThread</a:t>
            </a:r>
            <a:r>
              <a:rPr lang="en-US" sz="1600" dirty="0" smtClean="0"/>
              <a:t> 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 {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 Create an instance of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.  This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</a:t>
            </a:r>
            <a:r>
              <a:rPr lang="en-US" sz="1600" dirty="0"/>
              <a:t>will</a:t>
            </a:r>
            <a:r>
              <a:rPr lang="en-US" sz="1600" dirty="0" smtClean="0"/>
              <a:t> start the thread executing as well.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= 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		new Thread(“Thread1)”;</a:t>
            </a:r>
          </a:p>
          <a:p>
            <a:pPr marL="0" indent="0" defTabSz="22860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 defTabSz="228600">
              <a:buNone/>
            </a:pPr>
            <a:r>
              <a:rPr lang="en-US" sz="1600" dirty="0" smtClean="0"/>
              <a:t>}</a:t>
            </a:r>
          </a:p>
          <a:p>
            <a:pPr marL="0" indent="0" defTabSz="228600">
              <a:buNone/>
            </a:pPr>
            <a:endParaRPr lang="en-US" sz="1600" dirty="0"/>
          </a:p>
          <a:p>
            <a:pPr marL="0" indent="0" defTabSz="228600">
              <a:buNone/>
            </a:pPr>
            <a:r>
              <a:rPr lang="en-US" sz="1600" dirty="0" smtClean="0"/>
              <a:t>Note: Like the previous example, the thread may end before main() depending upon what its function is.</a:t>
            </a:r>
          </a:p>
          <a:p>
            <a:pPr marL="0" indent="0" defTabSz="22860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21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Multiple threads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spawn as many threads as you need.</a:t>
            </a:r>
          </a:p>
          <a:p>
            <a:r>
              <a:rPr lang="en-US" dirty="0" smtClean="0"/>
              <a:t>They can be either the same thread or other threads.</a:t>
            </a:r>
          </a:p>
          <a:p>
            <a:r>
              <a:rPr lang="en-US" dirty="0" smtClean="0"/>
              <a:t>Each thread, as well as main() runs concurrently.</a:t>
            </a:r>
          </a:p>
          <a:p>
            <a:r>
              <a:rPr lang="en-US" dirty="0" smtClean="0"/>
              <a:t>Depending upon design (using Runnable or extending Thread), just create new instances of the thread.</a:t>
            </a:r>
          </a:p>
          <a:p>
            <a:r>
              <a:rPr lang="en-US" dirty="0" smtClean="0"/>
              <a:t>JVM and the OS may schedule thread execution differently!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When a thread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test to see if a thread is active by using the </a:t>
            </a:r>
            <a:r>
              <a:rPr lang="en-US" dirty="0" err="1" smtClean="0"/>
              <a:t>isAlive</a:t>
            </a:r>
            <a:r>
              <a:rPr lang="en-US" dirty="0" smtClean="0"/>
              <a:t>() method.</a:t>
            </a:r>
          </a:p>
          <a:p>
            <a:pPr lvl="1"/>
            <a:r>
              <a:rPr lang="en-US" dirty="0" smtClean="0"/>
              <a:t>Returns true if thread is still running.</a:t>
            </a:r>
          </a:p>
          <a:p>
            <a:pPr lvl="1"/>
            <a:r>
              <a:rPr lang="en-US" dirty="0" smtClean="0"/>
              <a:t>Format: </a:t>
            </a:r>
            <a:r>
              <a:rPr lang="en-US" dirty="0" err="1" smtClean="0"/>
              <a:t>threadName.isAlive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You can have a thread wait for another thread to end by using the join() method.  The calling thread will wait until the joined thread completes.</a:t>
            </a:r>
          </a:p>
          <a:p>
            <a:pPr lvl="1"/>
            <a:r>
              <a:rPr lang="en-US" dirty="0" smtClean="0"/>
              <a:t>Format: </a:t>
            </a:r>
            <a:r>
              <a:rPr lang="en-US" dirty="0" err="1" smtClean="0"/>
              <a:t>threadName.join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is associated with a priority setting.</a:t>
            </a:r>
          </a:p>
          <a:p>
            <a:r>
              <a:rPr lang="en-US" dirty="0" smtClean="0"/>
              <a:t>Execution is highly depending upon the CPU, OS and other threads that may be executing.</a:t>
            </a:r>
          </a:p>
          <a:p>
            <a:r>
              <a:rPr lang="en-US" dirty="0" smtClean="0"/>
              <a:t>Higher priority threads have greater potential access to the CPU.</a:t>
            </a:r>
          </a:p>
          <a:p>
            <a:r>
              <a:rPr lang="en-US" dirty="0" smtClean="0"/>
              <a:t>Priority methods:</a:t>
            </a:r>
          </a:p>
          <a:p>
            <a:pPr lvl="1"/>
            <a:r>
              <a:rPr lang="en-US" dirty="0" smtClean="0"/>
              <a:t>final void </a:t>
            </a:r>
            <a:r>
              <a:rPr lang="en-US" dirty="0" err="1" smtClean="0"/>
              <a:t>setPriority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level)</a:t>
            </a:r>
          </a:p>
          <a:p>
            <a:pPr lvl="1"/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getPriority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10 priority levels (1 – 10)</a:t>
            </a:r>
          </a:p>
          <a:p>
            <a:pPr lvl="1"/>
            <a:r>
              <a:rPr lang="en-US" dirty="0" smtClean="0"/>
              <a:t>1 is the lowest, 10 is the highest</a:t>
            </a:r>
          </a:p>
          <a:p>
            <a:r>
              <a:rPr lang="en-US" dirty="0" smtClean="0"/>
              <a:t>Thread class has three static final variables:</a:t>
            </a:r>
          </a:p>
          <a:p>
            <a:pPr lvl="1"/>
            <a:r>
              <a:rPr lang="en-US" dirty="0" smtClean="0"/>
              <a:t>MIN_PRIORITY = 1</a:t>
            </a:r>
          </a:p>
          <a:p>
            <a:pPr lvl="1"/>
            <a:r>
              <a:rPr lang="en-US" dirty="0" smtClean="0"/>
              <a:t>NORMAL_PRIORITY = 5</a:t>
            </a:r>
          </a:p>
          <a:p>
            <a:pPr lvl="1"/>
            <a:r>
              <a:rPr lang="en-US" dirty="0" smtClean="0"/>
              <a:t>HIGH_PRIORITY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for coordination of activities between two or more threads.</a:t>
            </a:r>
          </a:p>
          <a:p>
            <a:r>
              <a:rPr lang="en-US" dirty="0" smtClean="0"/>
              <a:t>Useful when multiple threads need access to a shared resource.</a:t>
            </a:r>
          </a:p>
          <a:p>
            <a:r>
              <a:rPr lang="en-US" dirty="0" smtClean="0"/>
              <a:t>Built into Java.</a:t>
            </a:r>
          </a:p>
          <a:p>
            <a:pPr lvl="1"/>
            <a:r>
              <a:rPr lang="en-US" dirty="0" smtClean="0"/>
              <a:t>The </a:t>
            </a:r>
            <a:r>
              <a:rPr lang="en-US" i="1" u="sng" dirty="0" smtClean="0"/>
              <a:t>monitor</a:t>
            </a:r>
            <a:r>
              <a:rPr lang="en-US" dirty="0" smtClean="0"/>
              <a:t> controls access to an object.</a:t>
            </a:r>
          </a:p>
          <a:p>
            <a:pPr lvl="2"/>
            <a:r>
              <a:rPr lang="en-US" dirty="0" smtClean="0"/>
              <a:t>Uses a lock on the object being accessed to prevent other threads from accessing the object.</a:t>
            </a:r>
          </a:p>
          <a:p>
            <a:pPr lvl="1"/>
            <a:r>
              <a:rPr lang="en-US" dirty="0" smtClean="0"/>
              <a:t>All objects in Java have a </a:t>
            </a:r>
            <a:r>
              <a:rPr lang="en-US" i="1" dirty="0" smtClean="0"/>
              <a:t>monitor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synchronized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synchronize access to a method, you add the </a:t>
            </a:r>
            <a:r>
              <a:rPr lang="en-US" b="1" dirty="0" smtClean="0"/>
              <a:t>synchronized</a:t>
            </a:r>
            <a:r>
              <a:rPr lang="en-US" dirty="0" smtClean="0"/>
              <a:t> keyword.</a:t>
            </a:r>
          </a:p>
          <a:p>
            <a:r>
              <a:rPr lang="en-US" dirty="0" smtClean="0"/>
              <a:t>Calling method enters the object’s monitor which locks the object.</a:t>
            </a:r>
          </a:p>
          <a:p>
            <a:r>
              <a:rPr lang="en-US" dirty="0" smtClean="0"/>
              <a:t>Object is unlocked after the method 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skills &amp;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Multithreading Fundamentals</a:t>
            </a:r>
          </a:p>
          <a:p>
            <a:r>
              <a:rPr lang="en-US" dirty="0" smtClean="0"/>
              <a:t>Know the </a:t>
            </a:r>
            <a:r>
              <a:rPr lang="en-US" b="1" dirty="0" smtClean="0"/>
              <a:t>Thread</a:t>
            </a:r>
            <a:r>
              <a:rPr lang="en-US" dirty="0" smtClean="0"/>
              <a:t> class and the </a:t>
            </a:r>
            <a:r>
              <a:rPr lang="en-US" b="1" dirty="0" smtClean="0"/>
              <a:t>Runnable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Create a thread</a:t>
            </a:r>
          </a:p>
          <a:p>
            <a:r>
              <a:rPr lang="en-US" dirty="0" smtClean="0"/>
              <a:t>Create multiple threads</a:t>
            </a:r>
          </a:p>
          <a:p>
            <a:r>
              <a:rPr lang="en-US" dirty="0" smtClean="0"/>
              <a:t>Determine when a thread ends</a:t>
            </a:r>
          </a:p>
          <a:p>
            <a:r>
              <a:rPr lang="en-US" dirty="0" smtClean="0"/>
              <a:t>Use thread priorities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smtClean="0"/>
              <a:t>Item  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//  Instance variables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itemNumber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String description;</a:t>
            </a:r>
          </a:p>
          <a:p>
            <a:pPr marL="0" indent="0">
              <a:buNone/>
            </a:pPr>
            <a:r>
              <a:rPr lang="en-US" sz="1400" dirty="0"/>
              <a:t>    float price;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//  Assessor/Mutator methods</a:t>
            </a:r>
          </a:p>
          <a:p>
            <a:pPr marL="0" indent="0">
              <a:buNone/>
            </a:pPr>
            <a:r>
              <a:rPr lang="en-US" sz="1400" dirty="0"/>
              <a:t>    synchronized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getItemNumber</a:t>
            </a:r>
            <a:r>
              <a:rPr lang="en-US" sz="1400" dirty="0"/>
              <a:t>() { return </a:t>
            </a:r>
            <a:r>
              <a:rPr lang="en-US" sz="1400" dirty="0" err="1"/>
              <a:t>itemNumber</a:t>
            </a:r>
            <a:r>
              <a:rPr lang="en-US" sz="1400" dirty="0"/>
              <a:t>; }</a:t>
            </a:r>
          </a:p>
          <a:p>
            <a:pPr marL="0" indent="0">
              <a:buNone/>
            </a:pPr>
            <a:r>
              <a:rPr lang="en-US" sz="1400" dirty="0"/>
              <a:t>    synchronized public void </a:t>
            </a:r>
            <a:r>
              <a:rPr lang="en-US" sz="1400" dirty="0" err="1"/>
              <a:t>setItemNumber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value) { </a:t>
            </a:r>
            <a:r>
              <a:rPr lang="en-US" sz="1400" dirty="0" err="1"/>
              <a:t>itemNumber</a:t>
            </a:r>
            <a:r>
              <a:rPr lang="en-US" sz="1400" dirty="0"/>
              <a:t> = value;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synchronized public String </a:t>
            </a:r>
            <a:r>
              <a:rPr lang="en-US" sz="1400" dirty="0" err="1"/>
              <a:t>getDescription</a:t>
            </a:r>
            <a:r>
              <a:rPr lang="en-US" sz="1400" dirty="0"/>
              <a:t>() { return description; }</a:t>
            </a:r>
          </a:p>
          <a:p>
            <a:pPr marL="0" indent="0">
              <a:buNone/>
            </a:pPr>
            <a:r>
              <a:rPr lang="en-US" sz="1400" dirty="0"/>
              <a:t>    synchronized public void </a:t>
            </a:r>
            <a:r>
              <a:rPr lang="en-US" sz="1400" dirty="0" err="1"/>
              <a:t>setDescription</a:t>
            </a:r>
            <a:r>
              <a:rPr lang="en-US" sz="1400" dirty="0"/>
              <a:t>(String value) { description = value;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synchronized public float </a:t>
            </a:r>
            <a:r>
              <a:rPr lang="en-US" sz="1400" dirty="0" err="1"/>
              <a:t>getPrice</a:t>
            </a:r>
            <a:r>
              <a:rPr lang="en-US" sz="1400" dirty="0"/>
              <a:t>() { return price; }</a:t>
            </a:r>
          </a:p>
          <a:p>
            <a:pPr marL="0" indent="0">
              <a:buNone/>
            </a:pPr>
            <a:r>
              <a:rPr lang="en-US" sz="1400" dirty="0"/>
              <a:t>    synchronized public void </a:t>
            </a:r>
            <a:r>
              <a:rPr lang="en-US" sz="1400" dirty="0" err="1"/>
              <a:t>setPrice</a:t>
            </a:r>
            <a:r>
              <a:rPr lang="en-US" sz="1400" dirty="0"/>
              <a:t>(float value) { price = value;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//  </a:t>
            </a:r>
            <a:r>
              <a:rPr lang="en-US" sz="1400" dirty="0" err="1"/>
              <a:t>displayData</a:t>
            </a:r>
            <a:r>
              <a:rPr lang="en-US" sz="1400" dirty="0"/>
              <a:t> method</a:t>
            </a:r>
          </a:p>
          <a:p>
            <a:pPr marL="0" indent="0">
              <a:buNone/>
            </a:pPr>
            <a:r>
              <a:rPr lang="en-US" sz="1400" dirty="0"/>
              <a:t>    synchronized public void </a:t>
            </a:r>
            <a:r>
              <a:rPr lang="en-US" sz="1400" dirty="0" err="1"/>
              <a:t>displayData</a:t>
            </a:r>
            <a:r>
              <a:rPr lang="en-US" sz="1400" dirty="0" smtClean="0"/>
              <a:t>()   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("Item number: " + </a:t>
            </a:r>
            <a:r>
              <a:rPr lang="en-US" sz="1400" dirty="0" err="1"/>
              <a:t>getItemNumber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("Description: " + </a:t>
            </a:r>
            <a:r>
              <a:rPr lang="en-US" sz="1400" dirty="0" err="1"/>
              <a:t>getDescription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("Price: " + </a:t>
            </a:r>
            <a:r>
              <a:rPr lang="en-US" sz="1400" dirty="0" err="1"/>
              <a:t>getPrice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2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TestThreadSync</a:t>
            </a:r>
            <a:r>
              <a:rPr lang="en-US" sz="1200" dirty="0"/>
              <a:t> </a:t>
            </a:r>
            <a:r>
              <a:rPr lang="en-US" sz="1200" dirty="0" smtClean="0"/>
              <a:t>   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static Item </a:t>
            </a:r>
            <a:r>
              <a:rPr lang="en-US" sz="1200" dirty="0" err="1"/>
              <a:t>item</a:t>
            </a:r>
            <a:r>
              <a:rPr lang="en-US" sz="1200" dirty="0"/>
              <a:t> = new Item();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  //  main method.</a:t>
            </a:r>
          </a:p>
          <a:p>
            <a:pPr marL="0" indent="0">
              <a:buNone/>
            </a:pPr>
            <a:r>
              <a:rPr lang="en-US" sz="1200" dirty="0"/>
              <a:t>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r>
              <a:rPr lang="en-US" sz="1200" dirty="0" smtClean="0"/>
              <a:t>    </a:t>
            </a: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("Starting main thread.");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//  Create and start the threads.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EnterItemNumberThread</a:t>
            </a:r>
            <a:r>
              <a:rPr lang="en-US" sz="1200" dirty="0"/>
              <a:t> </a:t>
            </a:r>
            <a:r>
              <a:rPr lang="en-US" sz="1200" dirty="0" err="1"/>
              <a:t>ei</a:t>
            </a:r>
            <a:r>
              <a:rPr lang="en-US" sz="1200" dirty="0"/>
              <a:t> =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new </a:t>
            </a:r>
            <a:r>
              <a:rPr lang="en-US" sz="1200" dirty="0" err="1"/>
              <a:t>EnterItemNumberThread</a:t>
            </a:r>
            <a:r>
              <a:rPr lang="en-US" sz="1200" dirty="0"/>
              <a:t>(item);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EnterDescriptionThread</a:t>
            </a:r>
            <a:r>
              <a:rPr lang="en-US" sz="1200" dirty="0"/>
              <a:t> </a:t>
            </a:r>
            <a:r>
              <a:rPr lang="en-US" sz="1200" dirty="0" err="1"/>
              <a:t>ed</a:t>
            </a:r>
            <a:r>
              <a:rPr lang="en-US" sz="1200" dirty="0"/>
              <a:t> =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new </a:t>
            </a:r>
            <a:r>
              <a:rPr lang="en-US" sz="1200" dirty="0" err="1"/>
              <a:t>EnterDescriptionThread</a:t>
            </a:r>
            <a:r>
              <a:rPr lang="en-US" sz="1200" dirty="0"/>
              <a:t>(item);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EnterPriceThread</a:t>
            </a:r>
            <a:r>
              <a:rPr lang="en-US" sz="1200" dirty="0"/>
              <a:t> ep =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new </a:t>
            </a:r>
            <a:r>
              <a:rPr lang="en-US" sz="1200" dirty="0" err="1"/>
              <a:t>EnterPriceThread</a:t>
            </a:r>
            <a:r>
              <a:rPr lang="en-US" sz="1200" dirty="0"/>
              <a:t>(item);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DisplayData</a:t>
            </a:r>
            <a:r>
              <a:rPr lang="en-US" sz="1200" dirty="0"/>
              <a:t> </a:t>
            </a:r>
            <a:r>
              <a:rPr lang="en-US" sz="1200" dirty="0" err="1"/>
              <a:t>dd</a:t>
            </a:r>
            <a:r>
              <a:rPr lang="en-US" sz="1200" dirty="0"/>
              <a:t> = new </a:t>
            </a:r>
            <a:r>
              <a:rPr lang="en-US" sz="1200" dirty="0" err="1"/>
              <a:t>DisplayData</a:t>
            </a:r>
            <a:r>
              <a:rPr lang="en-US" sz="1200" dirty="0"/>
              <a:t>(item);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ei.start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ed.start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ep.start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//  </a:t>
            </a:r>
            <a:r>
              <a:rPr lang="en-US" sz="1200" dirty="0" smtClean="0"/>
              <a:t>Keep </a:t>
            </a:r>
            <a:r>
              <a:rPr lang="en-US" sz="1200" dirty="0"/>
              <a:t>looping until the data entry threads are completed.</a:t>
            </a:r>
          </a:p>
          <a:p>
            <a:pPr marL="0" indent="0">
              <a:buNone/>
            </a:pPr>
            <a:r>
              <a:rPr lang="en-US" sz="1200" dirty="0"/>
              <a:t>        while (</a:t>
            </a:r>
            <a:r>
              <a:rPr lang="en-US" sz="1200" dirty="0" err="1"/>
              <a:t>ei.isAlive</a:t>
            </a:r>
            <a:r>
              <a:rPr lang="en-US" sz="1200" dirty="0"/>
              <a:t>() || </a:t>
            </a:r>
            <a:r>
              <a:rPr lang="en-US" sz="1200" dirty="0" err="1"/>
              <a:t>ed.isAlive</a:t>
            </a:r>
            <a:r>
              <a:rPr lang="en-US" sz="1200" dirty="0"/>
              <a:t>() || </a:t>
            </a:r>
            <a:r>
              <a:rPr lang="en-US" sz="1200" dirty="0" err="1"/>
              <a:t>ep.isAlive</a:t>
            </a:r>
            <a:r>
              <a:rPr lang="en-US" sz="1200" dirty="0" smtClean="0"/>
              <a:t>())  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("Threads still running.");</a:t>
            </a:r>
          </a:p>
          <a:p>
            <a:pPr marL="0" indent="0">
              <a:buNone/>
            </a:pPr>
            <a:r>
              <a:rPr lang="en-US" sz="1200" dirty="0"/>
              <a:t>            try { </a:t>
            </a:r>
            <a:r>
              <a:rPr lang="en-US" sz="1200" dirty="0" err="1"/>
              <a:t>Thread.sleep</a:t>
            </a:r>
            <a:r>
              <a:rPr lang="en-US" sz="1200" dirty="0"/>
              <a:t>(1000); }</a:t>
            </a:r>
          </a:p>
          <a:p>
            <a:pPr marL="0" indent="0">
              <a:buNone/>
            </a:pPr>
            <a:r>
              <a:rPr lang="en-US" sz="1200" dirty="0"/>
              <a:t>            catch (</a:t>
            </a:r>
            <a:r>
              <a:rPr lang="en-US" sz="1200" dirty="0" err="1"/>
              <a:t>InterruptedException</a:t>
            </a:r>
            <a:r>
              <a:rPr lang="en-US" sz="1200" dirty="0"/>
              <a:t> err){}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dd.start</a:t>
            </a:r>
            <a:r>
              <a:rPr lang="en-US" sz="1200" dirty="0"/>
              <a:t>();     //  Start the display thread.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</a:p>
          <a:p>
            <a:pPr marL="0" indent="0">
              <a:buNone/>
            </a:pPr>
            <a:r>
              <a:rPr lang="en-US" sz="1200" dirty="0"/>
              <a:t>        //  Join the threads to the main() thread.</a:t>
            </a:r>
          </a:p>
          <a:p>
            <a:pPr marL="0" indent="0">
              <a:buNone/>
            </a:pPr>
            <a:r>
              <a:rPr lang="en-US" sz="1200" dirty="0"/>
              <a:t>        try </a:t>
            </a:r>
            <a:r>
              <a:rPr lang="en-US" sz="1200" dirty="0" smtClean="0"/>
              <a:t> 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("Joining threads to main.");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ei.join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ed.join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ep.join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dd.join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    catch (</a:t>
            </a:r>
            <a:r>
              <a:rPr lang="en-US" sz="1200" dirty="0" err="1"/>
              <a:t>InterruptedException</a:t>
            </a:r>
            <a:r>
              <a:rPr lang="en-US" sz="1200" dirty="0"/>
              <a:t> err) {}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("End of program.");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9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22860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EnterDescriptionThread</a:t>
            </a:r>
            <a:r>
              <a:rPr lang="en-US" sz="1400" dirty="0"/>
              <a:t> extends </a:t>
            </a:r>
            <a:r>
              <a:rPr lang="en-US" sz="1400" dirty="0" smtClean="0"/>
              <a:t>Thread  {</a:t>
            </a:r>
            <a:endParaRPr lang="en-US" sz="1400" dirty="0"/>
          </a:p>
          <a:p>
            <a:pPr marL="0" indent="0" defTabSz="228600">
              <a:buNone/>
            </a:pPr>
            <a:r>
              <a:rPr lang="en-US" sz="1400" dirty="0"/>
              <a:t>    Item </a:t>
            </a:r>
            <a:r>
              <a:rPr lang="en-US" sz="1400" dirty="0" err="1"/>
              <a:t>item</a:t>
            </a:r>
            <a:r>
              <a:rPr lang="en-US" sz="1400" dirty="0"/>
              <a:t>;</a:t>
            </a:r>
          </a:p>
          <a:p>
            <a:pPr marL="0" indent="0" defTabSz="228600">
              <a:buNone/>
            </a:pPr>
            <a:r>
              <a:rPr lang="en-US" sz="1400" dirty="0"/>
              <a:t>    </a:t>
            </a:r>
          </a:p>
          <a:p>
            <a:pPr marL="0" indent="0" defTabSz="228600">
              <a:buNone/>
            </a:pPr>
            <a:r>
              <a:rPr lang="en-US" sz="1400" dirty="0"/>
              <a:t>    </a:t>
            </a:r>
            <a:r>
              <a:rPr lang="en-US" sz="1400" dirty="0" err="1"/>
              <a:t>EnterDescriptionThread</a:t>
            </a:r>
            <a:r>
              <a:rPr lang="en-US" sz="1400" dirty="0"/>
              <a:t>(Item item)</a:t>
            </a:r>
          </a:p>
          <a:p>
            <a:pPr marL="0" indent="0" defTabSz="22860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{		</a:t>
            </a:r>
            <a:r>
              <a:rPr lang="en-US" sz="1400" dirty="0" err="1" smtClean="0"/>
              <a:t>this.item</a:t>
            </a:r>
            <a:r>
              <a:rPr lang="en-US" sz="1400" dirty="0" smtClean="0"/>
              <a:t> </a:t>
            </a:r>
            <a:r>
              <a:rPr lang="en-US" sz="1400" dirty="0"/>
              <a:t>= item</a:t>
            </a:r>
            <a:r>
              <a:rPr lang="en-US" sz="1400" dirty="0" smtClean="0"/>
              <a:t>;		}</a:t>
            </a:r>
            <a:endParaRPr lang="en-US" sz="1400" dirty="0"/>
          </a:p>
          <a:p>
            <a:pPr marL="0" indent="0" defTabSz="228600">
              <a:buNone/>
            </a:pPr>
            <a:r>
              <a:rPr lang="en-US" sz="1400" dirty="0"/>
              <a:t>   </a:t>
            </a:r>
          </a:p>
          <a:p>
            <a:pPr marL="0" indent="0" defTabSz="228600">
              <a:buNone/>
            </a:pPr>
            <a:r>
              <a:rPr lang="en-US" sz="1400" dirty="0"/>
              <a:t>    public void run</a:t>
            </a:r>
            <a:r>
              <a:rPr lang="en-US" sz="1400" dirty="0" smtClean="0"/>
              <a:t>()   </a:t>
            </a:r>
            <a:r>
              <a:rPr lang="en-US" sz="1400" dirty="0"/>
              <a:t>{</a:t>
            </a:r>
          </a:p>
          <a:p>
            <a:pPr marL="0" indent="0" defTabSz="22860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getName</a:t>
            </a:r>
            <a:r>
              <a:rPr lang="en-US" sz="1400" dirty="0"/>
              <a:t>() + " starting.");</a:t>
            </a:r>
          </a:p>
          <a:p>
            <a:pPr marL="0" indent="0" defTabSz="228600">
              <a:buNone/>
            </a:pPr>
            <a:r>
              <a:rPr lang="en-US" sz="1400" dirty="0"/>
              <a:t>        </a:t>
            </a:r>
            <a:r>
              <a:rPr lang="en-US" sz="1400" dirty="0" err="1"/>
              <a:t>item.setDescription</a:t>
            </a:r>
            <a:r>
              <a:rPr lang="en-US" sz="1400" dirty="0"/>
              <a:t>(</a:t>
            </a:r>
            <a:r>
              <a:rPr lang="en-US" sz="1400" dirty="0" err="1"/>
              <a:t>inputDescription</a:t>
            </a:r>
            <a:r>
              <a:rPr lang="en-US" sz="1400" dirty="0"/>
              <a:t>());</a:t>
            </a:r>
          </a:p>
          <a:p>
            <a:pPr marL="0" indent="0" defTabSz="22860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getName</a:t>
            </a:r>
            <a:r>
              <a:rPr lang="en-US" sz="1400" dirty="0"/>
              <a:t>() + " ending.");</a:t>
            </a:r>
          </a:p>
          <a:p>
            <a:pPr marL="0" indent="0" defTabSz="228600">
              <a:buNone/>
            </a:pPr>
            <a:r>
              <a:rPr lang="en-US" sz="1400" dirty="0"/>
              <a:t>    }</a:t>
            </a:r>
          </a:p>
          <a:p>
            <a:pPr marL="0" indent="0" defTabSz="228600">
              <a:buNone/>
            </a:pPr>
            <a:r>
              <a:rPr lang="en-US" sz="1400" dirty="0"/>
              <a:t>        </a:t>
            </a:r>
          </a:p>
          <a:p>
            <a:pPr marL="0" indent="0" defTabSz="228600">
              <a:buNone/>
            </a:pPr>
            <a:r>
              <a:rPr lang="en-US" sz="1400" dirty="0"/>
              <a:t>    //  Input the description</a:t>
            </a:r>
          </a:p>
          <a:p>
            <a:pPr marL="0" indent="0" defTabSz="228600">
              <a:buNone/>
            </a:pPr>
            <a:r>
              <a:rPr lang="en-US" sz="1400" dirty="0"/>
              <a:t>    public String </a:t>
            </a:r>
            <a:r>
              <a:rPr lang="en-US" sz="1400" dirty="0" err="1"/>
              <a:t>inputDescription</a:t>
            </a:r>
            <a:r>
              <a:rPr lang="en-US" sz="1400" dirty="0" smtClean="0"/>
              <a:t>()    </a:t>
            </a:r>
            <a:r>
              <a:rPr lang="en-US" sz="1400" dirty="0"/>
              <a:t>{</a:t>
            </a:r>
          </a:p>
          <a:p>
            <a:pPr marL="0" indent="0" defTabSz="228600">
              <a:buNone/>
            </a:pPr>
            <a:r>
              <a:rPr lang="en-US" sz="1400" dirty="0"/>
              <a:t>        //  Display an input dialog box.</a:t>
            </a:r>
          </a:p>
          <a:p>
            <a:pPr marL="0" indent="0" defTabSz="228600">
              <a:buNone/>
            </a:pPr>
            <a:r>
              <a:rPr lang="en-US" sz="1400" dirty="0"/>
              <a:t>        String value = </a:t>
            </a:r>
            <a:r>
              <a:rPr lang="en-US" sz="1400" dirty="0" err="1"/>
              <a:t>JOptionPane.showInputDialog</a:t>
            </a:r>
            <a:r>
              <a:rPr lang="en-US" sz="1400" dirty="0"/>
              <a:t>(null,</a:t>
            </a:r>
          </a:p>
          <a:p>
            <a:pPr marL="0" indent="0" defTabSz="228600">
              <a:buNone/>
            </a:pPr>
            <a:r>
              <a:rPr lang="en-US" sz="1400" dirty="0"/>
              <a:t>                "Enter a description.");</a:t>
            </a:r>
          </a:p>
          <a:p>
            <a:pPr marL="0" indent="0" defTabSz="228600">
              <a:buNone/>
            </a:pPr>
            <a:r>
              <a:rPr lang="en-US" sz="1400" dirty="0"/>
              <a:t>        return value;</a:t>
            </a:r>
          </a:p>
          <a:p>
            <a:pPr marL="0" indent="0" defTabSz="228600">
              <a:buNone/>
            </a:pPr>
            <a:r>
              <a:rPr lang="en-US" sz="1400" dirty="0"/>
              <a:t>    }</a:t>
            </a:r>
          </a:p>
          <a:p>
            <a:pPr marL="0" indent="0" defTabSz="22860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2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synchronized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Useful for third party classes that do not contain synchronized methods.</a:t>
            </a:r>
          </a:p>
          <a:p>
            <a:r>
              <a:rPr lang="en-US" dirty="0" smtClean="0"/>
              <a:t>Accomplished by creating a synchronized block</a:t>
            </a:r>
          </a:p>
          <a:p>
            <a:endParaRPr lang="en-US" dirty="0"/>
          </a:p>
          <a:p>
            <a:r>
              <a:rPr lang="en-US" dirty="0" smtClean="0"/>
              <a:t>Format: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synchronized(</a:t>
            </a:r>
            <a:r>
              <a:rPr lang="en-US" dirty="0" err="1" smtClean="0"/>
              <a:t>objectReference</a:t>
            </a:r>
            <a:r>
              <a:rPr lang="en-US" dirty="0" smtClean="0"/>
              <a:t>) {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		//  statements to be synchronized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synchronized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00" dirty="0"/>
              <a:t>public class </a:t>
            </a:r>
            <a:r>
              <a:rPr lang="en-US" sz="900" dirty="0" err="1"/>
              <a:t>EnterData</a:t>
            </a:r>
            <a:r>
              <a:rPr lang="en-US" sz="900" dirty="0"/>
              <a:t> extends </a:t>
            </a:r>
            <a:r>
              <a:rPr lang="en-US" sz="900" dirty="0" smtClean="0"/>
              <a:t>Thread  {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ItemArray</a:t>
            </a:r>
            <a:r>
              <a:rPr lang="en-US" sz="900" dirty="0"/>
              <a:t> </a:t>
            </a:r>
            <a:r>
              <a:rPr lang="en-US" sz="900" dirty="0" err="1"/>
              <a:t>ia</a:t>
            </a:r>
            <a:r>
              <a:rPr lang="en-US" sz="900" dirty="0"/>
              <a:t>;</a:t>
            </a:r>
          </a:p>
          <a:p>
            <a:pPr marL="0" indent="0">
              <a:buNone/>
            </a:pPr>
            <a:r>
              <a:rPr lang="en-US" sz="900" dirty="0"/>
              <a:t>    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EnterData</a:t>
            </a:r>
            <a:r>
              <a:rPr lang="en-US" sz="900" dirty="0"/>
              <a:t>(</a:t>
            </a:r>
            <a:r>
              <a:rPr lang="en-US" sz="900" dirty="0" err="1"/>
              <a:t>ItemArray</a:t>
            </a:r>
            <a:r>
              <a:rPr lang="en-US" sz="900" dirty="0"/>
              <a:t> </a:t>
            </a:r>
            <a:r>
              <a:rPr lang="en-US" sz="900" dirty="0" err="1"/>
              <a:t>ia</a:t>
            </a:r>
            <a:r>
              <a:rPr lang="en-US" sz="900" dirty="0" smtClean="0"/>
              <a:t>)    </a:t>
            </a:r>
            <a:r>
              <a:rPr lang="en-US" sz="900" dirty="0"/>
              <a:t>{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this.ia</a:t>
            </a:r>
            <a:r>
              <a:rPr lang="en-US" sz="900" dirty="0"/>
              <a:t> = </a:t>
            </a:r>
            <a:r>
              <a:rPr lang="en-US" sz="900" dirty="0" err="1"/>
              <a:t>ia</a:t>
            </a:r>
            <a:r>
              <a:rPr lang="en-US" sz="900" dirty="0"/>
              <a:t>;</a:t>
            </a:r>
          </a:p>
          <a:p>
            <a:pPr marL="0" indent="0">
              <a:buNone/>
            </a:pPr>
            <a:r>
              <a:rPr lang="en-US" sz="900" dirty="0"/>
              <a:t>    }</a:t>
            </a:r>
          </a:p>
          <a:p>
            <a:pPr marL="0" indent="0">
              <a:buNone/>
            </a:pPr>
            <a:r>
              <a:rPr lang="en-US" sz="900" dirty="0"/>
              <a:t>   </a:t>
            </a:r>
          </a:p>
          <a:p>
            <a:pPr marL="0" indent="0">
              <a:buNone/>
            </a:pPr>
            <a:r>
              <a:rPr lang="en-US" sz="900" dirty="0"/>
              <a:t>    public void run</a:t>
            </a:r>
            <a:r>
              <a:rPr lang="en-US" sz="900" dirty="0" smtClean="0"/>
              <a:t>()     </a:t>
            </a:r>
            <a:r>
              <a:rPr lang="en-US" sz="900" dirty="0"/>
              <a:t>{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System.out.println</a:t>
            </a:r>
            <a:r>
              <a:rPr lang="en-US" sz="900" dirty="0"/>
              <a:t>("</a:t>
            </a:r>
            <a:r>
              <a:rPr lang="en-US" sz="900" dirty="0" err="1"/>
              <a:t>EnterData</a:t>
            </a:r>
            <a:r>
              <a:rPr lang="en-US" sz="900" dirty="0"/>
              <a:t> Thread starting.");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</a:p>
          <a:p>
            <a:pPr marL="0" indent="0">
              <a:buNone/>
            </a:pPr>
            <a:r>
              <a:rPr lang="en-US" sz="900" dirty="0"/>
              <a:t>        //  Local variables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int</a:t>
            </a:r>
            <a:r>
              <a:rPr lang="en-US" sz="900" dirty="0"/>
              <a:t> x = 0;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boolean</a:t>
            </a:r>
            <a:r>
              <a:rPr lang="en-US" sz="900" dirty="0"/>
              <a:t> </a:t>
            </a:r>
            <a:r>
              <a:rPr lang="en-US" sz="900" dirty="0" err="1"/>
              <a:t>anotherItem</a:t>
            </a:r>
            <a:r>
              <a:rPr lang="en-US" sz="900" dirty="0"/>
              <a:t> = true;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</a:p>
          <a:p>
            <a:pPr marL="0" indent="0">
              <a:buNone/>
            </a:pPr>
            <a:r>
              <a:rPr lang="en-US" sz="900" dirty="0"/>
              <a:t>        //  Create a synchronized block on the </a:t>
            </a:r>
            <a:r>
              <a:rPr lang="en-US" sz="900" dirty="0" err="1"/>
              <a:t>ia</a:t>
            </a:r>
            <a:r>
              <a:rPr lang="en-US" sz="900" dirty="0"/>
              <a:t> object.</a:t>
            </a:r>
          </a:p>
          <a:p>
            <a:pPr marL="0" indent="0">
              <a:buNone/>
            </a:pPr>
            <a:r>
              <a:rPr lang="en-US" sz="900" dirty="0"/>
              <a:t>        synchronized (</a:t>
            </a:r>
            <a:r>
              <a:rPr lang="en-US" sz="900" dirty="0" err="1"/>
              <a:t>ia</a:t>
            </a:r>
            <a:r>
              <a:rPr lang="en-US" sz="900" dirty="0" smtClean="0"/>
              <a:t>)     </a:t>
            </a:r>
            <a:r>
              <a:rPr lang="en-US" sz="900" dirty="0"/>
              <a:t>{</a:t>
            </a:r>
          </a:p>
          <a:p>
            <a:pPr marL="0" indent="0">
              <a:buNone/>
            </a:pPr>
            <a:r>
              <a:rPr lang="en-US" sz="900" dirty="0"/>
              <a:t>            //  Data entry loop.</a:t>
            </a:r>
          </a:p>
          <a:p>
            <a:pPr marL="0" indent="0">
              <a:buNone/>
            </a:pPr>
            <a:r>
              <a:rPr lang="en-US" sz="900" dirty="0"/>
              <a:t>            </a:t>
            </a:r>
            <a:r>
              <a:rPr lang="en-US" sz="900" dirty="0" smtClean="0"/>
              <a:t>do    </a:t>
            </a:r>
            <a:r>
              <a:rPr lang="en-US" sz="900" dirty="0"/>
              <a:t>{</a:t>
            </a:r>
          </a:p>
          <a:p>
            <a:pPr marL="0" indent="0">
              <a:buNone/>
            </a:pPr>
            <a:r>
              <a:rPr lang="en-US" sz="900" dirty="0"/>
              <a:t>                </a:t>
            </a:r>
            <a:r>
              <a:rPr lang="en-US" sz="900" dirty="0" err="1"/>
              <a:t>ia.items</a:t>
            </a:r>
            <a:r>
              <a:rPr lang="en-US" sz="900" dirty="0"/>
              <a:t>[x] = new Item();</a:t>
            </a:r>
          </a:p>
          <a:p>
            <a:pPr marL="0" indent="0">
              <a:buNone/>
            </a:pPr>
            <a:r>
              <a:rPr lang="en-US" sz="900" dirty="0"/>
              <a:t>                </a:t>
            </a:r>
            <a:r>
              <a:rPr lang="en-US" sz="900" dirty="0" err="1"/>
              <a:t>ia.items</a:t>
            </a:r>
            <a:r>
              <a:rPr lang="en-US" sz="900" dirty="0"/>
              <a:t>[x].</a:t>
            </a:r>
            <a:r>
              <a:rPr lang="en-US" sz="900" dirty="0" err="1"/>
              <a:t>setItemNumber</a:t>
            </a:r>
            <a:r>
              <a:rPr lang="en-US" sz="900" dirty="0"/>
              <a:t>(</a:t>
            </a:r>
            <a:r>
              <a:rPr lang="en-US" sz="900" dirty="0" err="1"/>
              <a:t>ia.inputItemNumber</a:t>
            </a:r>
            <a:r>
              <a:rPr lang="en-US" sz="900" dirty="0"/>
              <a:t>());</a:t>
            </a:r>
          </a:p>
          <a:p>
            <a:pPr marL="0" indent="0">
              <a:buNone/>
            </a:pPr>
            <a:r>
              <a:rPr lang="en-US" sz="900" dirty="0"/>
              <a:t>                </a:t>
            </a:r>
            <a:r>
              <a:rPr lang="en-US" sz="900" dirty="0" err="1"/>
              <a:t>ia.items</a:t>
            </a:r>
            <a:r>
              <a:rPr lang="en-US" sz="900" dirty="0"/>
              <a:t>[x].</a:t>
            </a:r>
            <a:r>
              <a:rPr lang="en-US" sz="900" dirty="0" err="1"/>
              <a:t>setDescription</a:t>
            </a:r>
            <a:r>
              <a:rPr lang="en-US" sz="900" dirty="0"/>
              <a:t>(</a:t>
            </a:r>
            <a:r>
              <a:rPr lang="en-US" sz="900" dirty="0" err="1"/>
              <a:t>ia.inputDescription</a:t>
            </a:r>
            <a:r>
              <a:rPr lang="en-US" sz="900" dirty="0"/>
              <a:t>());</a:t>
            </a:r>
          </a:p>
          <a:p>
            <a:pPr marL="0" indent="0">
              <a:buNone/>
            </a:pPr>
            <a:r>
              <a:rPr lang="en-US" sz="900" dirty="0"/>
              <a:t>                </a:t>
            </a:r>
            <a:r>
              <a:rPr lang="en-US" sz="900" dirty="0" err="1"/>
              <a:t>ia.items</a:t>
            </a:r>
            <a:r>
              <a:rPr lang="en-US" sz="900" dirty="0"/>
              <a:t>[x].</a:t>
            </a:r>
            <a:r>
              <a:rPr lang="en-US" sz="900" dirty="0" err="1"/>
              <a:t>setPrice</a:t>
            </a:r>
            <a:r>
              <a:rPr lang="en-US" sz="900" dirty="0"/>
              <a:t>(</a:t>
            </a:r>
            <a:r>
              <a:rPr lang="en-US" sz="900" dirty="0" err="1"/>
              <a:t>ia.inputPrice</a:t>
            </a:r>
            <a:r>
              <a:rPr lang="en-US" sz="900" dirty="0"/>
              <a:t>());</a:t>
            </a:r>
          </a:p>
          <a:p>
            <a:pPr marL="0" indent="0">
              <a:buNone/>
            </a:pPr>
            <a:r>
              <a:rPr lang="en-US" sz="900" dirty="0"/>
              <a:t>                </a:t>
            </a:r>
            <a:r>
              <a:rPr lang="en-US" sz="900" dirty="0" err="1"/>
              <a:t>anotherItem</a:t>
            </a:r>
            <a:r>
              <a:rPr lang="en-US" sz="900" dirty="0"/>
              <a:t> = </a:t>
            </a:r>
            <a:r>
              <a:rPr lang="en-US" sz="900" dirty="0" err="1"/>
              <a:t>askForMore</a:t>
            </a:r>
            <a:r>
              <a:rPr lang="en-US" sz="900" dirty="0"/>
              <a:t>();</a:t>
            </a:r>
          </a:p>
          <a:p>
            <a:pPr marL="0" indent="0">
              <a:buNone/>
            </a:pPr>
            <a:r>
              <a:rPr lang="en-US" sz="900" dirty="0"/>
              <a:t>                x++;</a:t>
            </a:r>
          </a:p>
          <a:p>
            <a:pPr marL="0" indent="0">
              <a:buNone/>
            </a:pPr>
            <a:r>
              <a:rPr lang="en-US" sz="900" dirty="0"/>
              <a:t>            } while (</a:t>
            </a:r>
            <a:r>
              <a:rPr lang="en-US" sz="900" dirty="0" err="1"/>
              <a:t>anotherItem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        }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System.out.println</a:t>
            </a:r>
            <a:r>
              <a:rPr lang="en-US" sz="900" dirty="0"/>
              <a:t>("</a:t>
            </a:r>
            <a:r>
              <a:rPr lang="en-US" sz="900" dirty="0" err="1"/>
              <a:t>EnterData</a:t>
            </a:r>
            <a:r>
              <a:rPr lang="en-US" sz="900" dirty="0"/>
              <a:t> Thread ended.");</a:t>
            </a:r>
          </a:p>
          <a:p>
            <a:pPr marL="0" indent="0">
              <a:buNone/>
            </a:pPr>
            <a:r>
              <a:rPr lang="en-US" sz="900" dirty="0"/>
              <a:t>    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00" dirty="0"/>
              <a:t> //  Ask for more items</a:t>
            </a:r>
          </a:p>
          <a:p>
            <a:pPr marL="0" indent="0">
              <a:buNone/>
            </a:pPr>
            <a:r>
              <a:rPr lang="en-US" sz="900" dirty="0"/>
              <a:t>    private </a:t>
            </a:r>
            <a:r>
              <a:rPr lang="en-US" sz="900" dirty="0" err="1"/>
              <a:t>boolean</a:t>
            </a:r>
            <a:r>
              <a:rPr lang="en-US" sz="900" dirty="0"/>
              <a:t> </a:t>
            </a:r>
            <a:r>
              <a:rPr lang="en-US" sz="900" dirty="0" err="1"/>
              <a:t>askForMore</a:t>
            </a:r>
            <a:r>
              <a:rPr lang="en-US" sz="900" dirty="0" smtClean="0"/>
              <a:t>()    </a:t>
            </a:r>
            <a:r>
              <a:rPr lang="en-US" sz="900" dirty="0"/>
              <a:t>{</a:t>
            </a:r>
          </a:p>
          <a:p>
            <a:pPr marL="0" indent="0">
              <a:buNone/>
            </a:pPr>
            <a:r>
              <a:rPr lang="en-US" sz="900" dirty="0"/>
              <a:t>        //  Local variables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boolean</a:t>
            </a:r>
            <a:r>
              <a:rPr lang="en-US" sz="900" dirty="0"/>
              <a:t> </a:t>
            </a:r>
            <a:r>
              <a:rPr lang="en-US" sz="900" dirty="0" err="1"/>
              <a:t>moreData</a:t>
            </a:r>
            <a:r>
              <a:rPr lang="en-US" sz="900" dirty="0"/>
              <a:t> = false;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boolean</a:t>
            </a:r>
            <a:r>
              <a:rPr lang="en-US" sz="900" dirty="0"/>
              <a:t> </a:t>
            </a:r>
            <a:r>
              <a:rPr lang="en-US" sz="900" dirty="0" err="1"/>
              <a:t>isGood</a:t>
            </a:r>
            <a:r>
              <a:rPr lang="en-US" sz="900" dirty="0"/>
              <a:t> = false;</a:t>
            </a:r>
          </a:p>
          <a:p>
            <a:pPr marL="0" indent="0">
              <a:buNone/>
            </a:pPr>
            <a:r>
              <a:rPr lang="en-US" sz="900" dirty="0"/>
              <a:t>   </a:t>
            </a:r>
          </a:p>
          <a:p>
            <a:pPr marL="0" indent="0">
              <a:buNone/>
            </a:pPr>
            <a:r>
              <a:rPr lang="en-US" sz="900" dirty="0"/>
              <a:t>        //  Loop until a good entry is entered.</a:t>
            </a:r>
          </a:p>
          <a:p>
            <a:pPr marL="0" indent="0">
              <a:buNone/>
            </a:pPr>
            <a:r>
              <a:rPr lang="en-US" sz="900" dirty="0"/>
              <a:t>        while (!</a:t>
            </a:r>
            <a:r>
              <a:rPr lang="en-US" sz="900" dirty="0" err="1"/>
              <a:t>isGood</a:t>
            </a:r>
            <a:r>
              <a:rPr lang="en-US" sz="900" dirty="0" smtClean="0"/>
              <a:t>)   </a:t>
            </a:r>
            <a:r>
              <a:rPr lang="en-US" sz="900" dirty="0"/>
              <a:t>{</a:t>
            </a:r>
          </a:p>
          <a:p>
            <a:pPr marL="0" indent="0">
              <a:buNone/>
            </a:pPr>
            <a:r>
              <a:rPr lang="en-US" sz="900" dirty="0"/>
              <a:t>            //  Display an input dialog box.</a:t>
            </a:r>
          </a:p>
          <a:p>
            <a:pPr marL="0" indent="0">
              <a:buNone/>
            </a:pPr>
            <a:r>
              <a:rPr lang="en-US" sz="900" dirty="0"/>
              <a:t>            String value = </a:t>
            </a:r>
            <a:r>
              <a:rPr lang="en-US" sz="900" dirty="0" err="1"/>
              <a:t>JOptionPane.showInputDialog</a:t>
            </a:r>
            <a:r>
              <a:rPr lang="en-US" sz="900" dirty="0"/>
              <a:t>(null,</a:t>
            </a:r>
          </a:p>
          <a:p>
            <a:pPr marL="0" indent="0">
              <a:buNone/>
            </a:pPr>
            <a:r>
              <a:rPr lang="en-US" sz="900" dirty="0"/>
              <a:t>                "Do you want to enter </a:t>
            </a:r>
            <a:r>
              <a:rPr lang="en-US" sz="900" dirty="0" err="1"/>
              <a:t>anoter</a:t>
            </a:r>
            <a:r>
              <a:rPr lang="en-US" sz="900" dirty="0"/>
              <a:t> item (Y/N)?");</a:t>
            </a:r>
          </a:p>
          <a:p>
            <a:pPr marL="0" indent="0">
              <a:buNone/>
            </a:pPr>
            <a:r>
              <a:rPr lang="en-US" sz="900" dirty="0"/>
              <a:t>            </a:t>
            </a:r>
          </a:p>
          <a:p>
            <a:pPr marL="0" indent="0">
              <a:buNone/>
            </a:pPr>
            <a:r>
              <a:rPr lang="en-US" sz="900" dirty="0"/>
              <a:t>            //  Determine if user's response is valid.</a:t>
            </a:r>
          </a:p>
          <a:p>
            <a:pPr marL="0" indent="0">
              <a:buNone/>
            </a:pPr>
            <a:r>
              <a:rPr lang="en-US" sz="900" dirty="0"/>
              <a:t>            switch (value</a:t>
            </a:r>
            <a:r>
              <a:rPr lang="en-US" sz="900" dirty="0" smtClean="0"/>
              <a:t>)   </a:t>
            </a:r>
            <a:r>
              <a:rPr lang="en-US" sz="900" dirty="0"/>
              <a:t>{</a:t>
            </a:r>
          </a:p>
          <a:p>
            <a:pPr marL="0" indent="0">
              <a:buNone/>
            </a:pPr>
            <a:r>
              <a:rPr lang="en-US" sz="900" dirty="0"/>
              <a:t>                case "Y": case "y": case "Yes": case "yes":</a:t>
            </a:r>
          </a:p>
          <a:p>
            <a:pPr marL="0" indent="0">
              <a:buNone/>
            </a:pPr>
            <a:r>
              <a:rPr lang="en-US" sz="900" dirty="0"/>
              <a:t>                    </a:t>
            </a:r>
            <a:r>
              <a:rPr lang="en-US" sz="900" dirty="0" err="1"/>
              <a:t>moreData</a:t>
            </a:r>
            <a:r>
              <a:rPr lang="en-US" sz="900" dirty="0"/>
              <a:t> = true;</a:t>
            </a:r>
          </a:p>
          <a:p>
            <a:pPr marL="0" indent="0">
              <a:buNone/>
            </a:pPr>
            <a:r>
              <a:rPr lang="en-US" sz="900" dirty="0"/>
              <a:t>                    </a:t>
            </a:r>
            <a:r>
              <a:rPr lang="en-US" sz="900" dirty="0" err="1"/>
              <a:t>isGood</a:t>
            </a:r>
            <a:r>
              <a:rPr lang="en-US" sz="900" dirty="0"/>
              <a:t> = true;</a:t>
            </a:r>
          </a:p>
          <a:p>
            <a:pPr marL="0" indent="0">
              <a:buNone/>
            </a:pPr>
            <a:r>
              <a:rPr lang="en-US" sz="900" dirty="0"/>
              <a:t>                    break;</a:t>
            </a:r>
          </a:p>
          <a:p>
            <a:pPr marL="0" indent="0">
              <a:buNone/>
            </a:pPr>
            <a:r>
              <a:rPr lang="en-US" sz="900" dirty="0"/>
              <a:t>                case "N": case "n": case "No": case "no":</a:t>
            </a:r>
          </a:p>
          <a:p>
            <a:pPr marL="0" indent="0">
              <a:buNone/>
            </a:pPr>
            <a:r>
              <a:rPr lang="en-US" sz="900" dirty="0"/>
              <a:t>                    </a:t>
            </a:r>
            <a:r>
              <a:rPr lang="en-US" sz="900" dirty="0" err="1"/>
              <a:t>moreData</a:t>
            </a:r>
            <a:r>
              <a:rPr lang="en-US" sz="900" dirty="0"/>
              <a:t> = false;</a:t>
            </a:r>
          </a:p>
          <a:p>
            <a:pPr marL="0" indent="0">
              <a:buNone/>
            </a:pPr>
            <a:r>
              <a:rPr lang="en-US" sz="900" dirty="0"/>
              <a:t>                    </a:t>
            </a:r>
            <a:r>
              <a:rPr lang="en-US" sz="900" dirty="0" err="1"/>
              <a:t>isGood</a:t>
            </a:r>
            <a:r>
              <a:rPr lang="en-US" sz="900" dirty="0"/>
              <a:t> = true;</a:t>
            </a:r>
          </a:p>
          <a:p>
            <a:pPr marL="0" indent="0">
              <a:buNone/>
            </a:pPr>
            <a:r>
              <a:rPr lang="en-US" sz="900" dirty="0"/>
              <a:t>                    break;</a:t>
            </a:r>
          </a:p>
          <a:p>
            <a:pPr marL="0" indent="0">
              <a:buNone/>
            </a:pPr>
            <a:r>
              <a:rPr lang="en-US" sz="900" dirty="0"/>
              <a:t>            }</a:t>
            </a:r>
          </a:p>
          <a:p>
            <a:pPr marL="0" indent="0">
              <a:buNone/>
            </a:pPr>
            <a:r>
              <a:rPr lang="en-US" sz="900" dirty="0"/>
              <a:t>        }</a:t>
            </a:r>
          </a:p>
          <a:p>
            <a:pPr marL="0" indent="0">
              <a:buNone/>
            </a:pPr>
            <a:r>
              <a:rPr lang="en-US" sz="900" dirty="0"/>
              <a:t>        return </a:t>
            </a:r>
            <a:r>
              <a:rPr lang="en-US" sz="900" dirty="0" err="1"/>
              <a:t>moreData</a:t>
            </a:r>
            <a:r>
              <a:rPr lang="en-US" sz="900" dirty="0"/>
              <a:t>;</a:t>
            </a:r>
          </a:p>
          <a:p>
            <a:pPr marL="0" indent="0">
              <a:buNone/>
            </a:pPr>
            <a:r>
              <a:rPr lang="en-US" sz="900" dirty="0"/>
              <a:t>    }</a:t>
            </a:r>
          </a:p>
          <a:p>
            <a:pPr marL="0" indent="0">
              <a:buNone/>
            </a:pPr>
            <a:r>
              <a:rPr 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8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synchronized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DisplayData</a:t>
            </a:r>
            <a:r>
              <a:rPr lang="en-US" dirty="0"/>
              <a:t> extends Thread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ItemArray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DisplayData</a:t>
            </a:r>
            <a:r>
              <a:rPr lang="en-US" dirty="0"/>
              <a:t>(</a:t>
            </a:r>
            <a:r>
              <a:rPr lang="en-US" dirty="0" err="1"/>
              <a:t>ItemArray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this.ia</a:t>
            </a:r>
            <a:r>
              <a:rPr lang="en-US" dirty="0"/>
              <a:t> = </a:t>
            </a:r>
            <a:r>
              <a:rPr lang="en-US" dirty="0" err="1"/>
              <a:t>ia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public void run()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DisplayArray</a:t>
            </a:r>
            <a:r>
              <a:rPr lang="en-US" dirty="0"/>
              <a:t> Thread starting.");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//  Create a synchronized block on the </a:t>
            </a:r>
            <a:r>
              <a:rPr lang="en-US" dirty="0" err="1"/>
              <a:t>ia</a:t>
            </a:r>
            <a:r>
              <a:rPr lang="en-US" dirty="0"/>
              <a:t> object.</a:t>
            </a:r>
          </a:p>
          <a:p>
            <a:pPr marL="0" indent="0">
              <a:buNone/>
            </a:pPr>
            <a:r>
              <a:rPr lang="en-US" dirty="0"/>
              <a:t>        synchronized (</a:t>
            </a:r>
            <a:r>
              <a:rPr lang="en-US" dirty="0" err="1"/>
              <a:t>ia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ia.displayArray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DisplayArray</a:t>
            </a:r>
            <a:r>
              <a:rPr lang="en-US" dirty="0"/>
              <a:t> Thread ended.");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1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Threads often must communicate with each other.</a:t>
            </a:r>
          </a:p>
          <a:p>
            <a:pPr lvl="1"/>
            <a:r>
              <a:rPr lang="en-US" dirty="0" smtClean="0"/>
              <a:t>wait() – called by a thread that is temporarily blocked from running</a:t>
            </a:r>
          </a:p>
          <a:p>
            <a:pPr lvl="1"/>
            <a:r>
              <a:rPr lang="en-US" dirty="0" smtClean="0"/>
              <a:t>notify() – resumes one waiting thread</a:t>
            </a:r>
          </a:p>
          <a:p>
            <a:pPr lvl="1"/>
            <a:r>
              <a:rPr lang="en-US" dirty="0" err="1" smtClean="0"/>
              <a:t>notifyAll</a:t>
            </a:r>
            <a:r>
              <a:rPr lang="en-US" dirty="0" smtClean="0"/>
              <a:t>() – resumes all </a:t>
            </a:r>
            <a:r>
              <a:rPr lang="en-US" dirty="0" smtClean="0"/>
              <a:t>threads; highest priority thread goes first</a:t>
            </a:r>
          </a:p>
          <a:p>
            <a:r>
              <a:rPr lang="en-US" dirty="0" smtClean="0"/>
              <a:t>Avoid “deadlocks”</a:t>
            </a:r>
          </a:p>
          <a:p>
            <a:pPr lvl="1"/>
            <a:r>
              <a:rPr lang="en-US" dirty="0" smtClean="0"/>
              <a:t>Thread A is waiting for thread B while thread B is waiting for thread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Suspending, Resuming, and Stopping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Deprecated methods of the Thread class:</a:t>
            </a:r>
          </a:p>
          <a:p>
            <a:pPr lvl="1"/>
            <a:r>
              <a:rPr lang="en-US" dirty="0" smtClean="0"/>
              <a:t>suspend()</a:t>
            </a:r>
          </a:p>
          <a:p>
            <a:pPr lvl="1"/>
            <a:r>
              <a:rPr lang="en-US" dirty="0" smtClean="0"/>
              <a:t>resume()</a:t>
            </a:r>
          </a:p>
          <a:p>
            <a:pPr lvl="1"/>
            <a:r>
              <a:rPr lang="en-US" dirty="0" smtClean="0"/>
              <a:t>stop()</a:t>
            </a:r>
          </a:p>
          <a:p>
            <a:pPr lvl="1"/>
            <a:endParaRPr lang="en-US" dirty="0"/>
          </a:p>
          <a:p>
            <a:r>
              <a:rPr lang="en-US" dirty="0" smtClean="0"/>
              <a:t>Deprecated starting with Java 2</a:t>
            </a:r>
          </a:p>
          <a:p>
            <a:r>
              <a:rPr lang="en-US" dirty="0" smtClean="0"/>
              <a:t>Should not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Java programs have at least one thread</a:t>
            </a:r>
          </a:p>
          <a:p>
            <a:r>
              <a:rPr lang="en-US" dirty="0" smtClean="0"/>
              <a:t>main() can be handled like any other thread</a:t>
            </a:r>
          </a:p>
          <a:p>
            <a:r>
              <a:rPr lang="en-US" dirty="0" smtClean="0"/>
              <a:t>Do not join main() to itself</a:t>
            </a:r>
          </a:p>
          <a:p>
            <a:pPr lvl="1"/>
            <a:r>
              <a:rPr lang="en-US" dirty="0" smtClean="0"/>
              <a:t>It will never end because it will be waiting upon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skills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thread synchronization</a:t>
            </a:r>
          </a:p>
          <a:p>
            <a:r>
              <a:rPr lang="en-US" dirty="0" smtClean="0"/>
              <a:t>Use synchronized methods</a:t>
            </a:r>
          </a:p>
          <a:p>
            <a:r>
              <a:rPr lang="en-US" dirty="0" smtClean="0"/>
              <a:t>Use synchronized blocks</a:t>
            </a:r>
          </a:p>
          <a:p>
            <a:r>
              <a:rPr lang="en-US" dirty="0" smtClean="0"/>
              <a:t>Communicate between threads</a:t>
            </a:r>
          </a:p>
          <a:p>
            <a:r>
              <a:rPr lang="en-US" dirty="0" smtClean="0"/>
              <a:t>Suspend, resume, and stop threads</a:t>
            </a:r>
          </a:p>
        </p:txBody>
      </p:sp>
    </p:spTree>
    <p:extLst>
      <p:ext uri="{BB962C8B-B14F-4D97-AF65-F5344CB8AC3E}">
        <p14:creationId xmlns:p14="http://schemas.microsoft.com/office/powerpoint/2010/main" val="26196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distinct types of multitasking:</a:t>
            </a:r>
          </a:p>
          <a:p>
            <a:pPr lvl="1"/>
            <a:r>
              <a:rPr lang="en-US" dirty="0" smtClean="0"/>
              <a:t>Process-based</a:t>
            </a:r>
          </a:p>
          <a:p>
            <a:pPr lvl="2"/>
            <a:r>
              <a:rPr lang="en-US" dirty="0" smtClean="0"/>
              <a:t>Allows the computer to run two or more programs concurrently</a:t>
            </a:r>
          </a:p>
          <a:p>
            <a:pPr lvl="2"/>
            <a:r>
              <a:rPr lang="en-US" dirty="0" smtClean="0"/>
              <a:t>Program is the smallest unit of code that can be dispatched by the scheduler</a:t>
            </a:r>
          </a:p>
          <a:p>
            <a:pPr lvl="1"/>
            <a:r>
              <a:rPr lang="en-US" dirty="0" smtClean="0"/>
              <a:t>Thread-based</a:t>
            </a:r>
          </a:p>
          <a:p>
            <a:pPr lvl="2"/>
            <a:r>
              <a:rPr lang="en-US" dirty="0" smtClean="0"/>
              <a:t>Allows a program to execute two or more tasks concurrently</a:t>
            </a:r>
          </a:p>
          <a:p>
            <a:pPr lvl="2"/>
            <a:r>
              <a:rPr lang="en-US" dirty="0" smtClean="0"/>
              <a:t>Thread is the smallest </a:t>
            </a:r>
            <a:r>
              <a:rPr lang="en-US" dirty="0" err="1" smtClean="0"/>
              <a:t>dispatchable</a:t>
            </a:r>
            <a:r>
              <a:rPr lang="en-US" dirty="0" smtClean="0"/>
              <a:t> unit of code</a:t>
            </a:r>
          </a:p>
          <a:p>
            <a:pPr lvl="2"/>
            <a:r>
              <a:rPr lang="en-US" dirty="0" smtClean="0"/>
              <a:t>Threads are controlled by Java, not the OS</a:t>
            </a:r>
          </a:p>
        </p:txBody>
      </p:sp>
    </p:spTree>
    <p:extLst>
      <p:ext uri="{BB962C8B-B14F-4D97-AF65-F5344CB8AC3E}">
        <p14:creationId xmlns:p14="http://schemas.microsoft.com/office/powerpoint/2010/main" val="5377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programmer to write very efficient programs that utilize idle time present in most programs.</a:t>
            </a:r>
          </a:p>
          <a:p>
            <a:r>
              <a:rPr lang="en-US" dirty="0" smtClean="0"/>
              <a:t>Works on both single and multi-core processors</a:t>
            </a:r>
          </a:p>
          <a:p>
            <a:pPr lvl="1"/>
            <a:r>
              <a:rPr lang="en-US" dirty="0" smtClean="0"/>
              <a:t>Single core CPUs do not run threads concurrently but rather each thread gets its own time slice which minimized CPU idle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states: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Ready to run</a:t>
            </a:r>
          </a:p>
          <a:p>
            <a:pPr lvl="1"/>
            <a:r>
              <a:rPr lang="en-US" dirty="0" smtClean="0"/>
              <a:t>Suspended/Resumed</a:t>
            </a:r>
          </a:p>
          <a:p>
            <a:pPr lvl="1"/>
            <a:r>
              <a:rPr lang="en-US" dirty="0" smtClean="0"/>
              <a:t>Blocked</a:t>
            </a:r>
          </a:p>
          <a:p>
            <a:pPr lvl="1"/>
            <a:r>
              <a:rPr lang="en-US" dirty="0" smtClean="0"/>
              <a:t>Terminated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Allows execution of threads to be coordinated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Thread class and runnable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4"/>
            <a:ext cx="8686800" cy="4808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Methods of the Thread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processes have at least one thread of execution.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20147"/>
              </p:ext>
            </p:extLst>
          </p:nvPr>
        </p:nvGraphicFramePr>
        <p:xfrm>
          <a:off x="504524" y="2099644"/>
          <a:ext cx="807559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712"/>
                <a:gridCol w="45278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String </a:t>
                      </a:r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Obtains a thread’s name.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getPriority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Obtains a thread’s priority.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isAlive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</a:t>
                      </a:r>
                      <a:r>
                        <a:rPr lang="en-US" baseline="0" dirty="0" smtClean="0"/>
                        <a:t> whether a thread is still running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void join()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Waits for a thread to terminate.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run()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 for</a:t>
                      </a:r>
                      <a:r>
                        <a:rPr lang="en-US" baseline="0" dirty="0" smtClean="0"/>
                        <a:t>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void sleep(long</a:t>
                      </a:r>
                      <a:r>
                        <a:rPr lang="en-US" baseline="0" dirty="0" smtClean="0"/>
                        <a:t> milliseconds)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Suspends a thread for a specified period of milliseconds.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start()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Starts a thread by calling its</a:t>
                      </a:r>
                      <a:r>
                        <a:rPr lang="en-US" baseline="0" dirty="0" smtClean="0"/>
                        <a:t> run() method.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2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create a thread by instantiating an object of type </a:t>
            </a:r>
            <a:r>
              <a:rPr lang="en-US" b="1" dirty="0" smtClean="0"/>
              <a:t>Thread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ways to create a runnable object:</a:t>
            </a:r>
          </a:p>
          <a:p>
            <a:pPr lvl="1"/>
            <a:r>
              <a:rPr lang="en-US" dirty="0" smtClean="0"/>
              <a:t>Implement the </a:t>
            </a:r>
            <a:r>
              <a:rPr lang="en-US" b="1" dirty="0" smtClean="0"/>
              <a:t>Runnable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Extend the </a:t>
            </a:r>
            <a:r>
              <a:rPr lang="en-US" b="1" dirty="0" smtClean="0"/>
              <a:t>Thread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MyThread</a:t>
            </a:r>
            <a:r>
              <a:rPr lang="en-US" dirty="0" smtClean="0"/>
              <a:t> implements Runnable {</a:t>
            </a:r>
          </a:p>
          <a:p>
            <a:r>
              <a:rPr lang="en-US" dirty="0" smtClean="0"/>
              <a:t>Must override the run() method</a:t>
            </a:r>
          </a:p>
          <a:p>
            <a:pPr lvl="1"/>
            <a:r>
              <a:rPr lang="en-US" dirty="0" smtClean="0"/>
              <a:t>run() method is the beginning execution point</a:t>
            </a:r>
          </a:p>
          <a:p>
            <a:pPr lvl="1"/>
            <a:r>
              <a:rPr lang="en-US" dirty="0" smtClean="0"/>
              <a:t>Thread ends when run() methods ends.</a:t>
            </a:r>
          </a:p>
          <a:p>
            <a:pPr lvl="1"/>
            <a:r>
              <a:rPr lang="en-US" dirty="0" smtClean="0"/>
              <a:t>run() methods can call other methods.</a:t>
            </a:r>
          </a:p>
          <a:p>
            <a:r>
              <a:rPr lang="en-US" dirty="0" smtClean="0"/>
              <a:t>To execute the thread, you must</a:t>
            </a:r>
          </a:p>
          <a:p>
            <a:pPr lvl="1"/>
            <a:r>
              <a:rPr lang="en-US" dirty="0" smtClean="0"/>
              <a:t>Create runnable object</a:t>
            </a:r>
          </a:p>
          <a:p>
            <a:pPr lvl="1"/>
            <a:r>
              <a:rPr lang="en-US" dirty="0" smtClean="0"/>
              <a:t>Construct a Thread on that object</a:t>
            </a:r>
          </a:p>
          <a:p>
            <a:pPr lvl="1"/>
            <a:r>
              <a:rPr lang="en-US" dirty="0" smtClean="0"/>
              <a:t>Use the start() method to begin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java1review</Template>
  <TotalTime>724</TotalTime>
  <Words>1593</Words>
  <Application>Microsoft Office PowerPoint</Application>
  <PresentationFormat>On-screen Show (4:3)</PresentationFormat>
  <Paragraphs>390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Franklin Gothic Book</vt:lpstr>
      <vt:lpstr>Franklin Gothic Medium</vt:lpstr>
      <vt:lpstr>Wingdings 2</vt:lpstr>
      <vt:lpstr>Trek</vt:lpstr>
      <vt:lpstr>Java: A beginner’s guide</vt:lpstr>
      <vt:lpstr>key skills &amp; concepts</vt:lpstr>
      <vt:lpstr>key skills &amp; concepts</vt:lpstr>
      <vt:lpstr>Multithreading fundamentals</vt:lpstr>
      <vt:lpstr>Multithreading Fundamentals</vt:lpstr>
      <vt:lpstr>Multithreading Fundamentals</vt:lpstr>
      <vt:lpstr>The Thread class and runnable interface</vt:lpstr>
      <vt:lpstr>Creating a thread</vt:lpstr>
      <vt:lpstr>Implementing Runnable</vt:lpstr>
      <vt:lpstr>Implementing Runnable</vt:lpstr>
      <vt:lpstr>Implementing Runnable - Simplified</vt:lpstr>
      <vt:lpstr>Extending Thread</vt:lpstr>
      <vt:lpstr>Extending Thread</vt:lpstr>
      <vt:lpstr>Creating Multiple threads</vt:lpstr>
      <vt:lpstr>Determining When a thread ends</vt:lpstr>
      <vt:lpstr>Thread priorities</vt:lpstr>
      <vt:lpstr>Thread priorities</vt:lpstr>
      <vt:lpstr>Synchronization</vt:lpstr>
      <vt:lpstr>Using synchronized methods</vt:lpstr>
      <vt:lpstr>Using synchronized methods</vt:lpstr>
      <vt:lpstr>Using synchronized methods</vt:lpstr>
      <vt:lpstr>Using synchronized methods</vt:lpstr>
      <vt:lpstr>the synchronized statement</vt:lpstr>
      <vt:lpstr>the synchronized statement</vt:lpstr>
      <vt:lpstr>the synchronized statement</vt:lpstr>
      <vt:lpstr>Thread communication</vt:lpstr>
      <vt:lpstr>Suspending, Resuming, and Stopping threads</vt:lpstr>
      <vt:lpstr>Using the main thread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A beginner’s guide</dc:title>
  <dc:creator>Gary Smith</dc:creator>
  <cp:lastModifiedBy>Gary Smith</cp:lastModifiedBy>
  <cp:revision>22</cp:revision>
  <dcterms:created xsi:type="dcterms:W3CDTF">2016-01-16T23:51:25Z</dcterms:created>
  <dcterms:modified xsi:type="dcterms:W3CDTF">2016-01-30T23:28:21Z</dcterms:modified>
</cp:coreProperties>
</file>