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B6E5A-957F-4F08-9A1F-D266BF72FD3B}" type="datetimeFigureOut">
              <a:rPr lang="en-US" smtClean="0"/>
              <a:t>3/2/2016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72D7E-87E9-4F33-B3FE-29285F02A9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1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72D7E-87E9-4F33-B3FE-29285F02A98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572000" y="6477000"/>
            <a:ext cx="2514600" cy="288925"/>
          </a:xfrm>
        </p:spPr>
        <p:txBody>
          <a:bodyPr/>
          <a:lstStyle/>
          <a:p>
            <a:fld id="{AE66D7D7-7431-4F25-8737-5AD531ACA5F1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000" y="6477000"/>
            <a:ext cx="3352800" cy="288925"/>
          </a:xfrm>
        </p:spPr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B845-C88D-448C-8143-9AE8A901FF7F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D8DA-DB48-4F35-96E1-58F23EB4EF2A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>
          <a:xfrm>
            <a:off x="4572000" y="6477000"/>
            <a:ext cx="2514600" cy="288925"/>
          </a:xfrm>
        </p:spPr>
        <p:txBody>
          <a:bodyPr/>
          <a:lstStyle/>
          <a:p>
            <a:fld id="{F52DAC9F-5FAA-42C2-8757-177D8BF6098F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2895600" cy="288925"/>
          </a:xfrm>
        </p:spPr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51D0-255C-4318-9D47-23B3254A7F3F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>
          <a:xfrm>
            <a:off x="4648200" y="6477000"/>
            <a:ext cx="2514600" cy="288925"/>
          </a:xfrm>
        </p:spPr>
        <p:txBody>
          <a:bodyPr/>
          <a:lstStyle/>
          <a:p>
            <a:fld id="{D08D5DA4-952C-4F9E-B4BE-B77BBCF9E6F3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3352800" cy="288925"/>
          </a:xfrm>
        </p:spPr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648200" y="6477000"/>
            <a:ext cx="2514600" cy="288925"/>
          </a:xfrm>
        </p:spPr>
        <p:txBody>
          <a:bodyPr/>
          <a:lstStyle/>
          <a:p>
            <a:fld id="{10B5338A-335C-45BF-963A-25A5B06AFDBF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77000"/>
            <a:ext cx="3352800" cy="288925"/>
          </a:xfrm>
        </p:spPr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0" y="6477000"/>
            <a:ext cx="2514600" cy="288925"/>
          </a:xfrm>
        </p:spPr>
        <p:txBody>
          <a:bodyPr/>
          <a:lstStyle/>
          <a:p>
            <a:fld id="{6B1B8775-DF0D-4882-9FA8-31C3AC91812E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28600" y="6477000"/>
            <a:ext cx="3352800" cy="288925"/>
          </a:xfrm>
        </p:spPr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0" y="6477000"/>
            <a:ext cx="2514600" cy="288925"/>
          </a:xfrm>
        </p:spPr>
        <p:txBody>
          <a:bodyPr/>
          <a:lstStyle/>
          <a:p>
            <a:fld id="{DDC77602-D5D7-4DBE-BDA6-56CDABD83058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3352800" cy="2889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8E5A-A0EF-4E9D-83C6-82A32E32EE25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F10A-B74E-4876-BFD1-660E50A2EB89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D745822-FB93-4DAE-A9E8-E8B12E3A4BB0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D772EDE-D80F-412A-8C7F-3D86628FCB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Java: A Beginner’s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15: Applets, Events, and Miscellaneous Topics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status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Displayed at the bottom of the window</a:t>
            </a:r>
          </a:p>
          <a:p>
            <a:r>
              <a:rPr lang="en-US" dirty="0" smtClean="0"/>
              <a:t>Place where you can communicate to the user.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showStatus</a:t>
            </a:r>
            <a:r>
              <a:rPr lang="en-US" dirty="0" smtClean="0"/>
              <a:t>(string message)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dirty="0" smtClean="0"/>
              <a:t>//  </a:t>
            </a:r>
            <a:r>
              <a:rPr lang="en-US" sz="2100" dirty="0"/>
              <a:t>Called when AWT-based applet is windows must be restored.</a:t>
            </a:r>
          </a:p>
          <a:p>
            <a:pPr marL="0" indent="0">
              <a:buNone/>
            </a:pPr>
            <a:r>
              <a:rPr lang="en-US" sz="2100" dirty="0" smtClean="0"/>
              <a:t>public </a:t>
            </a:r>
            <a:r>
              <a:rPr lang="en-US" sz="2100" dirty="0"/>
              <a:t>void paint(Graphics g) {</a:t>
            </a:r>
          </a:p>
          <a:p>
            <a:pPr marL="0" indent="0">
              <a:buNone/>
            </a:pPr>
            <a:r>
              <a:rPr lang="en-US" sz="2100" dirty="0" smtClean="0"/>
              <a:t>    //  </a:t>
            </a:r>
            <a:r>
              <a:rPr lang="en-US" sz="2100" dirty="0"/>
              <a:t>Sets font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smtClean="0"/>
              <a:t>Font </a:t>
            </a:r>
            <a:r>
              <a:rPr lang="en-US" sz="2100" dirty="0"/>
              <a:t>f = new Font("Comic Sans MS", </a:t>
            </a:r>
            <a:r>
              <a:rPr lang="en-US" sz="2100" dirty="0" err="1"/>
              <a:t>Font.PLAIN</a:t>
            </a:r>
            <a:r>
              <a:rPr lang="en-US" sz="2100" dirty="0"/>
              <a:t>, 20);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 smtClean="0"/>
              <a:t>g.setFont</a:t>
            </a:r>
            <a:r>
              <a:rPr lang="en-US" sz="2100" dirty="0" smtClean="0"/>
              <a:t>(f</a:t>
            </a:r>
            <a:r>
              <a:rPr lang="en-US" sz="2100" dirty="0"/>
              <a:t>);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 smtClean="0"/>
              <a:t>g.drawString</a:t>
            </a:r>
            <a:r>
              <a:rPr lang="en-US" sz="2100" dirty="0"/>
              <a:t>("Java is Fun!", 50, 30);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lang="en-US" sz="2100" dirty="0" err="1" smtClean="0"/>
              <a:t>showStatus</a:t>
            </a:r>
            <a:r>
              <a:rPr lang="en-US" sz="2100" dirty="0"/>
              <a:t>("Painting the applet");</a:t>
            </a:r>
          </a:p>
          <a:p>
            <a:pPr marL="0" indent="0">
              <a:buNone/>
            </a:pPr>
            <a:r>
              <a:rPr lang="en-US" sz="2100" dirty="0" smtClean="0"/>
              <a:t>}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6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pass data from tags in a Web page.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param</a:t>
            </a:r>
            <a:r>
              <a:rPr lang="en-US" dirty="0" smtClean="0"/>
              <a:t> attribute of the applet tag.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400" dirty="0" smtClean="0"/>
              <a:t>&lt;applet code=“</a:t>
            </a:r>
            <a:r>
              <a:rPr lang="en-US" sz="2400" dirty="0" err="1" smtClean="0"/>
              <a:t>programName</a:t>
            </a:r>
            <a:r>
              <a:rPr lang="en-US" sz="2400" dirty="0" smtClean="0"/>
              <a:t>”&gt;</a:t>
            </a:r>
          </a:p>
          <a:p>
            <a:pPr marL="400050" lvl="1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param</a:t>
            </a:r>
            <a:r>
              <a:rPr lang="en-US" sz="2400" dirty="0" smtClean="0"/>
              <a:t> name=paramName1 value=“value1”&gt;</a:t>
            </a:r>
          </a:p>
          <a:p>
            <a:pPr marL="400050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param</a:t>
            </a:r>
            <a:r>
              <a:rPr lang="en-US" sz="2400" dirty="0"/>
              <a:t> </a:t>
            </a:r>
            <a:r>
              <a:rPr lang="en-US" sz="2400" dirty="0" smtClean="0"/>
              <a:t>name=paramName2 </a:t>
            </a:r>
            <a:r>
              <a:rPr lang="en-US" sz="2400" dirty="0"/>
              <a:t>value=“</a:t>
            </a:r>
            <a:r>
              <a:rPr lang="en-US" sz="2400" dirty="0" smtClean="0"/>
              <a:t>value2”&gt;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param</a:t>
            </a:r>
            <a:r>
              <a:rPr lang="en-US" sz="2400" dirty="0"/>
              <a:t> </a:t>
            </a:r>
            <a:r>
              <a:rPr lang="en-US" sz="2400" dirty="0" smtClean="0"/>
              <a:t>name=paramName3 </a:t>
            </a:r>
            <a:r>
              <a:rPr lang="en-US" sz="2400" dirty="0"/>
              <a:t>value=“</a:t>
            </a:r>
            <a:r>
              <a:rPr lang="en-US" sz="2400" dirty="0" smtClean="0"/>
              <a:t>value3”&gt;</a:t>
            </a:r>
          </a:p>
          <a:p>
            <a:pPr marL="400050" lvl="1" indent="0">
              <a:buNone/>
            </a:pPr>
            <a:r>
              <a:rPr lang="en-US" sz="2400" dirty="0" smtClean="0"/>
              <a:t>&lt;/applet&gt;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9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applets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752" y="1426002"/>
            <a:ext cx="41940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GetParams</a:t>
            </a:r>
            <a:r>
              <a:rPr lang="en-US" sz="1200" dirty="0"/>
              <a:t> extends Applet {</a:t>
            </a:r>
          </a:p>
          <a:p>
            <a:r>
              <a:rPr lang="en-US" sz="1200" dirty="0"/>
              <a:t>    //  Parameters declarations</a:t>
            </a:r>
          </a:p>
          <a:p>
            <a:r>
              <a:rPr lang="en-US" sz="1200" dirty="0"/>
              <a:t>    String author;</a:t>
            </a:r>
          </a:p>
          <a:p>
            <a:r>
              <a:rPr lang="en-US" sz="1200" dirty="0"/>
              <a:t>    String </a:t>
            </a:r>
            <a:r>
              <a:rPr lang="en-US" sz="1200" dirty="0" err="1"/>
              <a:t>programName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int</a:t>
            </a:r>
            <a:r>
              <a:rPr lang="en-US" sz="1200" dirty="0"/>
              <a:t> version;</a:t>
            </a:r>
          </a:p>
          <a:p>
            <a:endParaRPr lang="en-US" sz="1200" dirty="0"/>
          </a:p>
          <a:p>
            <a:r>
              <a:rPr lang="en-US" sz="1200" dirty="0"/>
              <a:t>    //  Called after </a:t>
            </a:r>
            <a:r>
              <a:rPr lang="en-US" sz="1200" dirty="0" err="1"/>
              <a:t>init</a:t>
            </a:r>
            <a:r>
              <a:rPr lang="en-US" sz="1200" dirty="0"/>
              <a:t>() or whenever apples is restarted.</a:t>
            </a:r>
          </a:p>
          <a:p>
            <a:r>
              <a:rPr lang="en-US" sz="1200" dirty="0"/>
              <a:t>    public void start() {</a:t>
            </a:r>
          </a:p>
          <a:p>
            <a:r>
              <a:rPr lang="en-US" sz="1200" dirty="0"/>
              <a:t>        //  Get the parameters</a:t>
            </a:r>
          </a:p>
          <a:p>
            <a:r>
              <a:rPr lang="en-US" sz="1200" dirty="0"/>
              <a:t>        author = </a:t>
            </a:r>
            <a:r>
              <a:rPr lang="en-US" sz="1200" dirty="0" err="1"/>
              <a:t>getParameter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FF0000"/>
                </a:solidFill>
              </a:rPr>
              <a:t>author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if(author==null) author = "No author";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programName</a:t>
            </a:r>
            <a:r>
              <a:rPr lang="en-US" sz="1200" dirty="0"/>
              <a:t> = </a:t>
            </a:r>
            <a:r>
              <a:rPr lang="en-US" sz="1200" dirty="0" err="1"/>
              <a:t>getParameter</a:t>
            </a:r>
            <a:r>
              <a:rPr lang="en-US" sz="1200" dirty="0" smtClean="0"/>
              <a:t>(“</a:t>
            </a:r>
            <a:r>
              <a:rPr lang="en-US" sz="1200" dirty="0" err="1" smtClean="0">
                <a:solidFill>
                  <a:srgbClr val="7030A0"/>
                </a:solidFill>
              </a:rPr>
              <a:t>programName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if(</a:t>
            </a:r>
            <a:r>
              <a:rPr lang="en-US" sz="1200" dirty="0" err="1"/>
              <a:t>programName</a:t>
            </a:r>
            <a:r>
              <a:rPr lang="en-US" sz="1200" dirty="0"/>
              <a:t>==null) </a:t>
            </a:r>
            <a:r>
              <a:rPr lang="en-US" sz="1200" dirty="0" err="1"/>
              <a:t>programName</a:t>
            </a:r>
            <a:r>
              <a:rPr lang="en-US" sz="1200" dirty="0"/>
              <a:t> = "No program name.";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String </a:t>
            </a:r>
            <a:r>
              <a:rPr lang="en-US" sz="1200" dirty="0" err="1"/>
              <a:t>strVer</a:t>
            </a:r>
            <a:r>
              <a:rPr lang="en-US" sz="1200" dirty="0"/>
              <a:t> = </a:t>
            </a:r>
            <a:r>
              <a:rPr lang="en-US" sz="1200" dirty="0" err="1"/>
              <a:t>getParameter</a:t>
            </a:r>
            <a:r>
              <a:rPr lang="en-US" sz="1200" dirty="0"/>
              <a:t>("</a:t>
            </a:r>
            <a:r>
              <a:rPr lang="en-US" sz="1200" dirty="0">
                <a:solidFill>
                  <a:srgbClr val="00B0F0"/>
                </a:solidFill>
              </a:rPr>
              <a:t>version</a:t>
            </a:r>
            <a:r>
              <a:rPr lang="en-US" sz="1200" dirty="0"/>
              <a:t>");</a:t>
            </a:r>
          </a:p>
          <a:p>
            <a:r>
              <a:rPr lang="en-US" sz="1200" dirty="0"/>
              <a:t>        try {</a:t>
            </a:r>
          </a:p>
          <a:p>
            <a:r>
              <a:rPr lang="en-US" sz="1200" dirty="0"/>
              <a:t>            if (</a:t>
            </a:r>
            <a:r>
              <a:rPr lang="en-US" sz="1200" dirty="0" err="1"/>
              <a:t>strVer</a:t>
            </a:r>
            <a:r>
              <a:rPr lang="en-US" sz="1200" dirty="0"/>
              <a:t> != null) version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strVer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else version = 0;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catch (Exception err) { version = -1; }       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98109" y="1426002"/>
            <a:ext cx="4366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//  Called when AWT-based applet is windows must be restored.</a:t>
            </a:r>
          </a:p>
          <a:p>
            <a:r>
              <a:rPr lang="en-US" sz="1200" dirty="0"/>
              <a:t>    public void paint(Graphics g) {</a:t>
            </a:r>
          </a:p>
          <a:p>
            <a:r>
              <a:rPr lang="en-US" sz="1200" dirty="0"/>
              <a:t>        //  Redisplays the windows contents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g.drawString</a:t>
            </a:r>
            <a:r>
              <a:rPr lang="en-US" sz="1200" dirty="0"/>
              <a:t>(author, 10, 20);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g.drawString</a:t>
            </a:r>
            <a:r>
              <a:rPr lang="en-US" sz="1200" dirty="0"/>
              <a:t>(</a:t>
            </a:r>
            <a:r>
              <a:rPr lang="en-US" sz="1200" dirty="0" err="1"/>
              <a:t>programName</a:t>
            </a:r>
            <a:r>
              <a:rPr lang="en-US" sz="1200" dirty="0"/>
              <a:t>, 10, 40);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g.drawString</a:t>
            </a:r>
            <a:r>
              <a:rPr lang="en-US" sz="1200" dirty="0"/>
              <a:t>("Version: " + version, 10, 60);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3734325"/>
            <a:ext cx="3758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your web page:</a:t>
            </a:r>
          </a:p>
          <a:p>
            <a:r>
              <a:rPr lang="en-US" sz="1200" dirty="0" smtClean="0"/>
              <a:t>&lt;applet code=“</a:t>
            </a:r>
            <a:r>
              <a:rPr lang="en-US" sz="1200" dirty="0" err="1" smtClean="0"/>
              <a:t>GetParams</a:t>
            </a:r>
            <a:r>
              <a:rPr lang="en-US" sz="1200" dirty="0" smtClean="0"/>
              <a:t>”&gt;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</a:t>
            </a:r>
            <a:r>
              <a:rPr lang="en-US" sz="1200" dirty="0" smtClean="0">
                <a:solidFill>
                  <a:srgbClr val="FF0000"/>
                </a:solidFill>
              </a:rPr>
              <a:t>author</a:t>
            </a:r>
            <a:r>
              <a:rPr lang="en-US" sz="1200" dirty="0" smtClean="0"/>
              <a:t> value = “Gary”&gt;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</a:t>
            </a:r>
            <a:r>
              <a:rPr lang="en-US" sz="1200" dirty="0" err="1" smtClean="0">
                <a:solidFill>
                  <a:srgbClr val="7030A0"/>
                </a:solidFill>
              </a:rPr>
              <a:t>programName</a:t>
            </a:r>
            <a:r>
              <a:rPr lang="en-US" sz="1200" dirty="0" smtClean="0"/>
              <a:t> value=“</a:t>
            </a:r>
            <a:r>
              <a:rPr lang="en-US" sz="1200" dirty="0" err="1" smtClean="0"/>
              <a:t>GetParams</a:t>
            </a:r>
            <a:r>
              <a:rPr lang="en-US" sz="1200" dirty="0" smtClean="0"/>
              <a:t>”&gt;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param</a:t>
            </a:r>
            <a:r>
              <a:rPr lang="en-US" sz="1200" dirty="0" smtClean="0"/>
              <a:t> name=</a:t>
            </a:r>
            <a:r>
              <a:rPr lang="en-US" sz="1200" dirty="0" smtClean="0">
                <a:solidFill>
                  <a:srgbClr val="00B0F0"/>
                </a:solidFill>
              </a:rPr>
              <a:t>version</a:t>
            </a:r>
            <a:r>
              <a:rPr lang="en-US" sz="1200" dirty="0" smtClean="0"/>
              <a:t> value=“1”&gt;</a:t>
            </a:r>
          </a:p>
          <a:p>
            <a:r>
              <a:rPr lang="en-US" sz="1200" dirty="0" smtClean="0"/>
              <a:t>&lt;/applet&gt;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75017" y="5075768"/>
            <a:ext cx="4389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names must match between name=? statement and the </a:t>
            </a:r>
            <a:r>
              <a:rPr lang="en-US" dirty="0" err="1" smtClean="0"/>
              <a:t>getParameter</a:t>
            </a:r>
            <a:r>
              <a:rPr lang="en-US" dirty="0" smtClean="0"/>
              <a:t>(“?”)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applet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 class inherits from the AWT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Panel</a:t>
            </a:r>
          </a:p>
          <a:p>
            <a:r>
              <a:rPr lang="en-US" dirty="0" smtClean="0"/>
              <a:t>See table 15-1 on page 526-527 for list of methods.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4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programs are event driven</a:t>
            </a:r>
          </a:p>
          <a:p>
            <a:r>
              <a:rPr lang="en-US" dirty="0" smtClean="0"/>
              <a:t>Utilized the delegation event model</a:t>
            </a:r>
          </a:p>
          <a:p>
            <a:pPr lvl="1"/>
            <a:r>
              <a:rPr lang="en-US" dirty="0" smtClean="0"/>
              <a:t>Standard and consistent mechanisms to generate and process events.</a:t>
            </a:r>
          </a:p>
          <a:p>
            <a:r>
              <a:rPr lang="en-US" dirty="0" smtClean="0"/>
              <a:t>A </a:t>
            </a:r>
            <a:r>
              <a:rPr lang="en-US" i="1" u="sng" dirty="0" smtClean="0"/>
              <a:t>source</a:t>
            </a:r>
            <a:r>
              <a:rPr lang="en-US" dirty="0" smtClean="0"/>
              <a:t> generates an event and sends it to a </a:t>
            </a:r>
            <a:r>
              <a:rPr lang="en-US" i="1" u="sng" dirty="0" smtClean="0"/>
              <a:t>listener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Logic that processes events are separate from the logic the generates the events.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5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the describes a state change in source.</a:t>
            </a:r>
          </a:p>
          <a:p>
            <a:pPr lvl="1"/>
            <a:r>
              <a:rPr lang="en-US" dirty="0" smtClean="0"/>
              <a:t>Press a button</a:t>
            </a:r>
          </a:p>
          <a:p>
            <a:pPr lvl="1"/>
            <a:r>
              <a:rPr lang="en-US" dirty="0" smtClean="0"/>
              <a:t>Typing text</a:t>
            </a:r>
          </a:p>
          <a:p>
            <a:pPr lvl="1"/>
            <a:r>
              <a:rPr lang="en-US" dirty="0" smtClean="0"/>
              <a:t>Clicking a mouse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9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that generates an event.</a:t>
            </a:r>
          </a:p>
          <a:p>
            <a:r>
              <a:rPr lang="en-US" dirty="0" smtClean="0"/>
              <a:t>A source may generate several types of events.</a:t>
            </a:r>
          </a:p>
          <a:p>
            <a:r>
              <a:rPr lang="en-US" dirty="0" smtClean="0"/>
              <a:t>A source must register a listener in order for the listener to receive notifications about an event.</a:t>
            </a:r>
          </a:p>
          <a:p>
            <a:r>
              <a:rPr lang="en-US" dirty="0" smtClean="0"/>
              <a:t>Add a listener: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add</a:t>
            </a:r>
            <a:r>
              <a:rPr lang="en-US" i="1" dirty="0" err="1" smtClean="0"/>
              <a:t>Type</a:t>
            </a:r>
            <a:r>
              <a:rPr lang="en-US" dirty="0" err="1" smtClean="0"/>
              <a:t>Listener</a:t>
            </a:r>
            <a:r>
              <a:rPr lang="en-US" dirty="0" smtClean="0"/>
              <a:t>(</a:t>
            </a:r>
            <a:r>
              <a:rPr lang="en-US" i="1" dirty="0" err="1" smtClean="0"/>
              <a:t>Type</a:t>
            </a:r>
            <a:r>
              <a:rPr lang="en-US" dirty="0" err="1" smtClean="0"/>
              <a:t>Listener</a:t>
            </a:r>
            <a:r>
              <a:rPr lang="en-US" dirty="0" smtClean="0"/>
              <a:t> el)</a:t>
            </a:r>
          </a:p>
          <a:p>
            <a:r>
              <a:rPr lang="en-US" dirty="0" smtClean="0"/>
              <a:t>Remove a listener: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remove</a:t>
            </a:r>
            <a:r>
              <a:rPr lang="en-US" i="1" dirty="0" err="1" smtClean="0"/>
              <a:t>Type</a:t>
            </a:r>
            <a:r>
              <a:rPr lang="en-US" dirty="0" err="1" smtClean="0"/>
              <a:t>Listener</a:t>
            </a:r>
            <a:r>
              <a:rPr lang="en-US" dirty="0" smtClean="0"/>
              <a:t>(</a:t>
            </a:r>
            <a:r>
              <a:rPr lang="en-US" i="1" dirty="0" err="1"/>
              <a:t>T</a:t>
            </a:r>
            <a:r>
              <a:rPr lang="en-US" i="1" dirty="0" err="1" smtClean="0"/>
              <a:t>ype</a:t>
            </a:r>
            <a:r>
              <a:rPr lang="en-US" dirty="0" err="1" smtClean="0"/>
              <a:t>Listener</a:t>
            </a:r>
            <a:r>
              <a:rPr lang="en-US" dirty="0" smtClean="0"/>
              <a:t> 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7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 Examples</a:t>
            </a:r>
          </a:p>
          <a:p>
            <a:pPr lvl="1"/>
            <a:r>
              <a:rPr lang="en-US" dirty="0" err="1" smtClean="0"/>
              <a:t>addKeyListener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addMouseListener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addMouseMotionListener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addItemListener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addActionListener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9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that is notified when an event occurs.</a:t>
            </a:r>
          </a:p>
          <a:p>
            <a:r>
              <a:rPr lang="en-US" dirty="0" smtClean="0"/>
              <a:t>It must first be registered.</a:t>
            </a:r>
          </a:p>
          <a:p>
            <a:r>
              <a:rPr lang="en-US" dirty="0" smtClean="0"/>
              <a:t>It must implement methods to receive and process the notifications.</a:t>
            </a:r>
          </a:p>
          <a:p>
            <a:pPr lvl="1"/>
            <a:r>
              <a:rPr lang="en-US" dirty="0" smtClean="0"/>
              <a:t>Defined as a set of interfaces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2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 Interfaces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689336" cy="4775985"/>
          </a:xfrm>
        </p:spPr>
      </p:pic>
    </p:spTree>
    <p:extLst>
      <p:ext uri="{BB962C8B-B14F-4D97-AF65-F5344CB8AC3E}">
        <p14:creationId xmlns:p14="http://schemas.microsoft.com/office/powerpoint/2010/main" val="35227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skills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applet basics</a:t>
            </a:r>
          </a:p>
          <a:p>
            <a:r>
              <a:rPr lang="en-US" dirty="0"/>
              <a:t>Know the applet architecture</a:t>
            </a:r>
          </a:p>
          <a:p>
            <a:r>
              <a:rPr lang="en-US" dirty="0"/>
              <a:t>Create an applet skeleton</a:t>
            </a:r>
          </a:p>
          <a:p>
            <a:r>
              <a:rPr lang="en-US" dirty="0"/>
              <a:t>Initialize and terminate applets</a:t>
            </a:r>
          </a:p>
          <a:p>
            <a:r>
              <a:rPr lang="en-US" dirty="0"/>
              <a:t>Repaint applets</a:t>
            </a:r>
          </a:p>
          <a:p>
            <a:r>
              <a:rPr lang="en-US" dirty="0"/>
              <a:t>Output to the status window</a:t>
            </a:r>
          </a:p>
          <a:p>
            <a:r>
              <a:rPr lang="en-US" dirty="0"/>
              <a:t>Pass parameters to an applet</a:t>
            </a:r>
          </a:p>
          <a:p>
            <a:r>
              <a:rPr lang="en-US" dirty="0"/>
              <a:t>Know the Applet class</a:t>
            </a:r>
          </a:p>
          <a:p>
            <a:r>
              <a:rPr lang="en-US" dirty="0"/>
              <a:t>Understand the delegation event model</a:t>
            </a:r>
          </a:p>
          <a:p>
            <a:r>
              <a:rPr lang="en-US" dirty="0"/>
              <a:t>Use the delegation event model</a:t>
            </a:r>
          </a:p>
          <a:p>
            <a:r>
              <a:rPr lang="en-US" dirty="0"/>
              <a:t>Know the remaining Java keywords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(c) Gary R. Smith, 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 Interfaces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1295400"/>
            <a:ext cx="7162800" cy="52085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delegation event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steps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Implement the appropriate interface in the listener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Implement code to register and unregister (if necessary) the listener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3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Java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transient</a:t>
            </a:r>
          </a:p>
          <a:p>
            <a:r>
              <a:rPr lang="en-US" dirty="0" smtClean="0"/>
              <a:t>volatile</a:t>
            </a:r>
          </a:p>
          <a:p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native</a:t>
            </a:r>
          </a:p>
          <a:p>
            <a:r>
              <a:rPr lang="en-US" dirty="0" err="1" smtClean="0"/>
              <a:t>strictfp</a:t>
            </a:r>
            <a:endParaRPr lang="en-US" dirty="0" smtClean="0"/>
          </a:p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0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and volatile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specialized situations</a:t>
            </a:r>
          </a:p>
          <a:p>
            <a:r>
              <a:rPr lang="en-US" dirty="0" smtClean="0"/>
              <a:t>A </a:t>
            </a:r>
            <a:r>
              <a:rPr lang="en-US" i="1" u="sng" dirty="0" smtClean="0"/>
              <a:t>transient</a:t>
            </a:r>
            <a:r>
              <a:rPr lang="en-US" dirty="0" smtClean="0"/>
              <a:t> field is one that does not affect the persisted state of an object</a:t>
            </a:r>
          </a:p>
          <a:p>
            <a:r>
              <a:rPr lang="en-US" dirty="0" smtClean="0"/>
              <a:t>The volatile modifier tells the compiler a variable can be changed unexpectedly by other parts of your program.</a:t>
            </a:r>
          </a:p>
          <a:p>
            <a:r>
              <a:rPr lang="en-US" dirty="0" smtClean="0"/>
              <a:t>Use in multithreaded applications where two or more threads share the same variable.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7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Tells you the type of an object at run time.</a:t>
            </a:r>
          </a:p>
          <a:p>
            <a:r>
              <a:rPr lang="en-US" dirty="0" smtClean="0"/>
              <a:t>Format: </a:t>
            </a:r>
            <a:r>
              <a:rPr lang="en-US" dirty="0" err="1" smtClean="0">
                <a:solidFill>
                  <a:srgbClr val="FF0000"/>
                </a:solidFill>
              </a:rPr>
              <a:t>objectRef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</a:p>
          <a:p>
            <a:pPr lvl="1"/>
            <a:r>
              <a:rPr lang="en-US" dirty="0" smtClean="0"/>
              <a:t>return true of </a:t>
            </a:r>
            <a:r>
              <a:rPr lang="en-US" dirty="0" err="1" smtClean="0">
                <a:solidFill>
                  <a:srgbClr val="FF0000"/>
                </a:solidFill>
              </a:rPr>
              <a:t>objecRef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of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2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strictfp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of Java 2, floating-point computation model was relaxed slightly.</a:t>
            </a:r>
          </a:p>
          <a:p>
            <a:pPr lvl="1"/>
            <a:r>
              <a:rPr lang="en-US" dirty="0" smtClean="0"/>
              <a:t>Does not require truncation of certain intermediate values during a computation</a:t>
            </a:r>
          </a:p>
          <a:p>
            <a:r>
              <a:rPr lang="en-US" dirty="0" err="1" smtClean="0"/>
              <a:t>strictfp</a:t>
            </a:r>
            <a:r>
              <a:rPr lang="en-US" dirty="0" smtClean="0"/>
              <a:t> insures floating-point calculations takes place </a:t>
            </a:r>
            <a:r>
              <a:rPr lang="en-US" dirty="0" err="1" smtClean="0"/>
              <a:t>preceisly</a:t>
            </a:r>
            <a:r>
              <a:rPr lang="en-US" dirty="0" smtClean="0"/>
              <a:t> as pre Java 2 did.</a:t>
            </a:r>
          </a:p>
          <a:p>
            <a:r>
              <a:rPr lang="en-US" dirty="0" smtClean="0"/>
              <a:t>Can be applied to a class, method, or 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during program development to create an assertion.</a:t>
            </a:r>
          </a:p>
          <a:p>
            <a:r>
              <a:rPr lang="en-US" dirty="0" smtClean="0"/>
              <a:t>An assertion is a condition that is expected to be true during execution of a program.</a:t>
            </a:r>
          </a:p>
          <a:p>
            <a:r>
              <a:rPr lang="en-US" dirty="0" smtClean="0"/>
              <a:t>Not usually used for released code.</a:t>
            </a:r>
          </a:p>
          <a:p>
            <a:r>
              <a:rPr lang="en-US" dirty="0" smtClean="0"/>
              <a:t>Formats: </a:t>
            </a:r>
          </a:p>
          <a:p>
            <a:pPr lvl="1"/>
            <a:r>
              <a:rPr lang="en-US" dirty="0" smtClean="0"/>
              <a:t>assert condition;</a:t>
            </a:r>
          </a:p>
          <a:p>
            <a:pPr lvl="1"/>
            <a:r>
              <a:rPr lang="en-US" dirty="0" smtClean="0"/>
              <a:t>assert condition : </a:t>
            </a:r>
            <a:r>
              <a:rPr lang="en-US" dirty="0" err="1" smtClean="0"/>
              <a:t>expresion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7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condition is false, an </a:t>
            </a:r>
            <a:r>
              <a:rPr lang="en-US" dirty="0" err="1" smtClean="0"/>
              <a:t>AssertionError</a:t>
            </a:r>
            <a:r>
              <a:rPr lang="en-US" dirty="0" smtClean="0"/>
              <a:t> is thrown.</a:t>
            </a:r>
          </a:p>
          <a:p>
            <a:r>
              <a:rPr lang="en-US" dirty="0" smtClean="0"/>
              <a:t>The expression value is passed to the </a:t>
            </a:r>
            <a:r>
              <a:rPr lang="en-US" dirty="0" err="1" smtClean="0"/>
              <a:t>AssertionError</a:t>
            </a:r>
            <a:r>
              <a:rPr lang="en-US" dirty="0" smtClean="0"/>
              <a:t> constructor for the 2</a:t>
            </a:r>
            <a:r>
              <a:rPr lang="en-US" baseline="30000" dirty="0" smtClean="0"/>
              <a:t>nd</a:t>
            </a:r>
            <a:r>
              <a:rPr lang="en-US" dirty="0" smtClean="0"/>
              <a:t> form.</a:t>
            </a:r>
          </a:p>
          <a:p>
            <a:r>
              <a:rPr lang="en-US" dirty="0" smtClean="0"/>
              <a:t>You must enable assertion handling at run time</a:t>
            </a:r>
          </a:p>
          <a:p>
            <a:pPr lvl="1"/>
            <a:r>
              <a:rPr lang="en-US" dirty="0" smtClean="0"/>
              <a:t>java </a:t>
            </a:r>
            <a:r>
              <a:rPr lang="en-US" dirty="0" smtClean="0">
                <a:solidFill>
                  <a:srgbClr val="FF0000"/>
                </a:solidFill>
              </a:rPr>
              <a:t>–</a:t>
            </a:r>
            <a:r>
              <a:rPr lang="en-US" dirty="0" err="1" smtClean="0">
                <a:solidFill>
                  <a:srgbClr val="FF0000"/>
                </a:solidFill>
              </a:rPr>
              <a:t>ea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0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rarely</a:t>
            </a:r>
          </a:p>
          <a:p>
            <a:r>
              <a:rPr lang="en-US" dirty="0" smtClean="0"/>
              <a:t>Use to call a method written in another language</a:t>
            </a:r>
          </a:p>
          <a:p>
            <a:r>
              <a:rPr lang="en-US" dirty="0" smtClean="0"/>
              <a:t>You declare a native method using the native keyword</a:t>
            </a:r>
          </a:p>
          <a:p>
            <a:pPr lvl="1"/>
            <a:r>
              <a:rPr lang="en-US" dirty="0" smtClean="0"/>
              <a:t>public native </a:t>
            </a:r>
            <a:r>
              <a:rPr lang="en-US" dirty="0" err="1" smtClean="0"/>
              <a:t>returnType</a:t>
            </a:r>
            <a:r>
              <a:rPr lang="en-US" dirty="0" smtClean="0"/>
              <a:t> </a:t>
            </a:r>
            <a:r>
              <a:rPr lang="en-US" dirty="0" err="1" smtClean="0"/>
              <a:t>methodName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You must then link the method to </a:t>
            </a:r>
            <a:r>
              <a:rPr lang="en-US" smtClean="0"/>
              <a:t>your Java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programs designed for transmission over the Internet</a:t>
            </a:r>
          </a:p>
          <a:p>
            <a:r>
              <a:rPr lang="en-US" dirty="0" smtClean="0"/>
              <a:t>Run within a browser</a:t>
            </a:r>
          </a:p>
          <a:p>
            <a:r>
              <a:rPr lang="en-US" dirty="0" smtClean="0"/>
              <a:t>Secure way to dynamically download and execute programs over the Web.</a:t>
            </a:r>
          </a:p>
          <a:p>
            <a:r>
              <a:rPr lang="en-US" dirty="0" smtClean="0"/>
              <a:t>Two basic varieties:</a:t>
            </a:r>
          </a:p>
          <a:p>
            <a:pPr lvl="1"/>
            <a:r>
              <a:rPr lang="en-US" dirty="0" smtClean="0"/>
              <a:t>Based on Abstract Windows Toolkit (AWT)</a:t>
            </a:r>
          </a:p>
          <a:p>
            <a:pPr lvl="1"/>
            <a:r>
              <a:rPr lang="en-US" dirty="0" smtClean="0"/>
              <a:t>Based on Swing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1752" y="1298448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dirty="0" smtClean="0"/>
              <a:t>//  Simple AWT-based applet</a:t>
            </a:r>
          </a:p>
          <a:p>
            <a:pPr defTabSz="228600"/>
            <a:r>
              <a:rPr lang="en-US" dirty="0" smtClean="0"/>
              <a:t>Import </a:t>
            </a:r>
            <a:r>
              <a:rPr lang="en-US" dirty="0" err="1" smtClean="0"/>
              <a:t>java.awt</a:t>
            </a:r>
            <a:r>
              <a:rPr lang="en-US" dirty="0" smtClean="0"/>
              <a:t>.*;</a:t>
            </a:r>
          </a:p>
          <a:p>
            <a:pPr defTabSz="228600"/>
            <a:r>
              <a:rPr lang="en-US" dirty="0" smtClean="0"/>
              <a:t>Import </a:t>
            </a:r>
            <a:r>
              <a:rPr lang="en-US" dirty="0" err="1" smtClean="0"/>
              <a:t>java.applet</a:t>
            </a:r>
            <a:r>
              <a:rPr lang="en-US" dirty="0" smtClean="0"/>
              <a:t>.*;</a:t>
            </a:r>
          </a:p>
          <a:p>
            <a:pPr defTabSz="228600"/>
            <a:endParaRPr lang="en-US" dirty="0"/>
          </a:p>
          <a:p>
            <a:pPr defTabSz="228600"/>
            <a:r>
              <a:rPr lang="en-US" dirty="0" smtClean="0"/>
              <a:t>public class </a:t>
            </a:r>
            <a:r>
              <a:rPr lang="en-US" dirty="0" err="1" smtClean="0"/>
              <a:t>SimpleApplet</a:t>
            </a:r>
            <a:r>
              <a:rPr lang="en-US" dirty="0" smtClean="0"/>
              <a:t> extends Applet {</a:t>
            </a:r>
          </a:p>
          <a:p>
            <a:pPr defTabSz="228600"/>
            <a:r>
              <a:rPr lang="en-US" dirty="0" smtClean="0"/>
              <a:t>	//  Paint method redisplays the screen</a:t>
            </a:r>
          </a:p>
          <a:p>
            <a:pPr defTabSz="228600"/>
            <a:r>
              <a:rPr lang="en-US" dirty="0" smtClean="0"/>
              <a:t>	public void paint(Graphics g)</a:t>
            </a:r>
          </a:p>
          <a:p>
            <a:pPr defTabSz="228600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g.drawString</a:t>
            </a:r>
            <a:r>
              <a:rPr lang="en-US" dirty="0" smtClean="0"/>
              <a:t>(“Java applets are easy!”,20,20)</a:t>
            </a:r>
          </a:p>
          <a:p>
            <a:pPr defTabSz="228600"/>
            <a:r>
              <a:rPr lang="en-US" dirty="0" smtClean="0"/>
              <a:t>	}</a:t>
            </a:r>
          </a:p>
          <a:p>
            <a:pPr defTabSz="22860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applet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User Interface (GUI) based program.</a:t>
            </a:r>
          </a:p>
          <a:p>
            <a:r>
              <a:rPr lang="en-US" dirty="0" smtClean="0"/>
              <a:t>Event driven</a:t>
            </a:r>
          </a:p>
          <a:p>
            <a:pPr lvl="1"/>
            <a:r>
              <a:rPr lang="en-US" dirty="0" smtClean="0"/>
              <a:t>Waits for an event to occur</a:t>
            </a:r>
          </a:p>
          <a:p>
            <a:pPr lvl="1"/>
            <a:r>
              <a:rPr lang="en-US" dirty="0" smtClean="0"/>
              <a:t>May responds to different events</a:t>
            </a:r>
          </a:p>
          <a:p>
            <a:r>
              <a:rPr lang="en-US" dirty="0" smtClean="0"/>
              <a:t>User initiates interaction with an applet</a:t>
            </a:r>
          </a:p>
          <a:p>
            <a:pPr lvl="1"/>
            <a:r>
              <a:rPr lang="en-US" dirty="0" smtClean="0"/>
              <a:t>User initiates events in any sequence</a:t>
            </a:r>
          </a:p>
          <a:p>
            <a:pPr lvl="1"/>
            <a:r>
              <a:rPr lang="en-US" dirty="0" smtClean="0"/>
              <a:t>Applets contain many controls such as buttons, check boxes, text areas which may have events.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8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applet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Applets contain several methods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() – performs initialization operations</a:t>
            </a:r>
          </a:p>
          <a:p>
            <a:pPr lvl="1"/>
            <a:r>
              <a:rPr lang="en-US" dirty="0" smtClean="0"/>
              <a:t>start() – stars or resumes execution</a:t>
            </a:r>
          </a:p>
          <a:p>
            <a:pPr lvl="1"/>
            <a:r>
              <a:rPr lang="en-US" dirty="0" smtClean="0"/>
              <a:t>stop() – suspends execution</a:t>
            </a:r>
          </a:p>
          <a:p>
            <a:pPr lvl="1"/>
            <a:r>
              <a:rPr lang="en-US" dirty="0" smtClean="0"/>
              <a:t>destroy() – performs shutdown operations</a:t>
            </a:r>
          </a:p>
          <a:p>
            <a:pPr lvl="1"/>
            <a:r>
              <a:rPr lang="en-US" dirty="0" smtClean="0"/>
              <a:t>paint() – redisplays the contents of the window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7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initialization and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calls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paint()</a:t>
            </a:r>
          </a:p>
          <a:p>
            <a:r>
              <a:rPr lang="en-US" dirty="0" smtClean="0"/>
              <a:t>Termination calls</a:t>
            </a:r>
          </a:p>
          <a:p>
            <a:pPr lvl="1"/>
            <a:r>
              <a:rPr lang="en-US" dirty="0" smtClean="0"/>
              <a:t>stop()</a:t>
            </a:r>
          </a:p>
          <a:p>
            <a:pPr lvl="1"/>
            <a:r>
              <a:rPr lang="en-US" dirty="0" smtClean="0"/>
              <a:t>destroy()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0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repainting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Window only gets updated when paint() is called.</a:t>
            </a:r>
          </a:p>
          <a:p>
            <a:r>
              <a:rPr lang="en-US" dirty="0" smtClean="0"/>
              <a:t>Fundamental constraint is an applet must quickly return control to the run-time system.</a:t>
            </a:r>
          </a:p>
          <a:p>
            <a:r>
              <a:rPr lang="en-US" dirty="0" smtClean="0"/>
              <a:t>repaint() method updates the windows</a:t>
            </a:r>
          </a:p>
          <a:p>
            <a:pPr lvl="1"/>
            <a:r>
              <a:rPr lang="en-US" dirty="0" smtClean="0"/>
              <a:t>Part of the AWT’s Component class</a:t>
            </a:r>
          </a:p>
          <a:p>
            <a:pPr lvl="1"/>
            <a:r>
              <a:rPr lang="en-US" dirty="0" smtClean="0"/>
              <a:t>Calls paint()</a:t>
            </a:r>
          </a:p>
          <a:p>
            <a:pPr lvl="1"/>
            <a:r>
              <a:rPr lang="en-US" dirty="0" smtClean="0"/>
              <a:t>Can update the entire window or a portion</a:t>
            </a:r>
          </a:p>
          <a:p>
            <a:pPr lvl="2"/>
            <a:r>
              <a:rPr lang="en-US" dirty="0" smtClean="0"/>
              <a:t>void repaint()</a:t>
            </a:r>
          </a:p>
          <a:p>
            <a:pPr lvl="2"/>
            <a:r>
              <a:rPr lang="en-US" dirty="0" smtClean="0"/>
              <a:t>void repaint(</a:t>
            </a:r>
            <a:r>
              <a:rPr lang="en-US" dirty="0" err="1" smtClean="0"/>
              <a:t>int</a:t>
            </a:r>
            <a:r>
              <a:rPr lang="en-US" dirty="0" smtClean="0"/>
              <a:t> left, 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height)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repainting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update() method</a:t>
            </a:r>
          </a:p>
          <a:p>
            <a:pPr lvl="1"/>
            <a:r>
              <a:rPr lang="en-US" dirty="0" smtClean="0"/>
              <a:t>Part of the Component class</a:t>
            </a:r>
          </a:p>
          <a:p>
            <a:pPr lvl="1"/>
            <a:r>
              <a:rPr lang="en-US" dirty="0" smtClean="0"/>
              <a:t>Applies only to AWT-based applets</a:t>
            </a:r>
          </a:p>
          <a:p>
            <a:pPr lvl="1"/>
            <a:r>
              <a:rPr lang="en-US" dirty="0" smtClean="0"/>
              <a:t>Called when your applet requests a portion of the screen to be redrawn.</a:t>
            </a:r>
          </a:p>
          <a:p>
            <a:pPr lvl="1"/>
            <a:r>
              <a:rPr lang="en-US" dirty="0" smtClean="0"/>
              <a:t>Default versions calls paint()</a:t>
            </a:r>
          </a:p>
          <a:p>
            <a:pPr lvl="1"/>
            <a:r>
              <a:rPr lang="en-US" dirty="0" smtClean="0"/>
              <a:t>You can override update()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(c) Gary R. Smith, MS.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2EDE-D80F-412A-8C7F-3D86628FCBB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930</TotalTime>
  <Words>1508</Words>
  <Application>Microsoft Office PowerPoint</Application>
  <PresentationFormat>On-screen Show (4:3)</PresentationFormat>
  <Paragraphs>270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Franklin Gothic Medium</vt:lpstr>
      <vt:lpstr>Wingdings 2</vt:lpstr>
      <vt:lpstr>Trek</vt:lpstr>
      <vt:lpstr>Java: A Beginner’s Guide</vt:lpstr>
      <vt:lpstr>Key skills and concepts</vt:lpstr>
      <vt:lpstr>Applet basics</vt:lpstr>
      <vt:lpstr>Applet basics</vt:lpstr>
      <vt:lpstr>The applet architecture</vt:lpstr>
      <vt:lpstr>A complete applet skeleton</vt:lpstr>
      <vt:lpstr>applet initialization and termination</vt:lpstr>
      <vt:lpstr>requesting repainting</vt:lpstr>
      <vt:lpstr>requesting repainting</vt:lpstr>
      <vt:lpstr>using the status window</vt:lpstr>
      <vt:lpstr>Passing Parameters to applets</vt:lpstr>
      <vt:lpstr>Passing Parameters to applets</vt:lpstr>
      <vt:lpstr>The applet class</vt:lpstr>
      <vt:lpstr>Event handling</vt:lpstr>
      <vt:lpstr>Events</vt:lpstr>
      <vt:lpstr>Event sources</vt:lpstr>
      <vt:lpstr>Event sources</vt:lpstr>
      <vt:lpstr>Event listeners</vt:lpstr>
      <vt:lpstr>Event Listener Interfaces</vt:lpstr>
      <vt:lpstr>Event Listener Interfaces</vt:lpstr>
      <vt:lpstr>Using the delegation event model</vt:lpstr>
      <vt:lpstr>More Java keywords</vt:lpstr>
      <vt:lpstr>transient and volatile modifiers</vt:lpstr>
      <vt:lpstr>instanceof</vt:lpstr>
      <vt:lpstr>strictfp</vt:lpstr>
      <vt:lpstr>assert</vt:lpstr>
      <vt:lpstr>assert</vt:lpstr>
      <vt:lpstr>Native methods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A Beginner’s Guide</dc:title>
  <dc:creator>Gary R Smith</dc:creator>
  <cp:lastModifiedBy>Gary Smith</cp:lastModifiedBy>
  <cp:revision>64</cp:revision>
  <dcterms:created xsi:type="dcterms:W3CDTF">2014-08-16T22:13:57Z</dcterms:created>
  <dcterms:modified xsi:type="dcterms:W3CDTF">2016-03-02T18:28:09Z</dcterms:modified>
</cp:coreProperties>
</file>