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EEA7-4253-457C-9129-C3490068DA1A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0384-3052-477A-AC66-88AE639DB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2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0384-3052-477A-AC66-88AE639DB0B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3B054-7F5E-4508-B7B5-393B2DC4AD02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B618D8F-F00B-489E-BF38-D49D78187D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Java: A beginners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10: Using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OutputStream methods</a:t>
            </a:r>
          </a:p>
          <a:p>
            <a:pPr lvl="1"/>
            <a:r>
              <a:rPr lang="en-US" dirty="0" smtClean="0"/>
              <a:t>void write(int b) – writes a single byte to the output stream.</a:t>
            </a:r>
          </a:p>
          <a:p>
            <a:pPr lvl="1"/>
            <a:r>
              <a:rPr lang="en-US" dirty="0" smtClean="0"/>
              <a:t>void close() – closes the output stream.</a:t>
            </a:r>
          </a:p>
          <a:p>
            <a:pPr lvl="1"/>
            <a:r>
              <a:rPr lang="en-US" dirty="0" smtClean="0"/>
              <a:t>See table 10-4 for other methods</a:t>
            </a:r>
          </a:p>
          <a:p>
            <a:r>
              <a:rPr lang="en-US" dirty="0" smtClean="0"/>
              <a:t>Methods may throw an IOException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byte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8508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//  Reads a byte of data from the input stream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package</a:t>
            </a:r>
            <a:r>
              <a:rPr lang="en-US" sz="2400" dirty="0" smtClean="0"/>
              <a:t> </a:t>
            </a:r>
            <a:r>
              <a:rPr lang="en-US" sz="2400" dirty="0"/>
              <a:t>javaapplication1;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import</a:t>
            </a:r>
            <a:r>
              <a:rPr lang="en-US" sz="2400" dirty="0"/>
              <a:t> java.io.*;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JavaApplication1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static</a:t>
            </a:r>
            <a:r>
              <a:rPr lang="en-US" sz="2400" dirty="0"/>
              <a:t> void main(String[] args) </a:t>
            </a:r>
            <a:r>
              <a:rPr lang="en-US" sz="2400" dirty="0">
                <a:solidFill>
                  <a:srgbClr val="0070C0"/>
                </a:solidFill>
              </a:rPr>
              <a:t>throws</a:t>
            </a:r>
            <a:r>
              <a:rPr lang="en-US" sz="2400" dirty="0"/>
              <a:t> IOException {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/>
              <a:t>data;</a:t>
            </a:r>
          </a:p>
          <a:p>
            <a:r>
              <a:rPr lang="en-US" sz="2400" dirty="0"/>
              <a:t>        System.out.println("Enter a character:");</a:t>
            </a:r>
          </a:p>
          <a:p>
            <a:r>
              <a:rPr lang="en-US" sz="2400" dirty="0"/>
              <a:t>        data = System.in.read();</a:t>
            </a:r>
          </a:p>
          <a:p>
            <a:r>
              <a:rPr lang="en-US" sz="2400" dirty="0"/>
              <a:t>        System.out.print((</a:t>
            </a:r>
            <a:r>
              <a:rPr lang="en-US" sz="2400" dirty="0">
                <a:solidFill>
                  <a:srgbClr val="0070C0"/>
                </a:solidFill>
              </a:rPr>
              <a:t>char</a:t>
            </a:r>
            <a:r>
              <a:rPr lang="en-US" sz="2400" dirty="0"/>
              <a:t>)data);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5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byte streams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457" y="1524000"/>
            <a:ext cx="78508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//  Reads a byte array from the input stream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package </a:t>
            </a:r>
            <a:r>
              <a:rPr lang="en-US" sz="2400" dirty="0"/>
              <a:t>javaapplication1;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/>
              <a:t>java.io.*;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class </a:t>
            </a:r>
            <a:r>
              <a:rPr lang="en-US" sz="2400" dirty="0"/>
              <a:t>JavaApplication1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public static void </a:t>
            </a:r>
            <a:r>
              <a:rPr lang="en-US" sz="2400" dirty="0"/>
              <a:t>main(String[] args) </a:t>
            </a:r>
            <a:r>
              <a:rPr lang="en-US" sz="2400" dirty="0">
                <a:solidFill>
                  <a:srgbClr val="0070C0"/>
                </a:solidFill>
              </a:rPr>
              <a:t>throws </a:t>
            </a:r>
            <a:r>
              <a:rPr lang="en-US" sz="2400" dirty="0"/>
              <a:t>IOException {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byte </a:t>
            </a:r>
            <a:r>
              <a:rPr lang="en-US" sz="2400" dirty="0"/>
              <a:t>data[] = new byte[10];</a:t>
            </a:r>
          </a:p>
          <a:p>
            <a:r>
              <a:rPr lang="en-US" sz="2400" dirty="0"/>
              <a:t>        System.out.println("Enter some data:");</a:t>
            </a:r>
          </a:p>
          <a:p>
            <a:r>
              <a:rPr lang="en-US" sz="2400" dirty="0"/>
              <a:t>        System.in.read(data);</a:t>
            </a:r>
          </a:p>
          <a:p>
            <a:r>
              <a:rPr lang="en-US" sz="2400" dirty="0"/>
              <a:t>        for(byte c:data) {</a:t>
            </a:r>
          </a:p>
          <a:p>
            <a:r>
              <a:rPr lang="en-US" sz="2400" dirty="0"/>
              <a:t>            System.out.print((</a:t>
            </a:r>
            <a:r>
              <a:rPr lang="en-US" sz="2400" dirty="0">
                <a:solidFill>
                  <a:srgbClr val="0070C0"/>
                </a:solidFill>
              </a:rPr>
              <a:t>char</a:t>
            </a:r>
            <a:r>
              <a:rPr lang="en-US" sz="2400" dirty="0"/>
              <a:t>)c);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6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console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based console output is still widely used.</a:t>
            </a:r>
          </a:p>
          <a:p>
            <a:r>
              <a:rPr lang="en-US" dirty="0" smtClean="0"/>
              <a:t>PrintStream is derived from OutputStream</a:t>
            </a:r>
          </a:p>
          <a:p>
            <a:pPr lvl="1"/>
            <a:r>
              <a:rPr lang="en-US" dirty="0" smtClean="0"/>
              <a:t>write() is also a methods available for byte output</a:t>
            </a:r>
          </a:p>
          <a:p>
            <a:pPr lvl="1"/>
            <a:r>
              <a:rPr lang="en-US" dirty="0" smtClean="0"/>
              <a:t>write() is seldom used</a:t>
            </a:r>
          </a:p>
          <a:p>
            <a:pPr lvl="1"/>
            <a:r>
              <a:rPr lang="en-US" dirty="0" smtClean="0"/>
              <a:t>print() and println() are more commonly used.</a:t>
            </a:r>
          </a:p>
          <a:p>
            <a:pPr lvl="1"/>
            <a:r>
              <a:rPr lang="en-US" dirty="0" smtClean="0"/>
              <a:t>printf() and format() are used to create formatted output.</a:t>
            </a:r>
          </a:p>
        </p:txBody>
      </p:sp>
    </p:spTree>
    <p:extLst>
      <p:ext uri="{BB962C8B-B14F-4D97-AF65-F5344CB8AC3E}">
        <p14:creationId xmlns:p14="http://schemas.microsoft.com/office/powerpoint/2010/main" val="40916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files using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all files are byte oriented.</a:t>
            </a:r>
          </a:p>
          <a:p>
            <a:r>
              <a:rPr lang="en-US" dirty="0" smtClean="0"/>
              <a:t>FileInputStream and FileOutputStream are used to read and write to files.</a:t>
            </a:r>
          </a:p>
          <a:p>
            <a:r>
              <a:rPr lang="en-US" dirty="0" smtClean="0"/>
              <a:t>To use, you must instantiate those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open a file, you pass the filename to the </a:t>
            </a:r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smtClean="0"/>
              <a:t>constructor methods.</a:t>
            </a:r>
          </a:p>
          <a:p>
            <a:r>
              <a:rPr lang="en-US" dirty="0" smtClean="0"/>
              <a:t>Throws FileNotFoundException if the file is not found or does not exist.</a:t>
            </a:r>
          </a:p>
          <a:p>
            <a:r>
              <a:rPr lang="en-US" dirty="0" smtClean="0"/>
              <a:t>read() method returns a single byte of data as an integer.</a:t>
            </a:r>
          </a:p>
          <a:p>
            <a:pPr lvl="1"/>
            <a:r>
              <a:rPr lang="en-US" dirty="0" smtClean="0"/>
              <a:t>May throw an IOException</a:t>
            </a:r>
          </a:p>
          <a:p>
            <a:pPr lvl="1"/>
            <a:r>
              <a:rPr lang="en-US" dirty="0" smtClean="0"/>
              <a:t>Returns -1 if end of file is reached.</a:t>
            </a:r>
          </a:p>
          <a:p>
            <a:r>
              <a:rPr lang="en-US" dirty="0" smtClean="0"/>
              <a:t>close() terminates access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from a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298448"/>
            <a:ext cx="4270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        </a:t>
            </a:r>
            <a:r>
              <a:rPr lang="en-US" sz="1400" dirty="0">
                <a:solidFill>
                  <a:srgbClr val="006600"/>
                </a:solidFill>
              </a:rPr>
              <a:t>//  Read the file and display its contents on </a:t>
            </a:r>
            <a:r>
              <a:rPr lang="en-US" sz="1400" dirty="0" smtClean="0">
                <a:solidFill>
                  <a:srgbClr val="006600"/>
                </a:solidFill>
              </a:rPr>
              <a:t>the</a:t>
            </a:r>
          </a:p>
          <a:p>
            <a:r>
              <a:rPr lang="en-US" sz="1400" dirty="0">
                <a:solidFill>
                  <a:srgbClr val="006600"/>
                </a:solidFill>
              </a:rPr>
              <a:t> </a:t>
            </a:r>
            <a:r>
              <a:rPr lang="en-US" sz="1400" dirty="0" smtClean="0">
                <a:solidFill>
                  <a:srgbClr val="006600"/>
                </a:solidFill>
              </a:rPr>
              <a:t>       // </a:t>
            </a:r>
            <a:r>
              <a:rPr lang="en-US" sz="1400" dirty="0">
                <a:solidFill>
                  <a:srgbClr val="006600"/>
                </a:solidFill>
              </a:rPr>
              <a:t>monitor</a:t>
            </a:r>
            <a:r>
              <a:rPr lang="en-US" sz="1400" dirty="0"/>
              <a:t>.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/>
              <a:t> (isOpen) {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00FF"/>
                </a:solidFill>
              </a:rPr>
              <a:t>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        </a:t>
            </a:r>
            <a:r>
              <a:rPr lang="en-US" sz="1400" dirty="0">
                <a:solidFill>
                  <a:srgbClr val="0000FF"/>
                </a:solidFill>
              </a:rPr>
              <a:t>int </a:t>
            </a:r>
            <a:r>
              <a:rPr lang="en-US" sz="1400" dirty="0"/>
              <a:t>i;</a:t>
            </a:r>
          </a:p>
          <a:p>
            <a:r>
              <a:rPr lang="en-US" sz="1400" dirty="0">
                <a:solidFill>
                  <a:srgbClr val="006600"/>
                </a:solidFill>
              </a:rPr>
              <a:t>                //  Loop the reads and displays data.</a:t>
            </a:r>
          </a:p>
          <a:p>
            <a:r>
              <a:rPr lang="en-US" sz="1400" dirty="0"/>
              <a:t>                </a:t>
            </a:r>
            <a:r>
              <a:rPr lang="en-US" sz="1400" dirty="0">
                <a:solidFill>
                  <a:srgbClr val="0000FF"/>
                </a:solidFill>
              </a:rPr>
              <a:t>while</a:t>
            </a:r>
            <a:r>
              <a:rPr lang="en-US" sz="1400" dirty="0"/>
              <a:t> ((i = inputFile.read()) != -1) {</a:t>
            </a:r>
          </a:p>
          <a:p>
            <a:r>
              <a:rPr lang="en-US" sz="1400" dirty="0">
                <a:solidFill>
                  <a:srgbClr val="006600"/>
                </a:solidFill>
              </a:rPr>
              <a:t>                    //  Display data on the monitor.</a:t>
            </a:r>
          </a:p>
          <a:p>
            <a:r>
              <a:rPr lang="en-US" sz="1400" dirty="0"/>
              <a:t>                    System.out.write((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/>
              <a:t>) i);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    System.out.write('\n');   </a:t>
            </a:r>
            <a:r>
              <a:rPr lang="en-US" sz="1400" dirty="0">
                <a:solidFill>
                  <a:srgbClr val="006600"/>
                </a:solidFill>
              </a:rPr>
              <a:t>//  Adds a line feed.</a:t>
            </a:r>
          </a:p>
          <a:p>
            <a:r>
              <a:rPr lang="en-US" sz="1400" dirty="0"/>
              <a:t>            } 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00FF"/>
                </a:solidFill>
              </a:rPr>
              <a:t>catch</a:t>
            </a:r>
            <a:r>
              <a:rPr lang="en-US" sz="1400" dirty="0"/>
              <a:t> (IOException err) {</a:t>
            </a:r>
          </a:p>
          <a:p>
            <a:r>
              <a:rPr lang="en-US" sz="1400" dirty="0"/>
              <a:t>                System.out.println(err.getMessage());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00FF"/>
                </a:solidFill>
              </a:rPr>
              <a:t>finally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        </a:t>
            </a:r>
            <a:r>
              <a:rPr lang="en-US" sz="1400" dirty="0">
                <a:solidFill>
                  <a:srgbClr val="006600"/>
                </a:solidFill>
              </a:rPr>
              <a:t>//  Close the file.</a:t>
            </a:r>
          </a:p>
          <a:p>
            <a:r>
              <a:rPr lang="en-US" sz="1400" dirty="0"/>
              <a:t>                inputFile.close();      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>
                <a:solidFill>
                  <a:srgbClr val="006600"/>
                </a:solidFill>
              </a:rPr>
              <a:t>        //  Display an end of program message.</a:t>
            </a:r>
          </a:p>
          <a:p>
            <a:r>
              <a:rPr lang="en-US" sz="1400" dirty="0"/>
              <a:t>        System.out.println("End of file.");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53" y="1298448"/>
            <a:ext cx="41940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00"/>
                </a:solidFill>
              </a:rPr>
              <a:t>//  Program: ReadByteStream.java</a:t>
            </a:r>
          </a:p>
          <a:p>
            <a:r>
              <a:rPr lang="en-US" sz="1400" dirty="0">
                <a:solidFill>
                  <a:srgbClr val="006600"/>
                </a:solidFill>
              </a:rPr>
              <a:t>//  Author: Gary R. Smith</a:t>
            </a:r>
          </a:p>
          <a:p>
            <a:r>
              <a:rPr lang="en-US" sz="1400" dirty="0">
                <a:solidFill>
                  <a:srgbClr val="006600"/>
                </a:solidFill>
              </a:rPr>
              <a:t>//  Date Written: 11/11/2014</a:t>
            </a:r>
          </a:p>
          <a:p>
            <a:r>
              <a:rPr lang="en-US" sz="1400" dirty="0">
                <a:solidFill>
                  <a:srgbClr val="006600"/>
                </a:solidFill>
              </a:rPr>
              <a:t>/*  Abstract: This program demonstrates reading date using byte streams</a:t>
            </a:r>
          </a:p>
          <a:p>
            <a:r>
              <a:rPr lang="en-US" sz="1400" dirty="0">
                <a:solidFill>
                  <a:srgbClr val="006600"/>
                </a:solidFill>
              </a:rPr>
              <a:t>*/</a:t>
            </a:r>
          </a:p>
          <a:p>
            <a:r>
              <a:rPr lang="en-US" sz="1400" dirty="0">
                <a:solidFill>
                  <a:srgbClr val="0000FF"/>
                </a:solidFill>
              </a:rPr>
              <a:t>package</a:t>
            </a:r>
            <a:r>
              <a:rPr lang="en-US" sz="1400" dirty="0"/>
              <a:t> ReadByteStream;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java.io.*;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class</a:t>
            </a:r>
            <a:r>
              <a:rPr lang="en-US" sz="1400" dirty="0"/>
              <a:t> ReadByteStream {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00FF"/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void</a:t>
            </a:r>
            <a:r>
              <a:rPr lang="en-US" sz="1400" dirty="0"/>
              <a:t> main(String[] args) </a:t>
            </a:r>
            <a:r>
              <a:rPr lang="en-US" sz="1400" dirty="0">
                <a:solidFill>
                  <a:srgbClr val="0000FF"/>
                </a:solidFill>
              </a:rPr>
              <a:t>throws</a:t>
            </a:r>
            <a:r>
              <a:rPr lang="en-US" sz="1400" dirty="0"/>
              <a:t> IOException{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6600"/>
                </a:solidFill>
              </a:rPr>
              <a:t>//  Declare variables</a:t>
            </a:r>
            <a:r>
              <a:rPr lang="en-US" sz="1400" dirty="0"/>
              <a:t>.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boolean </a:t>
            </a:r>
            <a:r>
              <a:rPr lang="en-US" sz="1400" dirty="0"/>
              <a:t>isOpen = </a:t>
            </a:r>
            <a:r>
              <a:rPr lang="en-US" sz="1400" dirty="0">
                <a:solidFill>
                  <a:srgbClr val="0000FF"/>
                </a:solidFill>
              </a:rPr>
              <a:t>false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FileInputStream inputFile = </a:t>
            </a:r>
            <a:r>
              <a:rPr lang="en-US" sz="1400" dirty="0">
                <a:solidFill>
                  <a:srgbClr val="0000FF"/>
                </a:solidFill>
              </a:rPr>
              <a:t>null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6600"/>
                </a:solidFill>
              </a:rPr>
              <a:t>        //  Open the file.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    inputFile = new FileInputStream("test.txt");</a:t>
            </a:r>
          </a:p>
          <a:p>
            <a:r>
              <a:rPr lang="en-US" sz="1400" dirty="0"/>
              <a:t>            isOpen = true;</a:t>
            </a:r>
          </a:p>
          <a:p>
            <a:r>
              <a:rPr lang="en-US" sz="1400" dirty="0"/>
              <a:t>        } 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00FF"/>
                </a:solidFill>
              </a:rPr>
              <a:t>catch</a:t>
            </a:r>
            <a:r>
              <a:rPr lang="en-US" sz="1400" dirty="0"/>
              <a:t> (FileNotFoundException err) {</a:t>
            </a:r>
          </a:p>
          <a:p>
            <a:r>
              <a:rPr lang="en-US" sz="1400" dirty="0"/>
              <a:t>            System.out.println("File not found.  Terminating program.");</a:t>
            </a:r>
          </a:p>
          <a:p>
            <a:r>
              <a:rPr lang="en-US" sz="1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open a file, you pass the filename to the </a:t>
            </a:r>
            <a:r>
              <a:rPr lang="en-US" dirty="0" smtClean="0"/>
              <a:t>FileOutputStream constructor </a:t>
            </a:r>
            <a:r>
              <a:rPr lang="en-US" dirty="0"/>
              <a:t>methods</a:t>
            </a:r>
            <a:r>
              <a:rPr lang="en-US" dirty="0" smtClean="0"/>
              <a:t>.</a:t>
            </a:r>
          </a:p>
          <a:p>
            <a:r>
              <a:rPr lang="en-US" dirty="0"/>
              <a:t>Throws FileNotFoundException if the file cannot be opened.</a:t>
            </a:r>
          </a:p>
          <a:p>
            <a:r>
              <a:rPr lang="en-US" dirty="0" smtClean="0"/>
              <a:t>Two forms of opening a file:</a:t>
            </a:r>
          </a:p>
          <a:p>
            <a:pPr lvl="1"/>
            <a:r>
              <a:rPr lang="en-US" dirty="0" smtClean="0"/>
              <a:t>FileOutputStream (String fileName)</a:t>
            </a:r>
          </a:p>
          <a:p>
            <a:pPr lvl="1"/>
            <a:r>
              <a:rPr lang="en-US" dirty="0" smtClean="0"/>
              <a:t>FileOutputStream (String filename, boolean appendFlag)</a:t>
            </a:r>
          </a:p>
          <a:p>
            <a:pPr lvl="2"/>
            <a:r>
              <a:rPr lang="en-US" dirty="0" smtClean="0"/>
              <a:t>appendFlag = true: Data is appended to the end of the file.</a:t>
            </a:r>
          </a:p>
          <a:p>
            <a:pPr lvl="2"/>
            <a:r>
              <a:rPr lang="en-US" dirty="0" smtClean="0"/>
              <a:t>appendFlag = false: File is overwritten if it exists, created if it does not exist.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752" y="1298448"/>
            <a:ext cx="40416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//  Program: WritingByteSteams</a:t>
            </a:r>
          </a:p>
          <a:p>
            <a:r>
              <a:rPr lang="en-US" sz="1200" dirty="0">
                <a:solidFill>
                  <a:srgbClr val="006600"/>
                </a:solidFill>
              </a:rPr>
              <a:t>//  Author: Gary R Smith</a:t>
            </a:r>
          </a:p>
          <a:p>
            <a:r>
              <a:rPr lang="en-US" sz="1200" dirty="0">
                <a:solidFill>
                  <a:srgbClr val="006600"/>
                </a:solidFill>
              </a:rPr>
              <a:t>//  Date Written: 11/11/2014</a:t>
            </a:r>
          </a:p>
          <a:p>
            <a:endParaRPr lang="en-US" sz="1200" dirty="0">
              <a:solidFill>
                <a:srgbClr val="006600"/>
              </a:solidFill>
            </a:endParaRPr>
          </a:p>
          <a:p>
            <a:r>
              <a:rPr lang="en-US" sz="1200" dirty="0">
                <a:solidFill>
                  <a:srgbClr val="006600"/>
                </a:solidFill>
              </a:rPr>
              <a:t>/*  Abstract: This program demonstrated writint to a byte stream.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*/</a:t>
            </a:r>
          </a:p>
          <a:p>
            <a:r>
              <a:rPr lang="en-US" sz="1200" dirty="0">
                <a:solidFill>
                  <a:srgbClr val="0000FF"/>
                </a:solidFill>
              </a:rPr>
              <a:t>package</a:t>
            </a:r>
            <a:r>
              <a:rPr lang="en-US" sz="1200" dirty="0"/>
              <a:t> writingbytestreams;</a:t>
            </a:r>
          </a:p>
          <a:p>
            <a:r>
              <a:rPr lang="en-US" sz="1200" dirty="0">
                <a:solidFill>
                  <a:srgbClr val="0000FF"/>
                </a:solidFill>
              </a:rPr>
              <a:t>import</a:t>
            </a:r>
            <a:r>
              <a:rPr lang="en-US" sz="1200" dirty="0"/>
              <a:t> java.io.*;</a:t>
            </a:r>
          </a:p>
          <a:p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class</a:t>
            </a:r>
            <a:r>
              <a:rPr lang="en-US" sz="1200" dirty="0"/>
              <a:t> WritingByteStreams {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   //  Main method()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void</a:t>
            </a:r>
            <a:r>
              <a:rPr lang="en-US" sz="1200" dirty="0"/>
              <a:t> main(String[] args) </a:t>
            </a:r>
            <a:r>
              <a:rPr lang="en-US" sz="1200" dirty="0">
                <a:solidFill>
                  <a:srgbClr val="0000FF"/>
                </a:solidFill>
              </a:rPr>
              <a:t>throws</a:t>
            </a:r>
            <a:r>
              <a:rPr lang="en-US" sz="1200" dirty="0"/>
              <a:t> IOException {</a:t>
            </a:r>
          </a:p>
          <a:p>
            <a:r>
              <a:rPr lang="en-US" sz="1200" dirty="0"/>
              <a:t>        // Declarations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00FF"/>
                </a:solidFill>
              </a:rPr>
              <a:t>int </a:t>
            </a:r>
            <a:r>
              <a:rPr lang="en-US" sz="1200" dirty="0"/>
              <a:t>i = 0;</a:t>
            </a:r>
          </a:p>
          <a:p>
            <a:r>
              <a:rPr lang="en-US" sz="1200" dirty="0"/>
              <a:t>        FileOutputStream outputFile = </a:t>
            </a:r>
            <a:r>
              <a:rPr lang="en-US" sz="1200" dirty="0">
                <a:solidFill>
                  <a:srgbClr val="0000FF"/>
                </a:solidFill>
              </a:rPr>
              <a:t>null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6600"/>
                </a:solidFill>
              </a:rPr>
              <a:t>//  Open an output stream.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00FF"/>
                </a:solidFill>
              </a:rPr>
              <a:t>try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   outputFile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FileOutputStream("test.txt");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00FF"/>
                </a:solidFill>
              </a:rPr>
              <a:t>catch</a:t>
            </a:r>
            <a:r>
              <a:rPr lang="en-US" sz="1200" dirty="0"/>
              <a:t> (FileNotFoundException err) {</a:t>
            </a:r>
          </a:p>
          <a:p>
            <a:r>
              <a:rPr lang="en-US" sz="1200" dirty="0"/>
              <a:t>            System.out.println("File could not be created.");</a:t>
            </a:r>
          </a:p>
          <a:p>
            <a:r>
              <a:rPr lang="en-US" sz="12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1298448"/>
            <a:ext cx="46466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 </a:t>
            </a:r>
            <a:r>
              <a:rPr lang="en-US" sz="1050" dirty="0" smtClean="0"/>
              <a:t>        </a:t>
            </a:r>
            <a:r>
              <a:rPr lang="en-US" sz="1200" dirty="0" smtClean="0">
                <a:solidFill>
                  <a:srgbClr val="006600"/>
                </a:solidFill>
              </a:rPr>
              <a:t>//  </a:t>
            </a:r>
            <a:r>
              <a:rPr lang="en-US" sz="1200" dirty="0">
                <a:solidFill>
                  <a:srgbClr val="006600"/>
                </a:solidFill>
              </a:rPr>
              <a:t>Create a loop to have the user enter a chacter and write </a:t>
            </a:r>
            <a:r>
              <a:rPr lang="en-US" sz="1200" dirty="0" smtClean="0">
                <a:solidFill>
                  <a:srgbClr val="006600"/>
                </a:solidFill>
              </a:rPr>
              <a:t>it</a:t>
            </a:r>
          </a:p>
          <a:p>
            <a:r>
              <a:rPr lang="en-US" sz="1200" dirty="0" smtClean="0">
                <a:solidFill>
                  <a:srgbClr val="006600"/>
                </a:solidFill>
              </a:rPr>
              <a:t>        //  to </a:t>
            </a:r>
            <a:r>
              <a:rPr lang="en-US" sz="1200" dirty="0">
                <a:solidFill>
                  <a:srgbClr val="006600"/>
                </a:solidFill>
              </a:rPr>
              <a:t>the </a:t>
            </a:r>
            <a:r>
              <a:rPr lang="en-US" sz="1200" dirty="0" smtClean="0">
                <a:solidFill>
                  <a:srgbClr val="006600"/>
                </a:solidFill>
              </a:rPr>
              <a:t> output </a:t>
            </a:r>
            <a:r>
              <a:rPr lang="en-US" sz="1200" dirty="0">
                <a:solidFill>
                  <a:srgbClr val="006600"/>
                </a:solidFill>
              </a:rPr>
              <a:t>stream.  Read data from the keyboard.  Note</a:t>
            </a:r>
            <a:r>
              <a:rPr lang="en-US" sz="1200" dirty="0" smtClean="0">
                <a:solidFill>
                  <a:srgbClr val="006600"/>
                </a:solidFill>
              </a:rPr>
              <a:t>,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</a:t>
            </a:r>
            <a:r>
              <a:rPr lang="en-US" sz="1200" dirty="0" smtClean="0">
                <a:solidFill>
                  <a:srgbClr val="006600"/>
                </a:solidFill>
              </a:rPr>
              <a:t>       //   </a:t>
            </a:r>
            <a:r>
              <a:rPr lang="en-US" sz="1200" dirty="0">
                <a:solidFill>
                  <a:srgbClr val="006600"/>
                </a:solidFill>
              </a:rPr>
              <a:t>the enter key </a:t>
            </a:r>
            <a:r>
              <a:rPr lang="en-US" sz="1200" dirty="0" smtClean="0">
                <a:solidFill>
                  <a:srgbClr val="006600"/>
                </a:solidFill>
              </a:rPr>
              <a:t>is </a:t>
            </a:r>
            <a:r>
              <a:rPr lang="en-US" sz="1200" dirty="0">
                <a:solidFill>
                  <a:srgbClr val="006600"/>
                </a:solidFill>
              </a:rPr>
              <a:t>read but not sent to the output file.  </a:t>
            </a:r>
            <a:r>
              <a:rPr lang="en-US" sz="1200" dirty="0" smtClean="0">
                <a:solidFill>
                  <a:srgbClr val="006600"/>
                </a:solidFill>
              </a:rPr>
              <a:t>The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</a:t>
            </a:r>
            <a:r>
              <a:rPr lang="en-US" sz="1200" dirty="0" smtClean="0">
                <a:solidFill>
                  <a:srgbClr val="006600"/>
                </a:solidFill>
              </a:rPr>
              <a:t>       //   </a:t>
            </a:r>
            <a:r>
              <a:rPr lang="en-US" sz="1200" dirty="0">
                <a:solidFill>
                  <a:srgbClr val="006600"/>
                </a:solidFill>
              </a:rPr>
              <a:t>terminating </a:t>
            </a:r>
            <a:r>
              <a:rPr lang="en-US" sz="1200" dirty="0" smtClean="0">
                <a:solidFill>
                  <a:srgbClr val="006600"/>
                </a:solidFill>
              </a:rPr>
              <a:t>character '!' </a:t>
            </a:r>
            <a:r>
              <a:rPr lang="en-US" sz="1200" dirty="0">
                <a:solidFill>
                  <a:srgbClr val="006600"/>
                </a:solidFill>
              </a:rPr>
              <a:t>is written to the output file.</a:t>
            </a:r>
          </a:p>
          <a:p>
            <a:r>
              <a:rPr lang="en-US" sz="1200" dirty="0"/>
              <a:t>        System.out.println("Enter groups of charcters and press return, 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    System.out.println</a:t>
            </a:r>
            <a:r>
              <a:rPr lang="en-US" sz="1200" dirty="0" smtClean="0"/>
              <a:t>("or, ! </a:t>
            </a:r>
            <a:r>
              <a:rPr lang="en-US" sz="1200" dirty="0"/>
              <a:t>and press return to quit.");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00FF"/>
                </a:solidFill>
              </a:rPr>
              <a:t>while</a:t>
            </a:r>
            <a:r>
              <a:rPr lang="en-US" sz="1200" dirty="0" smtClean="0"/>
              <a:t> ((i </a:t>
            </a:r>
            <a:r>
              <a:rPr lang="en-US" sz="1200" dirty="0"/>
              <a:t>= System.in.read</a:t>
            </a:r>
            <a:r>
              <a:rPr lang="en-US" sz="1200" dirty="0" smtClean="0"/>
              <a:t>()) </a:t>
            </a:r>
            <a:r>
              <a:rPr lang="en-US" sz="1200" dirty="0"/>
              <a:t>!= 33</a:t>
            </a:r>
            <a:r>
              <a:rPr lang="en-US" sz="1200" dirty="0" smtClean="0"/>
              <a:t>) {       </a:t>
            </a:r>
            <a:r>
              <a:rPr lang="en-US" sz="1200" dirty="0" smtClean="0">
                <a:solidFill>
                  <a:srgbClr val="006600"/>
                </a:solidFill>
              </a:rPr>
              <a:t>//  </a:t>
            </a:r>
            <a:r>
              <a:rPr lang="en-US" sz="1200" dirty="0">
                <a:solidFill>
                  <a:srgbClr val="006600"/>
                </a:solidFill>
              </a:rPr>
              <a:t>! integral value is </a:t>
            </a:r>
            <a:r>
              <a:rPr lang="en-US" sz="1200" dirty="0" smtClean="0">
                <a:solidFill>
                  <a:srgbClr val="006600"/>
                </a:solidFill>
              </a:rPr>
              <a:t>33</a:t>
            </a:r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00FF"/>
                </a:solidFill>
              </a:rPr>
              <a:t>try</a:t>
            </a:r>
            <a:r>
              <a:rPr lang="en-US" sz="1200" dirty="0"/>
              <a:t> {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</a:t>
            </a:r>
            <a:r>
              <a:rPr lang="en-US" sz="1200" dirty="0" smtClean="0">
                <a:solidFill>
                  <a:srgbClr val="006600"/>
                </a:solidFill>
              </a:rPr>
              <a:t>               //  </a:t>
            </a:r>
            <a:r>
              <a:rPr lang="en-US" sz="1200" dirty="0">
                <a:solidFill>
                  <a:srgbClr val="006600"/>
                </a:solidFill>
              </a:rPr>
              <a:t>Write the data to the file.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00FF"/>
                </a:solidFill>
              </a:rPr>
              <a:t>if</a:t>
            </a:r>
            <a:r>
              <a:rPr lang="en-US" sz="1200" dirty="0"/>
              <a:t> (i !=10) {</a:t>
            </a:r>
          </a:p>
          <a:p>
            <a:r>
              <a:rPr lang="en-US" sz="1200" dirty="0"/>
              <a:t>                    outputFile.write(i);    //  Writes to the output file.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00FF"/>
                </a:solidFill>
              </a:rPr>
              <a:t>else</a:t>
            </a:r>
            <a:r>
              <a:rPr lang="en-US" sz="1200" dirty="0"/>
              <a:t> {</a:t>
            </a:r>
          </a:p>
          <a:p>
            <a:r>
              <a:rPr lang="en-US" sz="1200" dirty="0">
                <a:solidFill>
                  <a:srgbClr val="006600"/>
                </a:solidFill>
              </a:rPr>
              <a:t>                    //  Adds a </a:t>
            </a:r>
            <a:r>
              <a:rPr lang="en-US" sz="1200" dirty="0" smtClean="0">
                <a:solidFill>
                  <a:srgbClr val="006600"/>
                </a:solidFill>
              </a:rPr>
              <a:t>carriage </a:t>
            </a:r>
            <a:r>
              <a:rPr lang="en-US" sz="1200" dirty="0">
                <a:solidFill>
                  <a:srgbClr val="006600"/>
                </a:solidFill>
              </a:rPr>
              <a:t>return/line feed when the enter key is </a:t>
            </a:r>
            <a:endParaRPr lang="en-US" sz="1200" dirty="0" smtClean="0">
              <a:solidFill>
                <a:srgbClr val="006600"/>
              </a:solidFill>
            </a:endParaRPr>
          </a:p>
          <a:p>
            <a:r>
              <a:rPr lang="en-US" sz="1200" dirty="0">
                <a:solidFill>
                  <a:srgbClr val="006600"/>
                </a:solidFill>
              </a:rPr>
              <a:t> </a:t>
            </a:r>
            <a:r>
              <a:rPr lang="en-US" sz="1200" dirty="0" smtClean="0">
                <a:solidFill>
                  <a:srgbClr val="006600"/>
                </a:solidFill>
              </a:rPr>
              <a:t>                   //  pressed</a:t>
            </a:r>
            <a:r>
              <a:rPr lang="en-US" sz="1200" dirty="0">
                <a:solidFill>
                  <a:srgbClr val="006600"/>
                </a:solidFill>
              </a:rPr>
              <a:t>.</a:t>
            </a:r>
          </a:p>
          <a:p>
            <a:r>
              <a:rPr lang="en-US" sz="1200" dirty="0"/>
              <a:t>                    outputFile.write('\r');</a:t>
            </a:r>
          </a:p>
          <a:p>
            <a:r>
              <a:rPr lang="en-US" sz="1200" dirty="0"/>
              <a:t>                    outputFile.write('\n');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00FF"/>
                </a:solidFill>
              </a:rPr>
              <a:t>catch</a:t>
            </a:r>
            <a:r>
              <a:rPr lang="en-US" sz="1200" dirty="0"/>
              <a:t> (IOException err) {</a:t>
            </a:r>
          </a:p>
          <a:p>
            <a:r>
              <a:rPr lang="en-US" sz="1200" dirty="0"/>
              <a:t>                System.out.println(err.getMessage());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 </a:t>
            </a:r>
            <a:r>
              <a:rPr lang="en-US" sz="1200" dirty="0" smtClean="0">
                <a:solidFill>
                  <a:srgbClr val="006600"/>
                </a:solidFill>
              </a:rPr>
              <a:t>//  </a:t>
            </a:r>
            <a:r>
              <a:rPr lang="en-US" sz="1200" dirty="0">
                <a:solidFill>
                  <a:srgbClr val="006600"/>
                </a:solidFill>
              </a:rPr>
              <a:t>! integral value is 33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6600"/>
                </a:solidFill>
              </a:rPr>
              <a:t>//  close the file.</a:t>
            </a:r>
          </a:p>
          <a:p>
            <a:r>
              <a:rPr lang="en-US" sz="1200" dirty="0"/>
              <a:t>        outputFile.close();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2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closing a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order to prevent accidental exiting a program without closing files, you can use the Try-with-resources statement.</a:t>
            </a:r>
          </a:p>
          <a:p>
            <a:r>
              <a:rPr lang="en-US" dirty="0" smtClean="0"/>
              <a:t>Format: </a:t>
            </a:r>
          </a:p>
          <a:p>
            <a:pPr lvl="1"/>
            <a:r>
              <a:rPr lang="en-US" sz="2000" dirty="0" smtClean="0"/>
              <a:t>try(FileInputStream inFile = new FileInputStream(filename)) {</a:t>
            </a:r>
            <a:endParaRPr lang="en-US" dirty="0" smtClean="0"/>
          </a:p>
          <a:p>
            <a:r>
              <a:rPr lang="en-US" dirty="0" smtClean="0"/>
              <a:t>The file will automatically be closed when the try…catch structure ends.</a:t>
            </a:r>
          </a:p>
          <a:p>
            <a:r>
              <a:rPr lang="en-US" dirty="0" smtClean="0"/>
              <a:t>You may have multiple resource statements.</a:t>
            </a:r>
          </a:p>
          <a:p>
            <a:pPr lvl="1"/>
            <a:r>
              <a:rPr lang="en-US" dirty="0" smtClean="0"/>
              <a:t>Separate each with a semicolon except the last one.</a:t>
            </a:r>
          </a:p>
        </p:txBody>
      </p:sp>
    </p:spTree>
    <p:extLst>
      <p:ext uri="{BB962C8B-B14F-4D97-AF65-F5344CB8AC3E}">
        <p14:creationId xmlns:p14="http://schemas.microsoft.com/office/powerpoint/2010/main" val="12456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Skills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stream</a:t>
            </a:r>
          </a:p>
          <a:p>
            <a:r>
              <a:rPr lang="en-US" dirty="0" smtClean="0"/>
              <a:t>Know the difference between byte and character streams</a:t>
            </a:r>
          </a:p>
          <a:p>
            <a:r>
              <a:rPr lang="en-US" dirty="0" smtClean="0"/>
              <a:t>Know Java’s byte stream classes</a:t>
            </a:r>
          </a:p>
          <a:p>
            <a:r>
              <a:rPr lang="en-US" dirty="0" smtClean="0"/>
              <a:t>Know Java’s character stream classes</a:t>
            </a:r>
          </a:p>
          <a:p>
            <a:r>
              <a:rPr lang="en-US" dirty="0" smtClean="0"/>
              <a:t>Know the predefined stream</a:t>
            </a:r>
          </a:p>
          <a:p>
            <a:r>
              <a:rPr lang="en-US" dirty="0" smtClean="0"/>
              <a:t>Use byte streams</a:t>
            </a:r>
          </a:p>
          <a:p>
            <a:r>
              <a:rPr lang="en-US" dirty="0"/>
              <a:t>U</a:t>
            </a:r>
            <a:r>
              <a:rPr lang="en-US" dirty="0" smtClean="0"/>
              <a:t>se byte streams for file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files store data in the same format as they are stored in memory.</a:t>
            </a:r>
          </a:p>
          <a:p>
            <a:r>
              <a:rPr lang="en-US" dirty="0" smtClean="0"/>
              <a:t>DataInputStreams read binary data.</a:t>
            </a:r>
          </a:p>
          <a:p>
            <a:r>
              <a:rPr lang="en-US" dirty="0" smtClean="0"/>
              <a:t>DataOutputStreams write binary data.</a:t>
            </a:r>
          </a:p>
          <a:p>
            <a:r>
              <a:rPr lang="en-US" dirty="0" smtClean="0"/>
              <a:t>Each data type has a specific method for reading and writing.</a:t>
            </a:r>
          </a:p>
          <a:p>
            <a:r>
              <a:rPr lang="en-US" dirty="0" smtClean="0"/>
              <a:t>Data must be read back exactly in the order it was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binary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071608"/>
              </p:ext>
            </p:extLst>
          </p:nvPr>
        </p:nvGraphicFramePr>
        <p:xfrm>
          <a:off x="304800" y="1554163"/>
          <a:ext cx="8686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writeBoolean(boolean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readBoolean()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writeByte(byte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readByte()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writeChar(char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readChar()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writeDouble(double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readDouble()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writeFloat(float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 readFloat()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writeInt(int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readInt()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writeLong(long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readLong()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writeShort(short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readShort()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writeUTF(string</a:t>
                      </a:r>
                      <a:r>
                        <a:rPr lang="en-US" baseline="0" dirty="0" smtClean="0"/>
                        <a:t> 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readUTF()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7150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UTF: Unicode Transformation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binary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752" y="1298448"/>
            <a:ext cx="3762568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//  Program: WriteReadBinaryFiles.java</a:t>
            </a:r>
          </a:p>
          <a:p>
            <a:r>
              <a:rPr lang="en-US" sz="1100" dirty="0"/>
              <a:t>//  Author: Gary R Smith</a:t>
            </a:r>
          </a:p>
          <a:p>
            <a:r>
              <a:rPr lang="en-US" sz="1100" dirty="0"/>
              <a:t>//  Date Written: 11/11/2014</a:t>
            </a:r>
          </a:p>
          <a:p>
            <a:endParaRPr lang="en-US" sz="1100" dirty="0"/>
          </a:p>
          <a:p>
            <a:r>
              <a:rPr lang="en-US" sz="1100" dirty="0"/>
              <a:t>/*  Abstract: This program demonstrates writing a binary file</a:t>
            </a:r>
          </a:p>
          <a:p>
            <a:r>
              <a:rPr lang="en-US" sz="1100" dirty="0"/>
              <a:t>    and then reading it back.</a:t>
            </a:r>
          </a:p>
          <a:p>
            <a:r>
              <a:rPr lang="en-US" sz="1100" dirty="0"/>
              <a:t>*/</a:t>
            </a:r>
          </a:p>
          <a:p>
            <a:r>
              <a:rPr lang="en-US" sz="1100" dirty="0"/>
              <a:t>package writereadbinaryfiles;</a:t>
            </a:r>
          </a:p>
          <a:p>
            <a:r>
              <a:rPr lang="en-US" sz="1100" dirty="0"/>
              <a:t>import java.io.*;</a:t>
            </a:r>
          </a:p>
          <a:p>
            <a:r>
              <a:rPr lang="en-US" sz="1100" dirty="0"/>
              <a:t>public class WriteReadBinaryFiles 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private static boolean aBoolean = true;</a:t>
            </a:r>
          </a:p>
          <a:p>
            <a:r>
              <a:rPr lang="en-US" sz="1100" dirty="0"/>
              <a:t>    private static byte aByte = (byte) 127;</a:t>
            </a:r>
          </a:p>
          <a:p>
            <a:r>
              <a:rPr lang="en-US" sz="1100" dirty="0"/>
              <a:t>    private static char aChar = 'J';</a:t>
            </a:r>
          </a:p>
          <a:p>
            <a:r>
              <a:rPr lang="en-US" sz="1100" dirty="0"/>
              <a:t>    private static double aDouble = 98765.43;</a:t>
            </a:r>
          </a:p>
          <a:p>
            <a:r>
              <a:rPr lang="en-US" sz="1100" dirty="0"/>
              <a:t>    private static float aFloat = 5678.90f;</a:t>
            </a:r>
          </a:p>
          <a:p>
            <a:r>
              <a:rPr lang="en-US" sz="1100" dirty="0"/>
              <a:t>    private static int aInt = 345;</a:t>
            </a:r>
          </a:p>
          <a:p>
            <a:r>
              <a:rPr lang="en-US" sz="1100" dirty="0"/>
              <a:t>    private static long aLong = 1928374675;</a:t>
            </a:r>
          </a:p>
          <a:p>
            <a:r>
              <a:rPr lang="en-US" sz="1100" dirty="0"/>
              <a:t>    private static short aShort = (short) 475629;</a:t>
            </a:r>
          </a:p>
          <a:p>
            <a:r>
              <a:rPr lang="en-US" sz="1100" dirty="0"/>
              <a:t>    private static String aString = "Binary file i/o example";</a:t>
            </a:r>
          </a:p>
          <a:p>
            <a:endParaRPr lang="en-US" sz="1100" dirty="0"/>
          </a:p>
          <a:p>
            <a:r>
              <a:rPr lang="en-US" sz="1100" dirty="0"/>
              <a:t>    //  Main method()</a:t>
            </a:r>
          </a:p>
          <a:p>
            <a:r>
              <a:rPr lang="en-US" sz="1100" dirty="0"/>
              <a:t>    public static void main(String[] args) 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// First write the file.</a:t>
            </a:r>
          </a:p>
          <a:p>
            <a:r>
              <a:rPr lang="en-US" sz="1100" dirty="0"/>
              <a:t>        writeBinary();</a:t>
            </a:r>
          </a:p>
          <a:p>
            <a:r>
              <a:rPr lang="en-US" sz="1100" dirty="0"/>
              <a:t>        //  Then read back the file and display the variables.</a:t>
            </a:r>
          </a:p>
          <a:p>
            <a:r>
              <a:rPr lang="en-US" sz="1100" dirty="0"/>
              <a:t>        readBinary();</a:t>
            </a:r>
          </a:p>
          <a:p>
            <a:r>
              <a:rPr lang="en-US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947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binary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881" y="1283662"/>
            <a:ext cx="37483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 smtClean="0"/>
              <a:t>      </a:t>
            </a:r>
            <a:r>
              <a:rPr lang="en-US" sz="1400" dirty="0" smtClean="0"/>
              <a:t>//  </a:t>
            </a:r>
            <a:r>
              <a:rPr lang="en-US" sz="1400" dirty="0"/>
              <a:t>This method writes data in binary format.</a:t>
            </a:r>
          </a:p>
          <a:p>
            <a:r>
              <a:rPr lang="en-US" sz="1400" dirty="0"/>
              <a:t>    public static void writeBinary()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//  Using try-with-resources) structure.</a:t>
            </a:r>
          </a:p>
          <a:p>
            <a:r>
              <a:rPr lang="en-US" sz="1400" dirty="0"/>
              <a:t>        try (DataOutputStream outputFile = </a:t>
            </a:r>
          </a:p>
          <a:p>
            <a:r>
              <a:rPr lang="en-US" sz="1400" dirty="0"/>
              <a:t>                new DataOutputStream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new </a:t>
            </a:r>
            <a:r>
              <a:rPr lang="en-US" sz="1400" dirty="0"/>
              <a:t>FileOutputStream("afile.bin")))  {</a:t>
            </a:r>
          </a:p>
          <a:p>
            <a:r>
              <a:rPr lang="en-US" sz="1400" dirty="0"/>
              <a:t>            //  Write the data to the file.</a:t>
            </a:r>
          </a:p>
          <a:p>
            <a:r>
              <a:rPr lang="en-US" sz="1400" dirty="0"/>
              <a:t>            outputFile.writeBoolean(aBoolean);</a:t>
            </a:r>
          </a:p>
          <a:p>
            <a:r>
              <a:rPr lang="en-US" sz="1400" dirty="0"/>
              <a:t>            outputFile.writeByte(aByte);</a:t>
            </a:r>
          </a:p>
          <a:p>
            <a:r>
              <a:rPr lang="en-US" sz="1400" dirty="0"/>
              <a:t>            outputFile.writeChar(aChar);</a:t>
            </a:r>
          </a:p>
          <a:p>
            <a:r>
              <a:rPr lang="en-US" sz="1400" dirty="0"/>
              <a:t>            outputFile.writeDouble(aDouble);</a:t>
            </a:r>
          </a:p>
          <a:p>
            <a:r>
              <a:rPr lang="en-US" sz="1400" dirty="0"/>
              <a:t>            outputFile.writeFloat(aFloat);</a:t>
            </a:r>
          </a:p>
          <a:p>
            <a:r>
              <a:rPr lang="en-US" sz="1400" dirty="0"/>
              <a:t>            outputFile.writeInt(aInt);</a:t>
            </a:r>
          </a:p>
          <a:p>
            <a:r>
              <a:rPr lang="en-US" sz="1400" dirty="0"/>
              <a:t>            outputFile.writeLong(aLong);</a:t>
            </a:r>
          </a:p>
          <a:p>
            <a:r>
              <a:rPr lang="en-US" sz="1400" dirty="0"/>
              <a:t>            outputFile.writeShort(aShort);</a:t>
            </a:r>
          </a:p>
          <a:p>
            <a:r>
              <a:rPr lang="en-US" sz="1400" dirty="0"/>
              <a:t>            outputFile.writeUTF(aString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64437" y="1288331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      //  </a:t>
            </a:r>
            <a:r>
              <a:rPr lang="en-US" sz="1400" dirty="0"/>
              <a:t>Let's write </a:t>
            </a:r>
            <a:r>
              <a:rPr lang="en-US" sz="1400" dirty="0" smtClean="0"/>
              <a:t>it </a:t>
            </a:r>
            <a:r>
              <a:rPr lang="en-US" sz="1400" dirty="0"/>
              <a:t>again so we have two records.</a:t>
            </a:r>
          </a:p>
          <a:p>
            <a:r>
              <a:rPr lang="en-US" sz="1400" dirty="0"/>
              <a:t>            outputFile.writeBoolean(aBoolean);</a:t>
            </a:r>
          </a:p>
          <a:p>
            <a:r>
              <a:rPr lang="en-US" sz="1400" dirty="0"/>
              <a:t>            outputFile.writeByte(aByte);</a:t>
            </a:r>
          </a:p>
          <a:p>
            <a:r>
              <a:rPr lang="en-US" sz="1400" dirty="0"/>
              <a:t>            outputFile.writeChar(aChar);</a:t>
            </a:r>
          </a:p>
          <a:p>
            <a:r>
              <a:rPr lang="en-US" sz="1400" dirty="0"/>
              <a:t>            outputFile.writeDouble(aDouble);</a:t>
            </a:r>
          </a:p>
          <a:p>
            <a:r>
              <a:rPr lang="en-US" sz="1400" dirty="0"/>
              <a:t>            outputFile.writeFloat(aFloat);</a:t>
            </a:r>
          </a:p>
          <a:p>
            <a:r>
              <a:rPr lang="en-US" sz="1400" dirty="0"/>
              <a:t>            outputFile.writeInt(aInt);</a:t>
            </a:r>
          </a:p>
          <a:p>
            <a:r>
              <a:rPr lang="en-US" sz="1400" dirty="0"/>
              <a:t>            outputFile.writeLong(aLong);</a:t>
            </a:r>
          </a:p>
          <a:p>
            <a:r>
              <a:rPr lang="en-US" sz="1400" dirty="0"/>
              <a:t>            outputFile.writeShort(aShort);</a:t>
            </a:r>
          </a:p>
          <a:p>
            <a:r>
              <a:rPr lang="en-US" sz="1400" dirty="0"/>
              <a:t>            outputFile.writeUTF(aString);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catch (IOException err) {</a:t>
            </a:r>
          </a:p>
          <a:p>
            <a:r>
              <a:rPr lang="en-US" sz="1400" dirty="0"/>
              <a:t>            System.out.println(err.getMessage());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//  No need to close the file.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112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binary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98448"/>
            <a:ext cx="523675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//  This method reads the binary file.</a:t>
            </a:r>
          </a:p>
          <a:p>
            <a:r>
              <a:rPr lang="en-US" sz="1400" dirty="0"/>
              <a:t>    public static void readBinary</a:t>
            </a:r>
            <a:r>
              <a:rPr lang="en-US" sz="1400" dirty="0" smtClean="0"/>
              <a:t>() {</a:t>
            </a:r>
            <a:endParaRPr lang="en-US" sz="1400" dirty="0"/>
          </a:p>
          <a:p>
            <a:r>
              <a:rPr lang="en-US" sz="1400" dirty="0"/>
              <a:t>        //  Using try-with-resources) structure.</a:t>
            </a:r>
          </a:p>
          <a:p>
            <a:r>
              <a:rPr lang="en-US" sz="1400" dirty="0"/>
              <a:t>        try (DataInputStream inputFile = </a:t>
            </a:r>
          </a:p>
          <a:p>
            <a:r>
              <a:rPr lang="en-US" sz="1400" dirty="0"/>
              <a:t>                new DataInputStream(new FileInputStream("afile.bin")))  {</a:t>
            </a:r>
          </a:p>
          <a:p>
            <a:r>
              <a:rPr lang="en-US" sz="1400" dirty="0"/>
              <a:t>            //  Create a loop to read the data.</a:t>
            </a:r>
          </a:p>
          <a:p>
            <a:r>
              <a:rPr lang="en-US" sz="1400" dirty="0"/>
              <a:t>            while (true) {</a:t>
            </a:r>
          </a:p>
          <a:p>
            <a:r>
              <a:rPr lang="en-US" sz="1400" dirty="0"/>
              <a:t>                System.out.println(inputFile.readBoolean());</a:t>
            </a:r>
          </a:p>
          <a:p>
            <a:r>
              <a:rPr lang="en-US" sz="1400" dirty="0"/>
              <a:t>                System.out.println(inputFile.readByte());</a:t>
            </a:r>
          </a:p>
          <a:p>
            <a:r>
              <a:rPr lang="en-US" sz="1400" dirty="0"/>
              <a:t>                System.out.println(inputFile.readChar());</a:t>
            </a:r>
          </a:p>
          <a:p>
            <a:r>
              <a:rPr lang="en-US" sz="1400" dirty="0"/>
              <a:t>                System.out.println(inputFile.readDouble());</a:t>
            </a:r>
          </a:p>
          <a:p>
            <a:r>
              <a:rPr lang="en-US" sz="1400" dirty="0"/>
              <a:t>                System.out.println(inputFile.readFloat());</a:t>
            </a:r>
          </a:p>
          <a:p>
            <a:r>
              <a:rPr lang="en-US" sz="1400" dirty="0"/>
              <a:t>                System.out.println(inputFile.readInt());</a:t>
            </a:r>
          </a:p>
          <a:p>
            <a:r>
              <a:rPr lang="en-US" sz="1400" dirty="0"/>
              <a:t>                System.out.println(inputFile.readLong());</a:t>
            </a:r>
          </a:p>
          <a:p>
            <a:r>
              <a:rPr lang="en-US" sz="1400" dirty="0"/>
              <a:t>                System.out.println(inputFile.readShort());</a:t>
            </a:r>
          </a:p>
          <a:p>
            <a:r>
              <a:rPr lang="en-US" sz="1400" dirty="0"/>
              <a:t>                System.out.println(inputFile.readUTF());</a:t>
            </a:r>
          </a:p>
          <a:p>
            <a:r>
              <a:rPr lang="en-US" sz="1400" dirty="0"/>
              <a:t>                System.out.println("End of record\n");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    </a:t>
            </a:r>
            <a:r>
              <a:rPr lang="en-US" sz="1400" dirty="0"/>
              <a:t>}</a:t>
            </a:r>
          </a:p>
          <a:p>
            <a:r>
              <a:rPr lang="en-US" sz="1400" dirty="0" smtClean="0"/>
              <a:t>        catch </a:t>
            </a:r>
            <a:r>
              <a:rPr lang="en-US" sz="1400" dirty="0"/>
              <a:t>(EOFException err) {</a:t>
            </a:r>
          </a:p>
          <a:p>
            <a:r>
              <a:rPr lang="en-US" sz="1400" dirty="0"/>
              <a:t>            System.out.println("End of file encountered.");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catch (IOException err) {</a:t>
            </a:r>
          </a:p>
          <a:p>
            <a:r>
              <a:rPr lang="en-US" sz="1400" dirty="0"/>
              <a:t>             System.out.println(err.getMessage());</a:t>
            </a:r>
          </a:p>
          <a:p>
            <a:r>
              <a:rPr lang="en-US" sz="1400" dirty="0" smtClean="0"/>
              <a:t>}    }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05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 to this point, all files are read and written sequentially (one record after another).</a:t>
            </a:r>
          </a:p>
          <a:p>
            <a:r>
              <a:rPr lang="en-US" dirty="0" smtClean="0"/>
              <a:t>Allows you to directly access data in any order.</a:t>
            </a:r>
          </a:p>
          <a:p>
            <a:r>
              <a:rPr lang="en-US" dirty="0" smtClean="0"/>
              <a:t>Allows for both input and output.</a:t>
            </a:r>
          </a:p>
          <a:p>
            <a:r>
              <a:rPr lang="en-US" dirty="0" smtClean="0"/>
              <a:t>RandomAccessFile class implements the DataInput and DataOutput interfaces.</a:t>
            </a:r>
          </a:p>
          <a:p>
            <a:r>
              <a:rPr lang="en-US" dirty="0" smtClean="0"/>
              <a:t>Can open the file in one of two modes:</a:t>
            </a:r>
          </a:p>
          <a:p>
            <a:pPr lvl="1"/>
            <a:r>
              <a:rPr lang="en-US" dirty="0" smtClean="0"/>
              <a:t>r = read only</a:t>
            </a:r>
          </a:p>
          <a:p>
            <a:pPr lvl="1"/>
            <a:r>
              <a:rPr lang="en-US" dirty="0" smtClean="0"/>
              <a:t>rw = read/write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read(), write(), or any of the binary file read/write methods.</a:t>
            </a:r>
          </a:p>
          <a:p>
            <a:r>
              <a:rPr lang="en-US" dirty="0" smtClean="0"/>
              <a:t>The seek() method is used to set the current position pointer within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java's character based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character based classes are derived from the </a:t>
            </a:r>
            <a:r>
              <a:rPr lang="en-US" b="1" dirty="0" smtClean="0"/>
              <a:t>Reader</a:t>
            </a:r>
            <a:r>
              <a:rPr lang="en-US" dirty="0" smtClean="0"/>
              <a:t> and </a:t>
            </a:r>
            <a:r>
              <a:rPr lang="en-US" b="1" dirty="0" smtClean="0"/>
              <a:t>Writer</a:t>
            </a:r>
            <a:r>
              <a:rPr lang="en-US" dirty="0" smtClean="0"/>
              <a:t> abstract classes.</a:t>
            </a:r>
          </a:p>
          <a:p>
            <a:r>
              <a:rPr lang="en-US" dirty="0" smtClean="0"/>
              <a:t>Most methods will throw an IOException if an error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Console input using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a number of classes dealing with reading/writing data to the console.</a:t>
            </a:r>
          </a:p>
          <a:p>
            <a:pPr lvl="1"/>
            <a:r>
              <a:rPr lang="en-US" dirty="0" smtClean="0"/>
              <a:t>System.in</a:t>
            </a:r>
          </a:p>
          <a:p>
            <a:pPr lvl="1"/>
            <a:r>
              <a:rPr lang="en-US" dirty="0" smtClean="0"/>
              <a:t>Scanner</a:t>
            </a:r>
          </a:p>
          <a:p>
            <a:pPr lvl="1"/>
            <a:r>
              <a:rPr lang="en-US" dirty="0" smtClean="0"/>
              <a:t>System.console()</a:t>
            </a:r>
          </a:p>
          <a:p>
            <a:pPr lvl="1"/>
            <a:r>
              <a:rPr lang="en-US" dirty="0" smtClean="0"/>
              <a:t>BufferedReader</a:t>
            </a:r>
          </a:p>
          <a:p>
            <a:r>
              <a:rPr lang="en-US" dirty="0" smtClean="0"/>
              <a:t>BufferedReader class is best for international applications (see ReadingKeyboardData project).</a:t>
            </a:r>
          </a:p>
          <a:p>
            <a:r>
              <a:rPr lang="en-US" dirty="0" smtClean="0"/>
              <a:t>Scanner class is simple but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Console Output using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for writing data to the monitor.</a:t>
            </a:r>
          </a:p>
          <a:p>
            <a:pPr lvl="1"/>
            <a:r>
              <a:rPr lang="en-US" dirty="0" smtClean="0"/>
              <a:t>System.out</a:t>
            </a:r>
          </a:p>
          <a:p>
            <a:pPr lvl="1"/>
            <a:r>
              <a:rPr lang="en-US" dirty="0" smtClean="0"/>
              <a:t>PrintWriter</a:t>
            </a:r>
          </a:p>
          <a:p>
            <a:r>
              <a:rPr lang="en-US" dirty="0" smtClean="0"/>
              <a:t>System.out is simple to implement and is good for debugging.</a:t>
            </a:r>
          </a:p>
          <a:p>
            <a:r>
              <a:rPr lang="en-US" dirty="0" smtClean="0"/>
              <a:t>PrintWriter is the preferred method of writing output to the monitor.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skills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close a file using try-with-resources</a:t>
            </a:r>
          </a:p>
          <a:p>
            <a:r>
              <a:rPr lang="en-US" dirty="0" smtClean="0"/>
              <a:t>Read and write binary data</a:t>
            </a:r>
          </a:p>
          <a:p>
            <a:r>
              <a:rPr lang="en-US" dirty="0" smtClean="0"/>
              <a:t>Use random-access files</a:t>
            </a:r>
          </a:p>
          <a:p>
            <a:r>
              <a:rPr lang="en-US" dirty="0" smtClean="0"/>
              <a:t>Use character streams</a:t>
            </a:r>
          </a:p>
          <a:p>
            <a:r>
              <a:rPr lang="en-US" dirty="0" smtClean="0"/>
              <a:t>Use character streams for file I/O</a:t>
            </a:r>
          </a:p>
          <a:p>
            <a:r>
              <a:rPr lang="en-US" dirty="0" smtClean="0"/>
              <a:t>Apply Java’s type wrappers to convert numeric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BufferedReader you need to wrap System.in in another reader.</a:t>
            </a:r>
          </a:p>
          <a:p>
            <a:r>
              <a:rPr lang="en-US" dirty="0"/>
              <a:t>BufferedReader keyboard = new BufferedReader(new InputStreamReader(System.in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Methods may throw an IOException.</a:t>
            </a:r>
          </a:p>
          <a:p>
            <a:r>
              <a:rPr lang="en-US" dirty="0" smtClean="0"/>
              <a:t>Most common method for reading is readLine()</a:t>
            </a:r>
          </a:p>
          <a:p>
            <a:pPr lvl="1"/>
            <a:r>
              <a:rPr lang="en-US" dirty="0" smtClean="0"/>
              <a:t>returns a string up to the end of 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38328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PrintWriter you need to specify System.out in the PrintWriter constructor.</a:t>
            </a:r>
          </a:p>
          <a:p>
            <a:r>
              <a:rPr lang="en-US" dirty="0" smtClean="0"/>
              <a:t>You also need to specify flushing the output stream on each write.</a:t>
            </a:r>
          </a:p>
          <a:p>
            <a:r>
              <a:rPr lang="en-US" dirty="0" smtClean="0"/>
              <a:t>PrintWriter display = new PrintWriter(System.out, true);</a:t>
            </a:r>
          </a:p>
          <a:p>
            <a:r>
              <a:rPr lang="en-US" dirty="0" smtClean="0"/>
              <a:t>You can use print() and println() as you did for System.out.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Using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based file handling is most common.</a:t>
            </a:r>
          </a:p>
          <a:p>
            <a:r>
              <a:rPr lang="en-US" dirty="0" smtClean="0"/>
              <a:t>Character streams operate on Unicode data.</a:t>
            </a:r>
          </a:p>
          <a:p>
            <a:r>
              <a:rPr lang="en-US" dirty="0" smtClean="0"/>
              <a:t>Good for international applications.</a:t>
            </a:r>
          </a:p>
          <a:p>
            <a:r>
              <a:rPr lang="en-US" dirty="0" smtClean="0"/>
              <a:t>Two classes for reading and writing:</a:t>
            </a:r>
          </a:p>
          <a:p>
            <a:pPr lvl="1"/>
            <a:r>
              <a:rPr lang="en-US" dirty="0" smtClean="0"/>
              <a:t>FileReader – wrap inside BufferedReader</a:t>
            </a:r>
          </a:p>
          <a:p>
            <a:pPr lvl="1"/>
            <a:r>
              <a:rPr lang="en-US" dirty="0" smtClean="0"/>
              <a:t>FileWriter – wrap inside PrintWriter</a:t>
            </a:r>
          </a:p>
        </p:txBody>
      </p:sp>
    </p:spTree>
    <p:extLst>
      <p:ext uri="{BB962C8B-B14F-4D97-AF65-F5344CB8AC3E}">
        <p14:creationId xmlns:p14="http://schemas.microsoft.com/office/powerpoint/2010/main" val="40804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PrintWriter writer </a:t>
            </a:r>
            <a:r>
              <a:rPr lang="en-US" dirty="0"/>
              <a:t>= new PrintWriter(new </a:t>
            </a:r>
            <a:r>
              <a:rPr lang="en-US" dirty="0" smtClean="0"/>
              <a:t>FileWriter(fileName, appendFlag));</a:t>
            </a:r>
          </a:p>
          <a:p>
            <a:pPr lvl="2"/>
            <a:r>
              <a:rPr lang="en-US" dirty="0" smtClean="0"/>
              <a:t>fileName – string containing the name of the file.</a:t>
            </a:r>
          </a:p>
          <a:p>
            <a:pPr lvl="2"/>
            <a:r>
              <a:rPr lang="en-US" dirty="0" smtClean="0"/>
              <a:t>appendFlag = boolean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pPr lvl="3"/>
            <a:r>
              <a:rPr lang="en-US" dirty="0" smtClean="0"/>
              <a:t>true – data is added to the end of the file</a:t>
            </a:r>
          </a:p>
          <a:p>
            <a:pPr lvl="3"/>
            <a:r>
              <a:rPr lang="en-US" dirty="0" smtClean="0"/>
              <a:t>false -  file is overwritten with new data (default)</a:t>
            </a:r>
          </a:p>
          <a:p>
            <a:r>
              <a:rPr lang="en-US" dirty="0" smtClean="0"/>
              <a:t>Be sure to place in try..catch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filereader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</a:t>
            </a:r>
          </a:p>
          <a:p>
            <a:pPr lvl="1"/>
            <a:r>
              <a:rPr lang="en-US" dirty="0" smtClean="0"/>
              <a:t>BufferedReader reader = </a:t>
            </a:r>
            <a:r>
              <a:rPr lang="en-US" dirty="0"/>
              <a:t>new </a:t>
            </a:r>
            <a:r>
              <a:rPr lang="en-US" dirty="0" smtClean="0"/>
              <a:t>BufferedReader(new FileReader(fileName));</a:t>
            </a:r>
            <a:endParaRPr lang="en-US" dirty="0"/>
          </a:p>
          <a:p>
            <a:pPr lvl="2"/>
            <a:r>
              <a:rPr lang="en-US" dirty="0"/>
              <a:t>fileName – string containing the name of the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 sure to place in try..catch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java's type wrappers to convert numeric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coming from a text file (not binary) are all string data.</a:t>
            </a:r>
          </a:p>
          <a:p>
            <a:r>
              <a:rPr lang="en-US" dirty="0" smtClean="0"/>
              <a:t>Depending on the format of the file, data will need to be parsed into class variables.</a:t>
            </a:r>
          </a:p>
          <a:p>
            <a:r>
              <a:rPr lang="en-US" dirty="0" smtClean="0"/>
              <a:t>Each primitive type is based on a class.</a:t>
            </a:r>
          </a:p>
          <a:p>
            <a:r>
              <a:rPr lang="en-US" dirty="0" smtClean="0"/>
              <a:t>Each primitive type (except Character) has a parse method that receives a string and converts the string into its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java's type wrappers to convert numeric strings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418456"/>
              </p:ext>
            </p:extLst>
          </p:nvPr>
        </p:nvGraphicFramePr>
        <p:xfrm>
          <a:off x="2514600" y="1600200"/>
          <a:ext cx="4267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Boolean.parseBoolean(String</a:t>
                      </a:r>
                      <a:r>
                        <a:rPr lang="en-US" baseline="0" dirty="0" smtClean="0"/>
                        <a:t> value)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Byte.parseByte(String value)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Double.parseDouble(String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Float.parseFloat(String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Int.parseInt(String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Long.parseLong(String</a:t>
                      </a:r>
                      <a:r>
                        <a:rPr lang="en-US" baseline="0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Short.parseShort(String</a:t>
                      </a:r>
                      <a:r>
                        <a:rPr lang="en-US" baseline="0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330" y="4953000"/>
            <a:ext cx="7795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Strings are not primitive types.  No conversion from one string to another</a:t>
            </a:r>
          </a:p>
          <a:p>
            <a:r>
              <a:rPr lang="en-US" dirty="0" smtClean="0"/>
              <a:t>is necessary.</a:t>
            </a:r>
          </a:p>
          <a:p>
            <a:r>
              <a:rPr lang="en-US" dirty="0" smtClean="0"/>
              <a:t>For character data, use stringValue.charAt(0) to extract a single character.</a:t>
            </a:r>
          </a:p>
          <a:p>
            <a:r>
              <a:rPr lang="en-US" dirty="0" smtClean="0"/>
              <a:t>Place all conversion methods in a try…catch structure!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 control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control classes are simple to create.</a:t>
            </a:r>
          </a:p>
          <a:p>
            <a:r>
              <a:rPr lang="en-US" dirty="0" smtClean="0"/>
              <a:t>They include methods to manage files.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Close</a:t>
            </a:r>
          </a:p>
          <a:p>
            <a:r>
              <a:rPr lang="en-US" dirty="0" smtClean="0"/>
              <a:t>They are easily customize.</a:t>
            </a:r>
          </a:p>
          <a:p>
            <a:r>
              <a:rPr lang="en-US" dirty="0" smtClean="0"/>
              <a:t>Click on files to the right for example: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82014"/>
              </p:ext>
            </p:extLst>
          </p:nvPr>
        </p:nvGraphicFramePr>
        <p:xfrm>
          <a:off x="6986328" y="5436021"/>
          <a:ext cx="90875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6328" y="5436021"/>
                        <a:ext cx="908755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86246"/>
              </p:ext>
            </p:extLst>
          </p:nvPr>
        </p:nvGraphicFramePr>
        <p:xfrm>
          <a:off x="7926459" y="54360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showAsIcon="1" r:id="rId5" imgW="914400" imgH="771480" progId="Word.Document.8">
                  <p:embed/>
                </p:oleObj>
              </mc:Choice>
              <mc:Fallback>
                <p:oleObj name="Document" showAsIcon="1" r:id="rId5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6459" y="543602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4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i/o is built upon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input/output operations are performed through streams.</a:t>
            </a:r>
          </a:p>
          <a:p>
            <a:r>
              <a:rPr lang="en-US" dirty="0" smtClean="0"/>
              <a:t>A stream is linked to a physical device by the Java I/O system.</a:t>
            </a:r>
          </a:p>
          <a:p>
            <a:r>
              <a:rPr lang="en-US" dirty="0" smtClean="0"/>
              <a:t>Java implements I/O streams in the java.io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and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streams handles input and output of bytes (8 bits of data).</a:t>
            </a:r>
          </a:p>
          <a:p>
            <a:r>
              <a:rPr lang="en-US" dirty="0" smtClean="0"/>
              <a:t>Character streams handle input and output of characters (Unicode: 16 bits of data)</a:t>
            </a:r>
          </a:p>
          <a:p>
            <a:pPr lvl="1"/>
            <a:r>
              <a:rPr lang="en-US" dirty="0" smtClean="0"/>
              <a:t>Good for international organizations</a:t>
            </a:r>
          </a:p>
          <a:p>
            <a:r>
              <a:rPr lang="en-US" dirty="0" smtClean="0"/>
              <a:t>Can be more efficient than byte streams.</a:t>
            </a:r>
          </a:p>
          <a:p>
            <a:r>
              <a:rPr lang="en-US" dirty="0" smtClean="0"/>
              <a:t>All file operations should be in try..catch blocks.</a:t>
            </a:r>
          </a:p>
        </p:txBody>
      </p:sp>
    </p:spTree>
    <p:extLst>
      <p:ext uri="{BB962C8B-B14F-4D97-AF65-F5344CB8AC3E}">
        <p14:creationId xmlns:p14="http://schemas.microsoft.com/office/powerpoint/2010/main" val="9438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abstract classes</a:t>
            </a:r>
          </a:p>
          <a:p>
            <a:pPr lvl="1"/>
            <a:r>
              <a:rPr lang="en-US" dirty="0" smtClean="0"/>
              <a:t>InputStream – handles reading byte streams</a:t>
            </a:r>
          </a:p>
          <a:p>
            <a:pPr lvl="1"/>
            <a:r>
              <a:rPr lang="en-US" dirty="0" smtClean="0"/>
              <a:t>OutputStream – handles writing byte streams</a:t>
            </a:r>
          </a:p>
          <a:p>
            <a:r>
              <a:rPr lang="en-US" dirty="0" smtClean="0"/>
              <a:t>Several concrete subclasses for handling a variety of i/o operations.</a:t>
            </a:r>
          </a:p>
          <a:p>
            <a:r>
              <a:rPr lang="en-US" dirty="0" smtClean="0"/>
              <a:t>See table 10-1 on page 332.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abstract classes:</a:t>
            </a:r>
          </a:p>
          <a:p>
            <a:pPr lvl="1"/>
            <a:r>
              <a:rPr lang="en-US" dirty="0" smtClean="0"/>
              <a:t>Reader – handles reading character streams</a:t>
            </a:r>
          </a:p>
          <a:p>
            <a:pPr lvl="1"/>
            <a:r>
              <a:rPr lang="en-US" dirty="0" smtClean="0"/>
              <a:t>Writer – handles writing character streams.</a:t>
            </a:r>
          </a:p>
          <a:p>
            <a:r>
              <a:rPr lang="en-US" dirty="0"/>
              <a:t>Several concrete subclasses for handling a variety of i/o operations.</a:t>
            </a:r>
          </a:p>
          <a:p>
            <a:r>
              <a:rPr lang="en-US" dirty="0"/>
              <a:t>See table </a:t>
            </a:r>
            <a:r>
              <a:rPr lang="en-US" dirty="0" smtClean="0"/>
              <a:t>10-2 </a:t>
            </a:r>
            <a:r>
              <a:rPr lang="en-US" dirty="0"/>
              <a:t>on page </a:t>
            </a:r>
            <a:r>
              <a:rPr lang="en-US" dirty="0" smtClean="0"/>
              <a:t>333.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the System class</a:t>
            </a:r>
          </a:p>
          <a:p>
            <a:r>
              <a:rPr lang="en-US" dirty="0" smtClean="0"/>
              <a:t>Predefined stream variables</a:t>
            </a:r>
          </a:p>
          <a:p>
            <a:pPr lvl="1"/>
            <a:r>
              <a:rPr lang="en-US" dirty="0" smtClean="0"/>
              <a:t>System.in – Standard input device</a:t>
            </a:r>
          </a:p>
          <a:p>
            <a:pPr lvl="1"/>
            <a:r>
              <a:rPr lang="en-US" dirty="0" smtClean="0"/>
              <a:t>System.out – Standard output device</a:t>
            </a:r>
          </a:p>
          <a:p>
            <a:pPr lvl="1"/>
            <a:r>
              <a:rPr lang="en-US" dirty="0" smtClean="0"/>
              <a:t>System.err – Standard error stream</a:t>
            </a:r>
          </a:p>
          <a:p>
            <a:r>
              <a:rPr lang="en-US" dirty="0" smtClean="0"/>
              <a:t>Streams may be redirected to any compatible i/o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InputSream methods</a:t>
            </a:r>
          </a:p>
          <a:p>
            <a:pPr lvl="1"/>
            <a:r>
              <a:rPr lang="en-US" dirty="0" smtClean="0"/>
              <a:t>int read() – returns an integer representation of the next available byte.</a:t>
            </a:r>
          </a:p>
          <a:p>
            <a:pPr lvl="1"/>
            <a:r>
              <a:rPr lang="en-US" dirty="0" smtClean="0"/>
              <a:t>int read(byte byteArray[ ])</a:t>
            </a:r>
          </a:p>
          <a:p>
            <a:pPr lvl="1"/>
            <a:r>
              <a:rPr lang="en-US" dirty="0" smtClean="0"/>
              <a:t>void close() – closes the input source</a:t>
            </a:r>
          </a:p>
          <a:p>
            <a:pPr lvl="1"/>
            <a:r>
              <a:rPr lang="en-US" dirty="0" smtClean="0"/>
              <a:t>See table 10-3 for other methods</a:t>
            </a:r>
          </a:p>
          <a:p>
            <a:r>
              <a:rPr lang="en-US" dirty="0" smtClean="0"/>
              <a:t>Methods may throw an IOException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1045</TotalTime>
  <Words>2547</Words>
  <Application>Microsoft Office PowerPoint</Application>
  <PresentationFormat>On-screen Show (4:3)</PresentationFormat>
  <Paragraphs>417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Franklin Gothic Book</vt:lpstr>
      <vt:lpstr>Franklin Gothic Medium</vt:lpstr>
      <vt:lpstr>Wingdings 2</vt:lpstr>
      <vt:lpstr>Trek</vt:lpstr>
      <vt:lpstr>Microsoft Word 97 - 2003 Document</vt:lpstr>
      <vt:lpstr>Java: A beginners guide</vt:lpstr>
      <vt:lpstr>Key Skills &amp; Concepts</vt:lpstr>
      <vt:lpstr>key skills &amp; concepts</vt:lpstr>
      <vt:lpstr>java’s i/o is built upon streams</vt:lpstr>
      <vt:lpstr>byte stream and character streams</vt:lpstr>
      <vt:lpstr>Byte stream classes</vt:lpstr>
      <vt:lpstr>Character stream classes</vt:lpstr>
      <vt:lpstr>The Predefined streams</vt:lpstr>
      <vt:lpstr>Using the byte streams</vt:lpstr>
      <vt:lpstr>Using the byte streams</vt:lpstr>
      <vt:lpstr>Using the byte streams</vt:lpstr>
      <vt:lpstr>Using the byte streams</vt:lpstr>
      <vt:lpstr>Writing console output</vt:lpstr>
      <vt:lpstr>Reading and writing files using byte streams</vt:lpstr>
      <vt:lpstr>Inputting from a file</vt:lpstr>
      <vt:lpstr>inputting from a file</vt:lpstr>
      <vt:lpstr>Writing to a File</vt:lpstr>
      <vt:lpstr>writing to a file</vt:lpstr>
      <vt:lpstr>Automatically closing a file</vt:lpstr>
      <vt:lpstr>reading and writing binary data</vt:lpstr>
      <vt:lpstr>reading and writing binary data</vt:lpstr>
      <vt:lpstr>reading and writing binary data</vt:lpstr>
      <vt:lpstr>reading and writing binary data</vt:lpstr>
      <vt:lpstr>reading and writing binary data</vt:lpstr>
      <vt:lpstr>Random access Files</vt:lpstr>
      <vt:lpstr>Random access Files</vt:lpstr>
      <vt:lpstr>using java's character based streams</vt:lpstr>
      <vt:lpstr>Console input using character streams</vt:lpstr>
      <vt:lpstr>Console Output using character streams</vt:lpstr>
      <vt:lpstr>Console Input/Output</vt:lpstr>
      <vt:lpstr>Console Input/Output</vt:lpstr>
      <vt:lpstr>File I/O Using Character Streams</vt:lpstr>
      <vt:lpstr>Using a fileWriter</vt:lpstr>
      <vt:lpstr>Using a filereader</vt:lpstr>
      <vt:lpstr>using java's type wrappers to convert numeric strings</vt:lpstr>
      <vt:lpstr>using java's type wrappers to convert numeric strings</vt:lpstr>
      <vt:lpstr>Creating a file control class</vt:lpstr>
    </vt:vector>
  </TitlesOfParts>
  <Company>PVCC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R. Smith</dc:creator>
  <cp:lastModifiedBy>Gary Smith</cp:lastModifiedBy>
  <cp:revision>54</cp:revision>
  <dcterms:created xsi:type="dcterms:W3CDTF">2014-11-10T21:58:32Z</dcterms:created>
  <dcterms:modified xsi:type="dcterms:W3CDTF">2017-04-06T01:48:38Z</dcterms:modified>
</cp:coreProperties>
</file>