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73"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101" d="100"/>
          <a:sy n="101" d="100"/>
        </p:scale>
        <p:origin x="126" y="2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51435" tIns="25718" rIns="51435" bIns="25718" anchor="t" compatLnSpc="1"/>
          <a:lstStyle/>
          <a:p>
            <a:endParaRPr lang="en-US" sz="1013" dirty="0">
              <a:solidFill>
                <a:prstClr val="black"/>
              </a:solidFill>
            </a:endParaRPr>
          </a:p>
        </p:txBody>
      </p:sp>
      <p:sp>
        <p:nvSpPr>
          <p:cNvPr id="29" name="Title 28"/>
          <p:cNvSpPr>
            <a:spLocks noGrp="1"/>
          </p:cNvSpPr>
          <p:nvPr>
            <p:ph type="ctrTitle"/>
          </p:nvPr>
        </p:nvSpPr>
        <p:spPr>
          <a:xfrm>
            <a:off x="381000" y="4853415"/>
            <a:ext cx="8458200" cy="1222375"/>
          </a:xfrm>
        </p:spPr>
        <p:txBody>
          <a:bodyPr anchor="t">
            <a:normAutofit/>
          </a:bodyPr>
          <a:lstStyle>
            <a:lvl1pPr>
              <a:defRPr sz="3600"/>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381000" y="3886200"/>
            <a:ext cx="8458200" cy="914400"/>
          </a:xfrm>
        </p:spPr>
        <p:txBody>
          <a:bodyPr anchor="b">
            <a:normAutofit/>
          </a:bodyPr>
          <a:lstStyle>
            <a:lvl1pPr marL="0" indent="0" algn="l">
              <a:buNone/>
              <a:defRPr sz="2400">
                <a:solidFill>
                  <a:schemeClr val="tx2">
                    <a:shade val="75000"/>
                  </a:schemeClr>
                </a:solidFill>
              </a:defRPr>
            </a:lvl1pPr>
            <a:lvl2pPr marL="257175" indent="0" algn="ctr">
              <a:buNone/>
            </a:lvl2pPr>
            <a:lvl3pPr marL="514350" indent="0" algn="ctr">
              <a:buNone/>
            </a:lvl3pPr>
            <a:lvl4pPr marL="771525" indent="0" algn="ctr">
              <a:buNone/>
            </a:lvl4pPr>
            <a:lvl5pPr marL="1028700" indent="0" algn="ctr">
              <a:buNone/>
            </a:lvl5pPr>
            <a:lvl6pPr marL="1285875" indent="0" algn="ctr">
              <a:buNone/>
            </a:lvl6pPr>
            <a:lvl7pPr marL="1543050" indent="0" algn="ctr">
              <a:buNone/>
            </a:lvl7pPr>
            <a:lvl8pPr marL="1800225" indent="0" algn="ctr">
              <a:buNone/>
            </a:lvl8pPr>
            <a:lvl9pPr marL="2057400" indent="0" algn="ctr">
              <a:buNone/>
            </a:lvl9pPr>
          </a:lstStyle>
          <a:p>
            <a:r>
              <a:rPr kumimoji="0" lang="en-US" dirty="0" smtClean="0"/>
              <a:t>Click to edit Master subtitle style</a:t>
            </a:r>
            <a:endParaRPr kumimoji="0" lang="en-US" dirty="0"/>
          </a:p>
        </p:txBody>
      </p:sp>
      <p:sp>
        <p:nvSpPr>
          <p:cNvPr id="16" name="Date Placeholder 15"/>
          <p:cNvSpPr>
            <a:spLocks noGrp="1"/>
          </p:cNvSpPr>
          <p:nvPr>
            <p:ph type="dt" sz="half" idx="10"/>
          </p:nvPr>
        </p:nvSpPr>
        <p:spPr/>
        <p:txBody>
          <a:bodyPr/>
          <a:lstStyle/>
          <a:p>
            <a:fld id="{02B2FA75-4F54-4982-97B7-B4546ADDD085}" type="datetimeFigureOut">
              <a:rPr lang="en-US" smtClean="0"/>
              <a:t>4/4/2017</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163B4A1-A8EE-4520-9174-6FB4BCBC15D6}" type="slidenum">
              <a:rPr lang="en-US" smtClean="0"/>
              <a:t>‹#›</a:t>
            </a:fld>
            <a:endParaRPr lang="en-US"/>
          </a:p>
        </p:txBody>
      </p:sp>
    </p:spTree>
    <p:extLst>
      <p:ext uri="{BB962C8B-B14F-4D97-AF65-F5344CB8AC3E}">
        <p14:creationId xmlns:p14="http://schemas.microsoft.com/office/powerpoint/2010/main" val="103448107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kumimoji="0" lang="en-US" dirty="0" smtClean="0"/>
              <a:t>Click to edit Master title style</a:t>
            </a:r>
            <a:endParaRPr kumimoji="0" lang="en-US" dirty="0"/>
          </a:p>
        </p:txBody>
      </p:sp>
      <p:sp>
        <p:nvSpPr>
          <p:cNvPr id="3" name="Vertical Text Placeholder 2"/>
          <p:cNvSpPr>
            <a:spLocks noGrp="1"/>
          </p:cNvSpPr>
          <p:nvPr>
            <p:ph type="body" orient="vert" idx="1"/>
          </p:nvPr>
        </p:nvSpPr>
        <p:spPr/>
        <p:txBody>
          <a:bodyPr vert="eaVert">
            <a:normAutofit/>
          </a:bodyPr>
          <a:lstStyle>
            <a:lvl1pPr>
              <a:defRPr sz="2400"/>
            </a:lvl1pPr>
            <a:lvl2pPr>
              <a:defRPr sz="1800"/>
            </a:lvl2pPr>
            <a:lvl3pPr>
              <a:defRPr sz="1600"/>
            </a:lvl3pPr>
            <a:lvl4pPr>
              <a:defRPr sz="1400"/>
            </a:lvl4pPr>
            <a:lvl5pPr>
              <a:defRPr sz="11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02B2FA75-4F54-4982-97B7-B4546ADDD085}"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3B4A1-A8EE-4520-9174-6FB4BCBC15D6}" type="slidenum">
              <a:rPr lang="en-US" smtClean="0"/>
              <a:t>‹#›</a:t>
            </a:fld>
            <a:endParaRPr lang="en-US"/>
          </a:p>
        </p:txBody>
      </p:sp>
    </p:spTree>
    <p:extLst>
      <p:ext uri="{BB962C8B-B14F-4D97-AF65-F5344CB8AC3E}">
        <p14:creationId xmlns:p14="http://schemas.microsoft.com/office/powerpoint/2010/main" val="102560932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9"/>
            <a:ext cx="1828800" cy="5851525"/>
          </a:xfrm>
        </p:spPr>
        <p:txBody>
          <a:bodyPr vert="eaVert">
            <a:normAutofit/>
          </a:bodyPr>
          <a:lstStyle>
            <a:lvl1pPr>
              <a:defRPr sz="2800"/>
            </a:lvl1pPr>
          </a:lstStyle>
          <a:p>
            <a:r>
              <a:rPr kumimoji="0" lang="en-US" dirty="0" smtClean="0"/>
              <a:t>Click to edit Master title style</a:t>
            </a:r>
            <a:endParaRPr kumimoji="0" lang="en-US" dirty="0"/>
          </a:p>
        </p:txBody>
      </p:sp>
      <p:sp>
        <p:nvSpPr>
          <p:cNvPr id="3" name="Vertical Text Placeholder 2"/>
          <p:cNvSpPr>
            <a:spLocks noGrp="1"/>
          </p:cNvSpPr>
          <p:nvPr>
            <p:ph type="body" orient="vert" idx="1"/>
          </p:nvPr>
        </p:nvSpPr>
        <p:spPr>
          <a:xfrm>
            <a:off x="457200" y="549279"/>
            <a:ext cx="6248400" cy="5851525"/>
          </a:xfrm>
        </p:spPr>
        <p:txBody>
          <a:bodyPr vert="eaVert">
            <a:normAutofit/>
          </a:bodyPr>
          <a:lstStyle>
            <a:lvl1pPr>
              <a:defRPr sz="2400"/>
            </a:lvl1pPr>
            <a:lvl2pPr>
              <a:defRPr sz="1800"/>
            </a:lvl2pPr>
            <a:lvl3pPr>
              <a:defRPr sz="1600"/>
            </a:lvl3pPr>
            <a:lvl4pPr>
              <a:defRPr sz="1400"/>
            </a:lvl4pPr>
            <a:lvl5pPr>
              <a:defRPr sz="11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02B2FA75-4F54-4982-97B7-B4546ADDD085}"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3B4A1-A8EE-4520-9174-6FB4BCBC15D6}" type="slidenum">
              <a:rPr lang="en-US" smtClean="0"/>
              <a:t>‹#›</a:t>
            </a:fld>
            <a:endParaRPr lang="en-US"/>
          </a:p>
        </p:txBody>
      </p:sp>
    </p:spTree>
    <p:extLst>
      <p:ext uri="{BB962C8B-B14F-4D97-AF65-F5344CB8AC3E}">
        <p14:creationId xmlns:p14="http://schemas.microsoft.com/office/powerpoint/2010/main" val="16999000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sz="3600"/>
            </a:lvl1pPr>
          </a:lstStyle>
          <a:p>
            <a:r>
              <a:rPr kumimoji="0" lang="en-US" dirty="0" smtClean="0"/>
              <a:t>Click to edit Master title style</a:t>
            </a:r>
            <a:endParaRPr kumimoji="0" lang="en-US" dirty="0"/>
          </a:p>
        </p:txBody>
      </p:sp>
      <p:sp>
        <p:nvSpPr>
          <p:cNvPr id="27" name="Content Placeholder 26"/>
          <p:cNvSpPr>
            <a:spLocks noGrp="1"/>
          </p:cNvSpPr>
          <p:nvPr>
            <p:ph idx="1"/>
          </p:nvPr>
        </p:nvSpPr>
        <p:spPr/>
        <p:txBody>
          <a:bodyPr>
            <a:normAutofit/>
          </a:bodyPr>
          <a:lstStyle>
            <a:lvl1pPr>
              <a:defRPr sz="2400"/>
            </a:lvl1pPr>
            <a:lvl2pPr>
              <a:defRPr sz="1800"/>
            </a:lvl2pPr>
            <a:lvl3pPr>
              <a:defRPr sz="1600"/>
            </a:lvl3pPr>
            <a:lvl4pPr>
              <a:defRPr sz="1400"/>
            </a:lvl4pPr>
            <a:lvl5pPr>
              <a:defRPr sz="11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25" name="Date Placeholder 24"/>
          <p:cNvSpPr>
            <a:spLocks noGrp="1"/>
          </p:cNvSpPr>
          <p:nvPr>
            <p:ph type="dt" sz="half" idx="10"/>
          </p:nvPr>
        </p:nvSpPr>
        <p:spPr/>
        <p:txBody>
          <a:bodyPr/>
          <a:lstStyle/>
          <a:p>
            <a:fld id="{02B2FA75-4F54-4982-97B7-B4546ADDD085}" type="datetimeFigureOut">
              <a:rPr lang="en-US" smtClean="0"/>
              <a:t>4/4/2017</a:t>
            </a:fld>
            <a:endParaRPr lang="en-US"/>
          </a:p>
        </p:txBody>
      </p:sp>
      <p:sp>
        <p:nvSpPr>
          <p:cNvPr id="19" name="Footer Placeholder 18"/>
          <p:cNvSpPr>
            <a:spLocks noGrp="1"/>
          </p:cNvSpPr>
          <p:nvPr>
            <p:ph type="ftr" sz="quarter" idx="11"/>
          </p:nvPr>
        </p:nvSpPr>
        <p:spPr>
          <a:xfrm>
            <a:off x="3581400" y="76203"/>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163B4A1-A8EE-4520-9174-6FB4BCBC15D6}" type="slidenum">
              <a:rPr lang="en-US" smtClean="0"/>
              <a:t>‹#›</a:t>
            </a:fld>
            <a:endParaRPr lang="en-US"/>
          </a:p>
        </p:txBody>
      </p:sp>
    </p:spTree>
    <p:extLst>
      <p:ext uri="{BB962C8B-B14F-4D97-AF65-F5344CB8AC3E}">
        <p14:creationId xmlns:p14="http://schemas.microsoft.com/office/powerpoint/2010/main" val="32525566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4"/>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51435" tIns="25718" rIns="51435" bIns="25718" anchor="t" compatLnSpc="1"/>
          <a:lstStyle/>
          <a:p>
            <a:endParaRPr lang="en-US" sz="1013" dirty="0">
              <a:solidFill>
                <a:prstClr val="white"/>
              </a:solidFill>
            </a:endParaRPr>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1125">
                <a:solidFill>
                  <a:schemeClr val="tx2">
                    <a:shade val="75000"/>
                  </a:schemeClr>
                </a:solidFill>
              </a:defRPr>
            </a:lvl1pPr>
            <a:lvl2pPr>
              <a:buNone/>
              <a:defRPr sz="1013">
                <a:solidFill>
                  <a:schemeClr val="tx1">
                    <a:tint val="75000"/>
                  </a:schemeClr>
                </a:solidFill>
              </a:defRPr>
            </a:lvl2pPr>
            <a:lvl3pPr>
              <a:buNone/>
              <a:defRPr sz="900">
                <a:solidFill>
                  <a:schemeClr val="tx1">
                    <a:tint val="75000"/>
                  </a:schemeClr>
                </a:solidFill>
              </a:defRPr>
            </a:lvl3pPr>
            <a:lvl4pPr>
              <a:buNone/>
              <a:defRPr sz="788">
                <a:solidFill>
                  <a:schemeClr val="tx1">
                    <a:tint val="75000"/>
                  </a:schemeClr>
                </a:solidFill>
              </a:defRPr>
            </a:lvl4pPr>
            <a:lvl5pPr>
              <a:buNone/>
              <a:defRPr sz="788">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02B2FA75-4F54-4982-97B7-B4546ADDD085}" type="datetimeFigureOut">
              <a:rPr lang="en-US" smtClean="0"/>
              <a:t>4/4/2017</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163B4A1-A8EE-4520-9174-6FB4BCBC15D6}" type="slidenum">
              <a:rPr lang="en-US" smtClean="0"/>
              <a:t>‹#›</a:t>
            </a:fld>
            <a:endParaRPr lang="en-US"/>
          </a:p>
        </p:txBody>
      </p:sp>
      <p:sp>
        <p:nvSpPr>
          <p:cNvPr id="8" name="Title 7"/>
          <p:cNvSpPr>
            <a:spLocks noGrp="1"/>
          </p:cNvSpPr>
          <p:nvPr>
            <p:ph type="title"/>
          </p:nvPr>
        </p:nvSpPr>
        <p:spPr>
          <a:xfrm>
            <a:off x="180475" y="2947087"/>
            <a:ext cx="8686800" cy="1184825"/>
          </a:xfrm>
        </p:spPr>
        <p:txBody>
          <a:bodyPr rtlCol="0" anchor="t"/>
          <a:lstStyle>
            <a:lvl1pPr algn="r">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38771131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normAutofit/>
          </a:bodyPr>
          <a:lstStyle>
            <a:lvl1pPr>
              <a:defRPr sz="3600"/>
            </a:lvl1pPr>
          </a:lstStyle>
          <a:p>
            <a:r>
              <a:rPr kumimoji="0" lang="en-US" dirty="0" smtClean="0"/>
              <a:t>Click to edit Master title style</a:t>
            </a:r>
            <a:endParaRPr kumimoji="0" lang="en-US" dirty="0"/>
          </a:p>
        </p:txBody>
      </p:sp>
      <p:sp>
        <p:nvSpPr>
          <p:cNvPr id="14" name="Content Placeholder 13"/>
          <p:cNvSpPr>
            <a:spLocks noGrp="1"/>
          </p:cNvSpPr>
          <p:nvPr>
            <p:ph sz="half" idx="1"/>
          </p:nvPr>
        </p:nvSpPr>
        <p:spPr>
          <a:xfrm>
            <a:off x="304800" y="1600200"/>
            <a:ext cx="4191000" cy="4724400"/>
          </a:xfrm>
        </p:spPr>
        <p:txBody>
          <a:bodyPr>
            <a:normAutofit/>
          </a:bodyPr>
          <a:lstStyle>
            <a:lvl1pPr>
              <a:defRPr sz="2000"/>
            </a:lvl1pPr>
            <a:lvl2pPr>
              <a:defRPr sz="1800"/>
            </a:lvl2pPr>
            <a:lvl3pPr>
              <a:defRPr sz="1600"/>
            </a:lvl3pPr>
            <a:lvl4pPr>
              <a:defRPr sz="1200"/>
            </a:lvl4pPr>
            <a:lvl5pPr>
              <a:defRPr sz="12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3" name="Content Placeholder 12"/>
          <p:cNvSpPr>
            <a:spLocks noGrp="1"/>
          </p:cNvSpPr>
          <p:nvPr>
            <p:ph sz="half" idx="2"/>
          </p:nvPr>
        </p:nvSpPr>
        <p:spPr>
          <a:xfrm>
            <a:off x="4648200" y="1600200"/>
            <a:ext cx="4343400" cy="4724400"/>
          </a:xfrm>
        </p:spPr>
        <p:txBody>
          <a:bodyPr>
            <a:normAutofit/>
          </a:bodyPr>
          <a:lstStyle>
            <a:lvl1pPr>
              <a:defRPr sz="2000"/>
            </a:lvl1pPr>
            <a:lvl2pPr>
              <a:defRPr sz="1800"/>
            </a:lvl2pPr>
            <a:lvl3pPr>
              <a:defRPr sz="1600"/>
            </a:lvl3pPr>
            <a:lvl4pPr>
              <a:defRPr sz="1200"/>
            </a:lvl4pPr>
            <a:lvl5pPr>
              <a:defRPr sz="12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21" name="Date Placeholder 20"/>
          <p:cNvSpPr>
            <a:spLocks noGrp="1"/>
          </p:cNvSpPr>
          <p:nvPr>
            <p:ph type="dt" sz="half" idx="10"/>
          </p:nvPr>
        </p:nvSpPr>
        <p:spPr/>
        <p:txBody>
          <a:bodyPr/>
          <a:lstStyle/>
          <a:p>
            <a:fld id="{02B2FA75-4F54-4982-97B7-B4546ADDD085}" type="datetimeFigureOut">
              <a:rPr lang="en-US" smtClean="0"/>
              <a:t>4/4/2017</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163B4A1-A8EE-4520-9174-6FB4BCBC15D6}" type="slidenum">
              <a:rPr lang="en-US" smtClean="0"/>
              <a:t>‹#›</a:t>
            </a:fld>
            <a:endParaRPr lang="en-US"/>
          </a:p>
        </p:txBody>
      </p:sp>
    </p:spTree>
    <p:extLst>
      <p:ext uri="{BB962C8B-B14F-4D97-AF65-F5344CB8AC3E}">
        <p14:creationId xmlns:p14="http://schemas.microsoft.com/office/powerpoint/2010/main" val="36864916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normAutofit/>
          </a:bodyPr>
          <a:lstStyle>
            <a:lvl1pPr>
              <a:defRPr sz="3600"/>
            </a:lvl1p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281445" y="666750"/>
            <a:ext cx="4290556" cy="639762"/>
          </a:xfrm>
        </p:spPr>
        <p:txBody>
          <a:bodyPr anchor="ctr"/>
          <a:lstStyle>
            <a:lvl1pPr marL="0" indent="0">
              <a:buNone/>
              <a:defRPr sz="1013" b="0" cap="all" baseline="0">
                <a:solidFill>
                  <a:schemeClr val="accent1">
                    <a:shade val="50000"/>
                  </a:schemeClr>
                </a:solidFill>
                <a:latin typeface="+mj-lt"/>
                <a:ea typeface="+mj-ea"/>
                <a:cs typeface="+mj-cs"/>
              </a:defRPr>
            </a:lvl1pPr>
            <a:lvl2pPr>
              <a:buNone/>
              <a:defRPr sz="1125" b="1"/>
            </a:lvl2pPr>
            <a:lvl3pPr>
              <a:buNone/>
              <a:defRPr sz="1013" b="1"/>
            </a:lvl3pPr>
            <a:lvl4pPr>
              <a:buNone/>
              <a:defRPr sz="900" b="1"/>
            </a:lvl4pPr>
            <a:lvl5pPr>
              <a:buNone/>
              <a:defRPr sz="9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013" b="0" cap="all" baseline="0">
                <a:solidFill>
                  <a:schemeClr val="accent1">
                    <a:shade val="50000"/>
                  </a:schemeClr>
                </a:solidFill>
                <a:latin typeface="+mj-lt"/>
                <a:ea typeface="+mj-ea"/>
                <a:cs typeface="+mj-cs"/>
              </a:defRPr>
            </a:lvl1pPr>
            <a:lvl2pPr>
              <a:buNone/>
              <a:defRPr sz="1125" b="1"/>
            </a:lvl2pPr>
            <a:lvl3pPr>
              <a:buNone/>
              <a:defRPr sz="1013" b="1"/>
            </a:lvl3pPr>
            <a:lvl4pPr>
              <a:buNone/>
              <a:defRPr sz="900" b="1"/>
            </a:lvl4pPr>
            <a:lvl5pPr>
              <a:buNone/>
              <a:defRPr sz="9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5" y="1316041"/>
            <a:ext cx="4290556" cy="3941763"/>
          </a:xfrm>
        </p:spPr>
        <p:txBody>
          <a:bodyPr>
            <a:normAutofit/>
          </a:bodyPr>
          <a:lstStyle>
            <a:lvl1pPr>
              <a:defRPr sz="1800"/>
            </a:lvl1pPr>
            <a:lvl2pPr>
              <a:defRPr sz="1600"/>
            </a:lvl2pPr>
            <a:lvl3pPr>
              <a:defRPr sz="1200"/>
            </a:lvl3pPr>
            <a:lvl4pPr>
              <a:defRPr sz="1100"/>
            </a:lvl4pPr>
            <a:lvl5pPr>
              <a:defRPr sz="11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28" name="Content Placeholder 27"/>
          <p:cNvSpPr>
            <a:spLocks noGrp="1"/>
          </p:cNvSpPr>
          <p:nvPr>
            <p:ph sz="quarter" idx="4"/>
          </p:nvPr>
        </p:nvSpPr>
        <p:spPr>
          <a:xfrm>
            <a:off x="4648730" y="1316041"/>
            <a:ext cx="4288536" cy="3941763"/>
          </a:xfrm>
        </p:spPr>
        <p:txBody>
          <a:bodyPr>
            <a:normAutofit/>
          </a:bodyPr>
          <a:lstStyle>
            <a:lvl1pPr>
              <a:defRPr sz="1800"/>
            </a:lvl1pPr>
            <a:lvl2pPr>
              <a:defRPr sz="1600"/>
            </a:lvl2pPr>
            <a:lvl3pPr>
              <a:defRPr sz="1200"/>
            </a:lvl3pPr>
            <a:lvl4pPr>
              <a:defRPr sz="1100"/>
            </a:lvl4pPr>
            <a:lvl5pPr>
              <a:defRPr sz="11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0" name="Date Placeholder 9"/>
          <p:cNvSpPr>
            <a:spLocks noGrp="1"/>
          </p:cNvSpPr>
          <p:nvPr>
            <p:ph type="dt" sz="half" idx="10"/>
          </p:nvPr>
        </p:nvSpPr>
        <p:spPr/>
        <p:txBody>
          <a:bodyPr/>
          <a:lstStyle/>
          <a:p>
            <a:fld id="{02B2FA75-4F54-4982-97B7-B4546ADDD085}" type="datetimeFigureOut">
              <a:rPr lang="en-US" smtClean="0"/>
              <a:t>4/4/2017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163B4A1-A8EE-4520-9174-6FB4BCBC15D6}" type="slidenum">
              <a:rPr lang="en-US" smtClean="0"/>
              <a:t>‹#›</a:t>
            </a:fld>
            <a:endParaRPr lang="en-US"/>
          </a:p>
        </p:txBody>
      </p:sp>
      <p:sp>
        <p:nvSpPr>
          <p:cNvPr id="11" name="Straight Connector 10"/>
          <p:cNvSpPr>
            <a:spLocks noChangeShapeType="1"/>
          </p:cNvSpPr>
          <p:nvPr/>
        </p:nvSpPr>
        <p:spPr bwMode="auto">
          <a:xfrm>
            <a:off x="514350" y="6019804"/>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51435" tIns="25718" rIns="51435" bIns="25718" anchor="t" compatLnSpc="1"/>
          <a:lstStyle/>
          <a:p>
            <a:endParaRPr lang="en-US" sz="1013" dirty="0">
              <a:solidFill>
                <a:prstClr val="black"/>
              </a:solidFill>
            </a:endParaRPr>
          </a:p>
        </p:txBody>
      </p:sp>
    </p:spTree>
    <p:extLst>
      <p:ext uri="{BB962C8B-B14F-4D97-AF65-F5344CB8AC3E}">
        <p14:creationId xmlns:p14="http://schemas.microsoft.com/office/powerpoint/2010/main" val="17411852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02B2FA75-4F54-4982-97B7-B4546ADDD085}" type="datetimeFigureOut">
              <a:rPr lang="en-US" smtClean="0"/>
              <a:t>4/4/2017</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3B4A1-A8EE-4520-9174-6FB4BCBC15D6}" type="slidenum">
              <a:rPr lang="en-US" smtClean="0"/>
              <a:t>‹#›</a:t>
            </a:fld>
            <a:endParaRPr lang="en-US"/>
          </a:p>
        </p:txBody>
      </p:sp>
    </p:spTree>
    <p:extLst>
      <p:ext uri="{BB962C8B-B14F-4D97-AF65-F5344CB8AC3E}">
        <p14:creationId xmlns:p14="http://schemas.microsoft.com/office/powerpoint/2010/main" val="2336443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2B2FA75-4F54-4982-97B7-B4546ADDD085}" type="datetimeFigureOut">
              <a:rPr lang="en-US" smtClean="0"/>
              <a:t>4/4/2017</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63B4A1-A8EE-4520-9174-6FB4BCBC15D6}" type="slidenum">
              <a:rPr lang="en-US" smtClean="0"/>
              <a:t>‹#›</a:t>
            </a:fld>
            <a:endParaRPr lang="en-US"/>
          </a:p>
        </p:txBody>
      </p:sp>
    </p:spTree>
    <p:extLst>
      <p:ext uri="{BB962C8B-B14F-4D97-AF65-F5344CB8AC3E}">
        <p14:creationId xmlns:p14="http://schemas.microsoft.com/office/powerpoint/2010/main" val="57593590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21"/>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51435" tIns="25718" rIns="51435" bIns="25718" anchor="t" compatLnSpc="1"/>
          <a:lstStyle/>
          <a:p>
            <a:endParaRPr lang="en-US" sz="1013" dirty="0">
              <a:solidFill>
                <a:prstClr val="black"/>
              </a:solidFill>
            </a:endParaRPr>
          </a:p>
        </p:txBody>
      </p:sp>
      <p:sp>
        <p:nvSpPr>
          <p:cNvPr id="12" name="Title 11"/>
          <p:cNvSpPr>
            <a:spLocks noGrp="1"/>
          </p:cNvSpPr>
          <p:nvPr>
            <p:ph type="title"/>
          </p:nvPr>
        </p:nvSpPr>
        <p:spPr>
          <a:xfrm>
            <a:off x="457200" y="5486400"/>
            <a:ext cx="8458200" cy="520700"/>
          </a:xfrm>
        </p:spPr>
        <p:txBody>
          <a:bodyPr anchor="ctr">
            <a:noAutofit/>
          </a:bodyPr>
          <a:lstStyle>
            <a:lvl1pPr algn="l">
              <a:buNone/>
              <a:defRPr sz="3600" b="1"/>
            </a:lvl1pPr>
          </a:lstStyle>
          <a:p>
            <a:r>
              <a:rPr kumimoji="0" lang="en-US" dirty="0" smtClean="0"/>
              <a:t>Click to edit Master title style</a:t>
            </a:r>
            <a:endParaRPr kumimoji="0" lang="en-US" dirty="0"/>
          </a:p>
        </p:txBody>
      </p:sp>
      <p:sp>
        <p:nvSpPr>
          <p:cNvPr id="26" name="Text Placeholder 25"/>
          <p:cNvSpPr>
            <a:spLocks noGrp="1"/>
          </p:cNvSpPr>
          <p:nvPr>
            <p:ph type="body" idx="2"/>
          </p:nvPr>
        </p:nvSpPr>
        <p:spPr>
          <a:xfrm>
            <a:off x="457202" y="609600"/>
            <a:ext cx="3008313" cy="4800600"/>
          </a:xfrm>
        </p:spPr>
        <p:txBody>
          <a:bodyPr/>
          <a:lstStyle>
            <a:lvl1pPr marL="0" indent="0">
              <a:buNone/>
              <a:defRPr sz="788"/>
            </a:lvl1pPr>
            <a:lvl2pPr>
              <a:buNone/>
              <a:defRPr sz="675"/>
            </a:lvl2pPr>
            <a:lvl3pPr>
              <a:buNone/>
              <a:defRPr sz="563"/>
            </a:lvl3pPr>
            <a:lvl4pPr>
              <a:buNone/>
              <a:defRPr sz="506"/>
            </a:lvl4pPr>
            <a:lvl5pPr>
              <a:buNone/>
              <a:defRPr sz="506"/>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normAutofit/>
          </a:bodyPr>
          <a:lstStyle>
            <a:lvl1pPr>
              <a:defRPr sz="2000"/>
            </a:lvl1pPr>
            <a:lvl2pPr>
              <a:defRPr sz="1600"/>
            </a:lvl2pPr>
            <a:lvl3pPr>
              <a:defRPr sz="1400"/>
            </a:lvl3pPr>
            <a:lvl4pPr>
              <a:defRPr sz="1200"/>
            </a:lvl4pPr>
            <a:lvl5pPr>
              <a:defRPr sz="12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25" name="Date Placeholder 24"/>
          <p:cNvSpPr>
            <a:spLocks noGrp="1"/>
          </p:cNvSpPr>
          <p:nvPr>
            <p:ph type="dt" sz="half" idx="10"/>
          </p:nvPr>
        </p:nvSpPr>
        <p:spPr/>
        <p:txBody>
          <a:bodyPr/>
          <a:lstStyle/>
          <a:p>
            <a:fld id="{02B2FA75-4F54-4982-97B7-B4546ADDD085}" type="datetimeFigureOut">
              <a:rPr lang="en-US" smtClean="0"/>
              <a:t>4/4/2017</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63B4A1-A8EE-4520-9174-6FB4BCBC15D6}" type="slidenum">
              <a:rPr lang="en-US" smtClean="0"/>
              <a:t>‹#›</a:t>
            </a:fld>
            <a:endParaRPr lang="en-US"/>
          </a:p>
        </p:txBody>
      </p:sp>
    </p:spTree>
    <p:extLst>
      <p:ext uri="{BB962C8B-B14F-4D97-AF65-F5344CB8AC3E}">
        <p14:creationId xmlns:p14="http://schemas.microsoft.com/office/powerpoint/2010/main" val="33703062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18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02B2FA75-4F54-4982-97B7-B4546ADDD085}"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163B4A1-A8EE-4520-9174-6FB4BCBC15D6}"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noAutofit/>
          </a:bodyPr>
          <a:lstStyle>
            <a:lvl1pPr algn="l">
              <a:buNone/>
              <a:defRPr sz="2400" b="1"/>
            </a:lvl1pPr>
          </a:lstStyle>
          <a:p>
            <a:r>
              <a:rPr kumimoji="0" lang="en-US" dirty="0" smtClean="0"/>
              <a:t>Click to edit Master title style</a:t>
            </a:r>
            <a:endParaRPr kumimoji="0" lang="en-US" dirty="0"/>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788"/>
            </a:lvl1pPr>
            <a:lvl2pPr>
              <a:defRPr sz="675"/>
            </a:lvl2pPr>
            <a:lvl3pPr>
              <a:defRPr sz="563"/>
            </a:lvl3pPr>
            <a:lvl4pPr>
              <a:defRPr sz="506"/>
            </a:lvl4pPr>
            <a:lvl5pPr>
              <a:defRPr sz="506"/>
            </a:lvl5pPr>
          </a:lstStyle>
          <a:p>
            <a:pPr lvl="0" eaLnBrk="1" latinLnBrk="0" hangingPunct="1"/>
            <a:r>
              <a:rPr kumimoji="0" lang="en-US" dirty="0" smtClean="0"/>
              <a:t>Click to edit Master text styles</a:t>
            </a:r>
          </a:p>
        </p:txBody>
      </p:sp>
    </p:spTree>
    <p:extLst>
      <p:ext uri="{BB962C8B-B14F-4D97-AF65-F5344CB8AC3E}">
        <p14:creationId xmlns:p14="http://schemas.microsoft.com/office/powerpoint/2010/main" val="30994678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51435" tIns="25718" rIns="51435" bIns="25718" anchor="t" compatLnSpc="1"/>
          <a:lstStyle/>
          <a:p>
            <a:endParaRPr lang="en-US" sz="1013" dirty="0">
              <a:solidFill>
                <a:prstClr val="black"/>
              </a:solidFill>
            </a:endParaRPr>
          </a:p>
        </p:txBody>
      </p:sp>
      <p:sp>
        <p:nvSpPr>
          <p:cNvPr id="8" name="Text Placeholder 7"/>
          <p:cNvSpPr>
            <a:spLocks noGrp="1"/>
          </p:cNvSpPr>
          <p:nvPr>
            <p:ph type="body" idx="1"/>
          </p:nvPr>
        </p:nvSpPr>
        <p:spPr>
          <a:xfrm>
            <a:off x="304800" y="1554166"/>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3"/>
            <a:ext cx="2514600" cy="288925"/>
          </a:xfrm>
          <a:prstGeom prst="rect">
            <a:avLst/>
          </a:prstGeom>
        </p:spPr>
        <p:txBody>
          <a:bodyPr vert="horz"/>
          <a:lstStyle>
            <a:lvl1pPr algn="l" eaLnBrk="1" latinLnBrk="0" hangingPunct="1">
              <a:defRPr kumimoji="0" sz="675">
                <a:solidFill>
                  <a:schemeClr val="accent1">
                    <a:shade val="75000"/>
                  </a:schemeClr>
                </a:solidFill>
              </a:defRPr>
            </a:lvl1pPr>
          </a:lstStyle>
          <a:p>
            <a:fld id="{02B2FA75-4F54-4982-97B7-B4546ADDD085}" type="datetimeFigureOut">
              <a:rPr lang="en-US" smtClean="0"/>
              <a:t>4/4/2017</a:t>
            </a:fld>
            <a:endParaRPr lang="en-US"/>
          </a:p>
        </p:txBody>
      </p:sp>
      <p:sp>
        <p:nvSpPr>
          <p:cNvPr id="28" name="Footer Placeholder 27"/>
          <p:cNvSpPr>
            <a:spLocks noGrp="1"/>
          </p:cNvSpPr>
          <p:nvPr>
            <p:ph type="ftr" sz="quarter" idx="3"/>
          </p:nvPr>
        </p:nvSpPr>
        <p:spPr>
          <a:xfrm>
            <a:off x="3124200" y="76203"/>
            <a:ext cx="3352800" cy="288925"/>
          </a:xfrm>
          <a:prstGeom prst="rect">
            <a:avLst/>
          </a:prstGeom>
        </p:spPr>
        <p:txBody>
          <a:bodyPr vert="horz"/>
          <a:lstStyle>
            <a:lvl1pPr algn="r" eaLnBrk="1" latinLnBrk="0" hangingPunct="1">
              <a:defRPr kumimoji="0" sz="675">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4"/>
            <a:ext cx="762000" cy="244475"/>
          </a:xfrm>
          <a:prstGeom prst="rect">
            <a:avLst/>
          </a:prstGeom>
        </p:spPr>
        <p:txBody>
          <a:bodyPr vert="horz"/>
          <a:lstStyle>
            <a:lvl1pPr algn="r" eaLnBrk="1" latinLnBrk="0" hangingPunct="1">
              <a:defRPr kumimoji="0" sz="675">
                <a:solidFill>
                  <a:schemeClr val="accent1">
                    <a:shade val="75000"/>
                  </a:schemeClr>
                </a:solidFill>
              </a:defRPr>
            </a:lvl1pPr>
          </a:lstStyle>
          <a:p>
            <a:fld id="{B163B4A1-A8EE-4520-9174-6FB4BCBC15D6}"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51435" tIns="25718" rIns="51435" bIns="25718" anchor="t" compatLnSpc="1"/>
          <a:lstStyle/>
          <a:p>
            <a:endParaRPr lang="en-US" sz="1013" dirty="0">
              <a:solidFill>
                <a:prstClr val="black"/>
              </a:solidFill>
            </a:endParaRPr>
          </a:p>
        </p:txBody>
      </p:sp>
      <p:sp>
        <p:nvSpPr>
          <p:cNvPr id="12" name="Straight Connector 11"/>
          <p:cNvSpPr>
            <a:spLocks noChangeShapeType="1"/>
          </p:cNvSpPr>
          <p:nvPr/>
        </p:nvSpPr>
        <p:spPr bwMode="auto">
          <a:xfrm>
            <a:off x="514350" y="105799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51435" tIns="25718" rIns="51435" bIns="25718" anchor="t" compatLnSpc="1"/>
          <a:lstStyle/>
          <a:p>
            <a:endParaRPr lang="en-US" sz="1013" dirty="0">
              <a:solidFill>
                <a:prstClr val="black"/>
              </a:solidFill>
            </a:endParaRPr>
          </a:p>
        </p:txBody>
      </p:sp>
    </p:spTree>
    <p:extLst>
      <p:ext uri="{BB962C8B-B14F-4D97-AF65-F5344CB8AC3E}">
        <p14:creationId xmlns:p14="http://schemas.microsoft.com/office/powerpoint/2010/main" val="6213536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2025"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192881" indent="-192881" algn="l" rtl="0" eaLnBrk="1" latinLnBrk="0" hangingPunct="1">
        <a:spcBef>
          <a:spcPct val="20000"/>
        </a:spcBef>
        <a:buClr>
          <a:schemeClr val="accent1"/>
        </a:buClr>
        <a:buSzPct val="70000"/>
        <a:buFont typeface="Wingdings 2"/>
        <a:buChar char=""/>
        <a:defRPr kumimoji="0" sz="1800" kern="1200">
          <a:solidFill>
            <a:schemeClr val="tx2"/>
          </a:solidFill>
          <a:latin typeface="+mn-lt"/>
          <a:ea typeface="+mn-ea"/>
          <a:cs typeface="+mn-cs"/>
        </a:defRPr>
      </a:lvl1pPr>
      <a:lvl2pPr marL="417910" indent="-160735" algn="l" rtl="0" eaLnBrk="1" latinLnBrk="0" hangingPunct="1">
        <a:spcBef>
          <a:spcPct val="20000"/>
        </a:spcBef>
        <a:buClr>
          <a:schemeClr val="accent1"/>
        </a:buClr>
        <a:buSzPct val="70000"/>
        <a:buFont typeface="Wingdings 2"/>
        <a:buChar char=""/>
        <a:defRPr kumimoji="0" sz="1575" kern="1200">
          <a:solidFill>
            <a:schemeClr val="tx2"/>
          </a:solidFill>
          <a:latin typeface="+mn-lt"/>
          <a:ea typeface="+mn-ea"/>
          <a:cs typeface="+mn-cs"/>
        </a:defRPr>
      </a:lvl2pPr>
      <a:lvl3pPr marL="642938" indent="-128588" algn="l" rtl="0" eaLnBrk="1" latinLnBrk="0" hangingPunct="1">
        <a:spcBef>
          <a:spcPct val="20000"/>
        </a:spcBef>
        <a:buClr>
          <a:schemeClr val="accent1"/>
        </a:buClr>
        <a:buSzPct val="70000"/>
        <a:buFont typeface="Wingdings 2"/>
        <a:buChar char=""/>
        <a:defRPr kumimoji="0" sz="1350" kern="1200">
          <a:solidFill>
            <a:schemeClr val="tx2"/>
          </a:solidFill>
          <a:latin typeface="+mn-lt"/>
          <a:ea typeface="+mn-ea"/>
          <a:cs typeface="+mn-cs"/>
        </a:defRPr>
      </a:lvl3pPr>
      <a:lvl4pPr marL="900113" indent="-128588" algn="l" rtl="0" eaLnBrk="1" latinLnBrk="0" hangingPunct="1">
        <a:spcBef>
          <a:spcPct val="20000"/>
        </a:spcBef>
        <a:buClr>
          <a:schemeClr val="accent1"/>
        </a:buClr>
        <a:buSzPct val="70000"/>
        <a:buFont typeface="Wingdings 2"/>
        <a:buChar char=""/>
        <a:defRPr kumimoji="0" sz="1125" kern="1200">
          <a:solidFill>
            <a:schemeClr val="tx2"/>
          </a:solidFill>
          <a:latin typeface="+mn-lt"/>
          <a:ea typeface="+mn-ea"/>
          <a:cs typeface="+mn-cs"/>
        </a:defRPr>
      </a:lvl4pPr>
      <a:lvl5pPr marL="1157288" indent="-128588" algn="l" rtl="0" eaLnBrk="1" latinLnBrk="0" hangingPunct="1">
        <a:spcBef>
          <a:spcPct val="20000"/>
        </a:spcBef>
        <a:buClr>
          <a:schemeClr val="accent1"/>
        </a:buClr>
        <a:buSzPct val="60000"/>
        <a:buFont typeface="Wingdings 2"/>
        <a:buChar char=""/>
        <a:defRPr kumimoji="0" sz="1013" kern="1200">
          <a:solidFill>
            <a:schemeClr val="tx2"/>
          </a:solidFill>
          <a:latin typeface="+mn-lt"/>
          <a:ea typeface="+mn-ea"/>
          <a:cs typeface="+mn-cs"/>
        </a:defRPr>
      </a:lvl5pPr>
      <a:lvl6pPr marL="1414463" indent="-128588" algn="l" rtl="0" eaLnBrk="1" latinLnBrk="0" hangingPunct="1">
        <a:spcBef>
          <a:spcPct val="20000"/>
        </a:spcBef>
        <a:buClr>
          <a:schemeClr val="accent1"/>
        </a:buClr>
        <a:buSzPct val="60000"/>
        <a:buFont typeface="Wingdings 2"/>
        <a:buChar char=""/>
        <a:defRPr kumimoji="0" sz="1013" kern="1200">
          <a:solidFill>
            <a:schemeClr val="tx2"/>
          </a:solidFill>
          <a:latin typeface="+mn-lt"/>
          <a:ea typeface="+mn-ea"/>
          <a:cs typeface="+mn-cs"/>
        </a:defRPr>
      </a:lvl6pPr>
      <a:lvl7pPr marL="1671638" indent="-128588" algn="l" rtl="0" eaLnBrk="1" latinLnBrk="0" hangingPunct="1">
        <a:spcBef>
          <a:spcPct val="20000"/>
        </a:spcBef>
        <a:buClr>
          <a:schemeClr val="accent1"/>
        </a:buClr>
        <a:buSzPct val="60000"/>
        <a:buFont typeface="Wingdings 2"/>
        <a:buChar char=""/>
        <a:defRPr kumimoji="0" sz="900" kern="1200">
          <a:solidFill>
            <a:schemeClr val="tx2"/>
          </a:solidFill>
          <a:latin typeface="+mn-lt"/>
          <a:ea typeface="+mn-ea"/>
          <a:cs typeface="+mn-cs"/>
        </a:defRPr>
      </a:lvl7pPr>
      <a:lvl8pPr marL="1928813" indent="-128588" algn="l" rtl="0" eaLnBrk="1" latinLnBrk="0" hangingPunct="1">
        <a:spcBef>
          <a:spcPct val="20000"/>
        </a:spcBef>
        <a:buClr>
          <a:schemeClr val="accent1"/>
        </a:buClr>
        <a:buSzPct val="60000"/>
        <a:buFont typeface="Wingdings 2"/>
        <a:buChar char=""/>
        <a:defRPr kumimoji="0" sz="900" kern="1200" baseline="0">
          <a:solidFill>
            <a:schemeClr val="tx2"/>
          </a:solidFill>
          <a:latin typeface="+mn-lt"/>
          <a:ea typeface="+mn-ea"/>
          <a:cs typeface="+mn-cs"/>
        </a:defRPr>
      </a:lvl8pPr>
      <a:lvl9pPr marL="2185988" indent="-128588" algn="l" rtl="0" eaLnBrk="1" latinLnBrk="0" hangingPunct="1">
        <a:spcBef>
          <a:spcPct val="20000"/>
        </a:spcBef>
        <a:buClr>
          <a:schemeClr val="accent1"/>
        </a:buClr>
        <a:buSzPct val="60000"/>
        <a:buFont typeface="Wingdings 2"/>
        <a:buChar char=""/>
        <a:defRPr kumimoji="0" sz="788"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57175" algn="l" rtl="0" eaLnBrk="1" latinLnBrk="0" hangingPunct="1">
        <a:defRPr kumimoji="0" kern="1200">
          <a:solidFill>
            <a:schemeClr val="tx1"/>
          </a:solidFill>
          <a:latin typeface="+mn-lt"/>
          <a:ea typeface="+mn-ea"/>
          <a:cs typeface="+mn-cs"/>
        </a:defRPr>
      </a:lvl2pPr>
      <a:lvl3pPr marL="514350" algn="l" rtl="0" eaLnBrk="1" latinLnBrk="0" hangingPunct="1">
        <a:defRPr kumimoji="0" kern="1200">
          <a:solidFill>
            <a:schemeClr val="tx1"/>
          </a:solidFill>
          <a:latin typeface="+mn-lt"/>
          <a:ea typeface="+mn-ea"/>
          <a:cs typeface="+mn-cs"/>
        </a:defRPr>
      </a:lvl3pPr>
      <a:lvl4pPr marL="771525" algn="l" rtl="0" eaLnBrk="1" latinLnBrk="0" hangingPunct="1">
        <a:defRPr kumimoji="0" kern="1200">
          <a:solidFill>
            <a:schemeClr val="tx1"/>
          </a:solidFill>
          <a:latin typeface="+mn-lt"/>
          <a:ea typeface="+mn-ea"/>
          <a:cs typeface="+mn-cs"/>
        </a:defRPr>
      </a:lvl4pPr>
      <a:lvl5pPr marL="1028700" algn="l" rtl="0" eaLnBrk="1" latinLnBrk="0" hangingPunct="1">
        <a:defRPr kumimoji="0" kern="1200">
          <a:solidFill>
            <a:schemeClr val="tx1"/>
          </a:solidFill>
          <a:latin typeface="+mn-lt"/>
          <a:ea typeface="+mn-ea"/>
          <a:cs typeface="+mn-cs"/>
        </a:defRPr>
      </a:lvl5pPr>
      <a:lvl6pPr marL="1285875" algn="l" rtl="0" eaLnBrk="1" latinLnBrk="0" hangingPunct="1">
        <a:defRPr kumimoji="0" kern="1200">
          <a:solidFill>
            <a:schemeClr val="tx1"/>
          </a:solidFill>
          <a:latin typeface="+mn-lt"/>
          <a:ea typeface="+mn-ea"/>
          <a:cs typeface="+mn-cs"/>
        </a:defRPr>
      </a:lvl6pPr>
      <a:lvl7pPr marL="1543050" algn="l" rtl="0" eaLnBrk="1" latinLnBrk="0" hangingPunct="1">
        <a:defRPr kumimoji="0" kern="1200">
          <a:solidFill>
            <a:schemeClr val="tx1"/>
          </a:solidFill>
          <a:latin typeface="+mn-lt"/>
          <a:ea typeface="+mn-ea"/>
          <a:cs typeface="+mn-cs"/>
        </a:defRPr>
      </a:lvl7pPr>
      <a:lvl8pPr marL="1800225" algn="l" rtl="0" eaLnBrk="1" latinLnBrk="0" hangingPunct="1">
        <a:defRPr kumimoji="0" kern="1200">
          <a:solidFill>
            <a:schemeClr val="tx1"/>
          </a:solidFill>
          <a:latin typeface="+mn-lt"/>
          <a:ea typeface="+mn-ea"/>
          <a:cs typeface="+mn-cs"/>
        </a:defRPr>
      </a:lvl8pPr>
      <a:lvl9pPr marL="20574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Advanced Java Programming</a:t>
            </a:r>
          </a:p>
        </p:txBody>
      </p:sp>
      <p:sp>
        <p:nvSpPr>
          <p:cNvPr id="3" name="Subtitle 2"/>
          <p:cNvSpPr>
            <a:spLocks noGrp="1"/>
          </p:cNvSpPr>
          <p:nvPr>
            <p:ph type="subTitle" idx="1"/>
          </p:nvPr>
        </p:nvSpPr>
        <p:spPr/>
        <p:txBody>
          <a:bodyPr>
            <a:normAutofit/>
          </a:bodyPr>
          <a:lstStyle/>
          <a:p>
            <a:r>
              <a:rPr lang="en-US" sz="2400" dirty="0"/>
              <a:t>Java 2D Graphics</a:t>
            </a:r>
          </a:p>
        </p:txBody>
      </p:sp>
    </p:spTree>
    <p:extLst>
      <p:ext uri="{BB962C8B-B14F-4D97-AF65-F5344CB8AC3E}">
        <p14:creationId xmlns:p14="http://schemas.microsoft.com/office/powerpoint/2010/main" val="3945410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primitives</a:t>
            </a:r>
          </a:p>
        </p:txBody>
      </p:sp>
      <p:sp>
        <p:nvSpPr>
          <p:cNvPr id="3" name="Content Placeholder 2"/>
          <p:cNvSpPr>
            <a:spLocks noGrp="1"/>
          </p:cNvSpPr>
          <p:nvPr>
            <p:ph idx="1"/>
          </p:nvPr>
        </p:nvSpPr>
        <p:spPr/>
        <p:txBody>
          <a:bodyPr/>
          <a:lstStyle/>
          <a:p>
            <a:r>
              <a:rPr lang="en-US" dirty="0"/>
              <a:t>Rectangular </a:t>
            </a:r>
            <a:r>
              <a:rPr lang="en-US" dirty="0" smtClean="0"/>
              <a:t>Shapes</a:t>
            </a:r>
          </a:p>
          <a:p>
            <a:pPr lvl="1"/>
            <a:r>
              <a:rPr lang="en-US" dirty="0"/>
              <a:t>Includes </a:t>
            </a:r>
            <a:r>
              <a:rPr lang="en-US" dirty="0" smtClean="0"/>
              <a:t>the </a:t>
            </a:r>
            <a:r>
              <a:rPr lang="en-US" dirty="0"/>
              <a:t>Rectangle2D, RoundRectangle2D, Arc2D, and </a:t>
            </a:r>
            <a:r>
              <a:rPr lang="en-US" dirty="0" smtClean="0"/>
              <a:t>Ellipse2D</a:t>
            </a:r>
          </a:p>
          <a:p>
            <a:pPr lvl="1"/>
            <a:r>
              <a:rPr lang="en-US" dirty="0" smtClean="0"/>
              <a:t>Derived </a:t>
            </a:r>
            <a:r>
              <a:rPr lang="en-US" dirty="0"/>
              <a:t>from the </a:t>
            </a:r>
            <a:r>
              <a:rPr lang="en-US" dirty="0" err="1"/>
              <a:t>RectangularShape</a:t>
            </a:r>
            <a:r>
              <a:rPr lang="en-US" dirty="0"/>
              <a:t> </a:t>
            </a:r>
            <a:r>
              <a:rPr lang="en-US" dirty="0" smtClean="0"/>
              <a:t>class</a:t>
            </a:r>
          </a:p>
          <a:p>
            <a:pPr lvl="1"/>
            <a:r>
              <a:rPr lang="en-US" dirty="0" smtClean="0"/>
              <a:t>For shapes that can </a:t>
            </a:r>
            <a:r>
              <a:rPr lang="en-US" dirty="0"/>
              <a:t>be described by a rectangular bounding box</a:t>
            </a:r>
            <a:endParaRPr lang="en-US" dirty="0" smtClean="0"/>
          </a:p>
          <a:p>
            <a:endParaRPr lang="en-US" dirty="0"/>
          </a:p>
        </p:txBody>
      </p:sp>
      <p:pic>
        <p:nvPicPr>
          <p:cNvPr id="4" name="Picture 3"/>
          <p:cNvPicPr>
            <a:picLocks noChangeAspect="1"/>
          </p:cNvPicPr>
          <p:nvPr/>
        </p:nvPicPr>
        <p:blipFill>
          <a:blip r:embed="rId2"/>
          <a:stretch>
            <a:fillRect/>
          </a:stretch>
        </p:blipFill>
        <p:spPr>
          <a:xfrm>
            <a:off x="2476500" y="3500437"/>
            <a:ext cx="4343400" cy="828675"/>
          </a:xfrm>
          <a:prstGeom prst="rect">
            <a:avLst/>
          </a:prstGeom>
        </p:spPr>
      </p:pic>
    </p:spTree>
    <p:extLst>
      <p:ext uri="{BB962C8B-B14F-4D97-AF65-F5344CB8AC3E}">
        <p14:creationId xmlns:p14="http://schemas.microsoft.com/office/powerpoint/2010/main" val="3834992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primitives</a:t>
            </a:r>
          </a:p>
        </p:txBody>
      </p:sp>
      <p:sp>
        <p:nvSpPr>
          <p:cNvPr id="3" name="Content Placeholder 2"/>
          <p:cNvSpPr>
            <a:spLocks noGrp="1"/>
          </p:cNvSpPr>
          <p:nvPr>
            <p:ph idx="1"/>
          </p:nvPr>
        </p:nvSpPr>
        <p:spPr/>
        <p:txBody>
          <a:bodyPr/>
          <a:lstStyle/>
          <a:p>
            <a:r>
              <a:rPr lang="en-US" dirty="0"/>
              <a:t>Quadratic and Cubic </a:t>
            </a:r>
            <a:r>
              <a:rPr lang="en-US" dirty="0" smtClean="0"/>
              <a:t>Curves</a:t>
            </a:r>
          </a:p>
          <a:p>
            <a:pPr lvl="1"/>
            <a:r>
              <a:rPr lang="en-US" dirty="0"/>
              <a:t> </a:t>
            </a:r>
            <a:r>
              <a:rPr lang="en-US" dirty="0" smtClean="0"/>
              <a:t>Use to </a:t>
            </a:r>
            <a:r>
              <a:rPr lang="en-US" dirty="0"/>
              <a:t>create quadratic parametric curve </a:t>
            </a:r>
            <a:r>
              <a:rPr lang="en-US" dirty="0" smtClean="0"/>
              <a:t>segments</a:t>
            </a:r>
          </a:p>
          <a:p>
            <a:pPr lvl="1"/>
            <a:r>
              <a:rPr lang="en-US" dirty="0"/>
              <a:t>A quadratic curve is defined by two endpoints and one control point.</a:t>
            </a:r>
          </a:p>
        </p:txBody>
      </p:sp>
      <p:pic>
        <p:nvPicPr>
          <p:cNvPr id="4" name="Picture 3"/>
          <p:cNvPicPr>
            <a:picLocks noChangeAspect="1"/>
          </p:cNvPicPr>
          <p:nvPr/>
        </p:nvPicPr>
        <p:blipFill>
          <a:blip r:embed="rId2"/>
          <a:stretch>
            <a:fillRect/>
          </a:stretch>
        </p:blipFill>
        <p:spPr>
          <a:xfrm>
            <a:off x="1275798" y="3750472"/>
            <a:ext cx="1867452" cy="1447800"/>
          </a:xfrm>
          <a:prstGeom prst="rect">
            <a:avLst/>
          </a:prstGeom>
        </p:spPr>
      </p:pic>
      <p:pic>
        <p:nvPicPr>
          <p:cNvPr id="5" name="Picture 4"/>
          <p:cNvPicPr>
            <a:picLocks noChangeAspect="1"/>
          </p:cNvPicPr>
          <p:nvPr/>
        </p:nvPicPr>
        <p:blipFill>
          <a:blip r:embed="rId3"/>
          <a:stretch>
            <a:fillRect/>
          </a:stretch>
        </p:blipFill>
        <p:spPr>
          <a:xfrm>
            <a:off x="4991100" y="3750472"/>
            <a:ext cx="2762250" cy="1447800"/>
          </a:xfrm>
          <a:prstGeom prst="rect">
            <a:avLst/>
          </a:prstGeom>
        </p:spPr>
      </p:pic>
      <p:sp>
        <p:nvSpPr>
          <p:cNvPr id="6" name="TextBox 5"/>
          <p:cNvSpPr txBox="1"/>
          <p:nvPr/>
        </p:nvSpPr>
        <p:spPr>
          <a:xfrm>
            <a:off x="1313622" y="3307040"/>
            <a:ext cx="1722844" cy="369332"/>
          </a:xfrm>
          <a:prstGeom prst="rect">
            <a:avLst/>
          </a:prstGeom>
          <a:noFill/>
        </p:spPr>
        <p:txBody>
          <a:bodyPr wrap="none" rtlCol="0">
            <a:spAutoFit/>
          </a:bodyPr>
          <a:lstStyle/>
          <a:p>
            <a:r>
              <a:rPr lang="en-US" smtClean="0"/>
              <a:t>Quadratic curve</a:t>
            </a:r>
            <a:endParaRPr lang="en-US" dirty="0"/>
          </a:p>
        </p:txBody>
      </p:sp>
      <p:sp>
        <p:nvSpPr>
          <p:cNvPr id="7" name="Rectangle 6"/>
          <p:cNvSpPr/>
          <p:nvPr/>
        </p:nvSpPr>
        <p:spPr>
          <a:xfrm>
            <a:off x="5712781" y="3307040"/>
            <a:ext cx="1318887" cy="369332"/>
          </a:xfrm>
          <a:prstGeom prst="rect">
            <a:avLst/>
          </a:prstGeom>
        </p:spPr>
        <p:txBody>
          <a:bodyPr wrap="none">
            <a:spAutoFit/>
          </a:bodyPr>
          <a:lstStyle/>
          <a:p>
            <a:r>
              <a:rPr lang="en-US" dirty="0"/>
              <a:t>C</a:t>
            </a:r>
            <a:r>
              <a:rPr lang="en-US" dirty="0" smtClean="0"/>
              <a:t>ubic curve</a:t>
            </a:r>
            <a:endParaRPr lang="en-US" dirty="0"/>
          </a:p>
        </p:txBody>
      </p:sp>
    </p:spTree>
    <p:extLst>
      <p:ext uri="{BB962C8B-B14F-4D97-AF65-F5344CB8AC3E}">
        <p14:creationId xmlns:p14="http://schemas.microsoft.com/office/powerpoint/2010/main" val="26550259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primitives</a:t>
            </a:r>
          </a:p>
        </p:txBody>
      </p:sp>
      <p:sp>
        <p:nvSpPr>
          <p:cNvPr id="3" name="Content Placeholder 2"/>
          <p:cNvSpPr>
            <a:spLocks noGrp="1"/>
          </p:cNvSpPr>
          <p:nvPr>
            <p:ph idx="1"/>
          </p:nvPr>
        </p:nvSpPr>
        <p:spPr/>
        <p:txBody>
          <a:bodyPr>
            <a:normAutofit fontScale="92500" lnSpcReduction="10000"/>
          </a:bodyPr>
          <a:lstStyle/>
          <a:p>
            <a:r>
              <a:rPr lang="en-US" dirty="0"/>
              <a:t>Arbitrary </a:t>
            </a:r>
            <a:r>
              <a:rPr lang="en-US" dirty="0" smtClean="0"/>
              <a:t>Shapes</a:t>
            </a:r>
          </a:p>
          <a:p>
            <a:pPr lvl="1"/>
            <a:r>
              <a:rPr lang="en-US" dirty="0"/>
              <a:t>The </a:t>
            </a:r>
            <a:r>
              <a:rPr lang="en-US" dirty="0" err="1"/>
              <a:t>GeneralPath</a:t>
            </a:r>
            <a:r>
              <a:rPr lang="en-US" dirty="0"/>
              <a:t> class enables you to construct an arbitrary shape by specifying a series of positions along the shape’s boundary. </a:t>
            </a:r>
            <a:endParaRPr lang="en-US" dirty="0" smtClean="0"/>
          </a:p>
          <a:p>
            <a:pPr lvl="1"/>
            <a:r>
              <a:rPr lang="en-US" dirty="0" smtClean="0"/>
              <a:t>These </a:t>
            </a:r>
            <a:r>
              <a:rPr lang="en-US" dirty="0"/>
              <a:t>positions can be connected by line segments, quadratic curves, or cubic (</a:t>
            </a:r>
            <a:r>
              <a:rPr lang="en-US" dirty="0" err="1"/>
              <a:t>Bézier</a:t>
            </a:r>
            <a:r>
              <a:rPr lang="en-US" dirty="0"/>
              <a:t>) curves</a:t>
            </a:r>
            <a:r>
              <a:rPr lang="en-US" dirty="0" smtClean="0"/>
              <a:t>.</a:t>
            </a:r>
          </a:p>
          <a:p>
            <a:pPr lvl="1"/>
            <a:endParaRPr lang="en-US" dirty="0"/>
          </a:p>
          <a:p>
            <a:pPr lvl="1"/>
            <a:endParaRPr lang="en-US" dirty="0" smtClean="0"/>
          </a:p>
          <a:p>
            <a:pPr marL="257175" lvl="1" indent="0">
              <a:buNone/>
            </a:pPr>
            <a:endParaRPr lang="en-US" dirty="0" smtClean="0"/>
          </a:p>
          <a:p>
            <a:pPr marL="257175" lvl="1" indent="0">
              <a:buNone/>
            </a:pPr>
            <a:endParaRPr lang="en-US" dirty="0"/>
          </a:p>
          <a:p>
            <a:r>
              <a:rPr lang="en-US" dirty="0" smtClean="0"/>
              <a:t>Areas</a:t>
            </a:r>
          </a:p>
          <a:p>
            <a:pPr lvl="1"/>
            <a:r>
              <a:rPr lang="en-US" dirty="0"/>
              <a:t>With the Area class, you can perform </a:t>
            </a:r>
            <a:r>
              <a:rPr lang="en-US" dirty="0" err="1"/>
              <a:t>boolean</a:t>
            </a:r>
            <a:r>
              <a:rPr lang="en-US" dirty="0"/>
              <a:t> operations, such as union, intersection, and subtraction, on any two Shape objects. </a:t>
            </a:r>
            <a:endParaRPr lang="en-US" dirty="0" smtClean="0"/>
          </a:p>
          <a:p>
            <a:pPr lvl="1"/>
            <a:r>
              <a:rPr lang="en-US" dirty="0" smtClean="0"/>
              <a:t>Referred </a:t>
            </a:r>
            <a:r>
              <a:rPr lang="en-US" dirty="0"/>
              <a:t>to as constructive area </a:t>
            </a:r>
            <a:r>
              <a:rPr lang="en-US" dirty="0" smtClean="0"/>
              <a:t>geometry. </a:t>
            </a:r>
          </a:p>
          <a:p>
            <a:pPr lvl="1"/>
            <a:r>
              <a:rPr lang="en-US" dirty="0" smtClean="0"/>
              <a:t>enables </a:t>
            </a:r>
            <a:r>
              <a:rPr lang="en-US" dirty="0"/>
              <a:t>you to quickly create complex Shape objects without having to describe each line segment or curve.</a:t>
            </a:r>
          </a:p>
        </p:txBody>
      </p:sp>
      <p:pic>
        <p:nvPicPr>
          <p:cNvPr id="4" name="Picture 3"/>
          <p:cNvPicPr>
            <a:picLocks noChangeAspect="1"/>
          </p:cNvPicPr>
          <p:nvPr/>
        </p:nvPicPr>
        <p:blipFill>
          <a:blip r:embed="rId2"/>
          <a:stretch>
            <a:fillRect/>
          </a:stretch>
        </p:blipFill>
        <p:spPr>
          <a:xfrm>
            <a:off x="3952875" y="3050384"/>
            <a:ext cx="1390650" cy="866775"/>
          </a:xfrm>
          <a:prstGeom prst="rect">
            <a:avLst/>
          </a:prstGeom>
        </p:spPr>
      </p:pic>
    </p:spTree>
    <p:extLst>
      <p:ext uri="{BB962C8B-B14F-4D97-AF65-F5344CB8AC3E}">
        <p14:creationId xmlns:p14="http://schemas.microsoft.com/office/powerpoint/2010/main" val="4251902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a:t>
            </a:r>
            <a:endParaRPr lang="en-US" dirty="0"/>
          </a:p>
        </p:txBody>
      </p:sp>
      <p:sp>
        <p:nvSpPr>
          <p:cNvPr id="3" name="Content Placeholder 2"/>
          <p:cNvSpPr>
            <a:spLocks noGrp="1"/>
          </p:cNvSpPr>
          <p:nvPr>
            <p:ph idx="1"/>
          </p:nvPr>
        </p:nvSpPr>
        <p:spPr/>
        <p:txBody>
          <a:bodyPr/>
          <a:lstStyle/>
          <a:p>
            <a:r>
              <a:rPr lang="en-US" dirty="0"/>
              <a:t>Java2D API has methods </a:t>
            </a:r>
            <a:r>
              <a:rPr lang="en-US" dirty="0" smtClean="0"/>
              <a:t>for </a:t>
            </a:r>
            <a:r>
              <a:rPr lang="en-US" dirty="0"/>
              <a:t>rendering </a:t>
            </a:r>
            <a:r>
              <a:rPr lang="en-US" dirty="0" smtClean="0"/>
              <a:t>strings.</a:t>
            </a:r>
          </a:p>
          <a:p>
            <a:r>
              <a:rPr lang="en-US" dirty="0" smtClean="0"/>
              <a:t>There are classes for setting font attributes and performing text layout.</a:t>
            </a:r>
          </a:p>
          <a:p>
            <a:r>
              <a:rPr lang="en-US" dirty="0" smtClean="0"/>
              <a:t>The </a:t>
            </a:r>
            <a:r>
              <a:rPr lang="en-US" dirty="0" err="1" smtClean="0"/>
              <a:t>drawString</a:t>
            </a:r>
            <a:r>
              <a:rPr lang="en-US" dirty="0" smtClean="0"/>
              <a:t>() method is used to render static text strings.</a:t>
            </a:r>
          </a:p>
          <a:p>
            <a:r>
              <a:rPr lang="en-US" dirty="0" smtClean="0"/>
              <a:t>Can set the font using the </a:t>
            </a:r>
            <a:r>
              <a:rPr lang="en-US" dirty="0" err="1" smtClean="0"/>
              <a:t>setFont</a:t>
            </a:r>
            <a:r>
              <a:rPr lang="en-US" dirty="0" smtClean="0"/>
              <a:t>() method.</a:t>
            </a:r>
          </a:p>
          <a:p>
            <a:r>
              <a:rPr lang="en-US" dirty="0" smtClean="0"/>
              <a:t>Additional capabilities are provided in the text layout classes in </a:t>
            </a:r>
            <a:r>
              <a:rPr lang="en-US" dirty="0" err="1" smtClean="0"/>
              <a:t>java.awt.font</a:t>
            </a:r>
            <a:r>
              <a:rPr lang="en-US" dirty="0" smtClean="0"/>
              <a:t> package.</a:t>
            </a:r>
          </a:p>
          <a:p>
            <a:endParaRPr lang="en-US" dirty="0"/>
          </a:p>
        </p:txBody>
      </p:sp>
    </p:spTree>
    <p:extLst>
      <p:ext uri="{BB962C8B-B14F-4D97-AF65-F5344CB8AC3E}">
        <p14:creationId xmlns:p14="http://schemas.microsoft.com/office/powerpoint/2010/main" val="738615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a:t>
            </a:r>
          </a:p>
        </p:txBody>
      </p:sp>
      <p:sp>
        <p:nvSpPr>
          <p:cNvPr id="3" name="Content Placeholder 2"/>
          <p:cNvSpPr>
            <a:spLocks noGrp="1"/>
          </p:cNvSpPr>
          <p:nvPr>
            <p:ph idx="1"/>
          </p:nvPr>
        </p:nvSpPr>
        <p:spPr/>
        <p:txBody>
          <a:bodyPr>
            <a:normAutofit lnSpcReduction="10000"/>
          </a:bodyPr>
          <a:lstStyle/>
          <a:p>
            <a:r>
              <a:rPr lang="en-US" dirty="0" smtClean="0"/>
              <a:t>Fonts</a:t>
            </a:r>
          </a:p>
          <a:p>
            <a:pPr lvl="1"/>
            <a:r>
              <a:rPr lang="en-US" dirty="0"/>
              <a:t>The shapes that a font uses to represent the characters in a string are called </a:t>
            </a:r>
            <a:r>
              <a:rPr lang="en-US" dirty="0" smtClean="0"/>
              <a:t>glyphs.</a:t>
            </a:r>
          </a:p>
          <a:p>
            <a:pPr lvl="1"/>
            <a:r>
              <a:rPr lang="en-US" dirty="0"/>
              <a:t>A particular character or combination of characters might be represented as one or </a:t>
            </a:r>
            <a:r>
              <a:rPr lang="en-US" dirty="0" smtClean="0"/>
              <a:t>more glyphs such as </a:t>
            </a:r>
            <a:r>
              <a:rPr lang="en-US" i="1" dirty="0"/>
              <a:t>á</a:t>
            </a:r>
            <a:r>
              <a:rPr lang="en-US" dirty="0" smtClean="0"/>
              <a:t>.</a:t>
            </a:r>
          </a:p>
          <a:p>
            <a:pPr lvl="1"/>
            <a:r>
              <a:rPr lang="en-US" dirty="0"/>
              <a:t>A font can be thought of as a collection of glyphs</a:t>
            </a:r>
            <a:r>
              <a:rPr lang="en-US" dirty="0" smtClean="0"/>
              <a:t>.</a:t>
            </a:r>
          </a:p>
          <a:p>
            <a:pPr lvl="1"/>
            <a:r>
              <a:rPr lang="en-US" dirty="0"/>
              <a:t>A single font might have many faces, such as italic and regular</a:t>
            </a:r>
            <a:r>
              <a:rPr lang="en-US" dirty="0" smtClean="0"/>
              <a:t>.</a:t>
            </a:r>
          </a:p>
          <a:p>
            <a:pPr lvl="1"/>
            <a:r>
              <a:rPr lang="en-US" dirty="0"/>
              <a:t>All of the faces in a font have similar typographic </a:t>
            </a:r>
            <a:r>
              <a:rPr lang="en-US" dirty="0" smtClean="0"/>
              <a:t>features. </a:t>
            </a:r>
          </a:p>
          <a:p>
            <a:pPr lvl="1"/>
            <a:r>
              <a:rPr lang="en-US" dirty="0" smtClean="0"/>
              <a:t>A collection of glyphs with a particular style forms a font face.</a:t>
            </a:r>
          </a:p>
          <a:p>
            <a:pPr lvl="1"/>
            <a:r>
              <a:rPr lang="en-US" dirty="0" smtClean="0"/>
              <a:t>A collection of font faces form </a:t>
            </a:r>
            <a:r>
              <a:rPr lang="en-US" i="1" dirty="0" smtClean="0"/>
              <a:t>font families.</a:t>
            </a:r>
          </a:p>
          <a:p>
            <a:pPr lvl="1"/>
            <a:r>
              <a:rPr lang="en-US" i="1" dirty="0" smtClean="0"/>
              <a:t>To </a:t>
            </a:r>
            <a:r>
              <a:rPr lang="en-US" dirty="0" smtClean="0"/>
              <a:t>determine </a:t>
            </a:r>
            <a:r>
              <a:rPr lang="en-US" dirty="0"/>
              <a:t>what fonts are available </a:t>
            </a:r>
            <a:r>
              <a:rPr lang="en-US" dirty="0" smtClean="0"/>
              <a:t>you call </a:t>
            </a:r>
            <a:r>
              <a:rPr lang="en-US" dirty="0"/>
              <a:t>the static </a:t>
            </a:r>
            <a:r>
              <a:rPr lang="en-US" dirty="0" smtClean="0"/>
              <a:t>method: </a:t>
            </a:r>
            <a:r>
              <a:rPr lang="en-US" i="1" dirty="0" err="1" smtClean="0"/>
              <a:t>GraphicsEnvironment.getLocalGraphicsEnvironment</a:t>
            </a:r>
            <a:endParaRPr lang="en-US" i="1" dirty="0" smtClean="0"/>
          </a:p>
          <a:p>
            <a:pPr lvl="1"/>
            <a:r>
              <a:rPr lang="en-US" dirty="0" smtClean="0"/>
              <a:t>The </a:t>
            </a:r>
            <a:r>
              <a:rPr lang="en-US" dirty="0" err="1" smtClean="0"/>
              <a:t>getAllFonts</a:t>
            </a:r>
            <a:r>
              <a:rPr lang="en-US" dirty="0" smtClean="0"/>
              <a:t>() method returns an array of Font instances.</a:t>
            </a:r>
          </a:p>
          <a:p>
            <a:pPr lvl="1"/>
            <a:r>
              <a:rPr lang="en-US" dirty="0" smtClean="0"/>
              <a:t>The </a:t>
            </a:r>
            <a:r>
              <a:rPr lang="en-US" dirty="0" err="1" smtClean="0"/>
              <a:t>getAvailableFontFamilyNames</a:t>
            </a:r>
            <a:r>
              <a:rPr lang="en-US" dirty="0" smtClean="0"/>
              <a:t>() return a list of available font families.</a:t>
            </a:r>
            <a:endParaRPr lang="en-US" dirty="0"/>
          </a:p>
        </p:txBody>
      </p:sp>
    </p:spTree>
    <p:extLst>
      <p:ext uri="{BB962C8B-B14F-4D97-AF65-F5344CB8AC3E}">
        <p14:creationId xmlns:p14="http://schemas.microsoft.com/office/powerpoint/2010/main" val="3774017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a:t>
            </a:r>
            <a:endParaRPr lang="en-US" dirty="0"/>
          </a:p>
        </p:txBody>
      </p:sp>
      <p:sp>
        <p:nvSpPr>
          <p:cNvPr id="3" name="Content Placeholder 2"/>
          <p:cNvSpPr>
            <a:spLocks noGrp="1"/>
          </p:cNvSpPr>
          <p:nvPr>
            <p:ph idx="1"/>
          </p:nvPr>
        </p:nvSpPr>
        <p:spPr/>
        <p:txBody>
          <a:bodyPr>
            <a:normAutofit/>
          </a:bodyPr>
          <a:lstStyle/>
          <a:p>
            <a:r>
              <a:rPr lang="en-US" dirty="0" smtClean="0"/>
              <a:t>Text Layout</a:t>
            </a:r>
          </a:p>
          <a:p>
            <a:pPr lvl="1"/>
            <a:r>
              <a:rPr lang="en-US" dirty="0" smtClean="0"/>
              <a:t>Text must be laid out so that the characters are represented by the appropriate glyphs in the correct positions.</a:t>
            </a:r>
          </a:p>
          <a:p>
            <a:pPr lvl="2"/>
            <a:r>
              <a:rPr lang="en-US" dirty="0" err="1" smtClean="0"/>
              <a:t>TextLayout</a:t>
            </a:r>
            <a:r>
              <a:rPr lang="en-US" dirty="0" smtClean="0"/>
              <a:t> class manages layout, highlighting, and hit detection</a:t>
            </a:r>
          </a:p>
          <a:p>
            <a:pPr lvl="2"/>
            <a:endParaRPr lang="en-US" dirty="0"/>
          </a:p>
          <a:p>
            <a:r>
              <a:rPr lang="en-US" dirty="0" smtClean="0"/>
              <a:t>Rendering Hints for Text</a:t>
            </a:r>
          </a:p>
          <a:p>
            <a:pPr lvl="1"/>
            <a:r>
              <a:rPr lang="en-US" dirty="0" smtClean="0"/>
              <a:t>You can control the quality of shapes and text by using rendering hints contained in the </a:t>
            </a:r>
            <a:r>
              <a:rPr lang="en-US" dirty="0" err="1" smtClean="0"/>
              <a:t>java.awt.RenderingHints</a:t>
            </a:r>
            <a:r>
              <a:rPr lang="en-US" dirty="0" smtClean="0"/>
              <a:t> class.</a:t>
            </a:r>
          </a:p>
          <a:p>
            <a:pPr lvl="2"/>
            <a:r>
              <a:rPr lang="en-US" dirty="0" smtClean="0"/>
              <a:t>Antialiasing				Rendering</a:t>
            </a:r>
          </a:p>
          <a:p>
            <a:pPr lvl="2"/>
            <a:r>
              <a:rPr lang="en-US" dirty="0" smtClean="0"/>
              <a:t>Alpha Interpolation			</a:t>
            </a:r>
            <a:r>
              <a:rPr lang="en-US" dirty="0"/>
              <a:t>Stroke Normalization Control</a:t>
            </a:r>
            <a:endParaRPr lang="en-US" dirty="0" smtClean="0"/>
          </a:p>
          <a:p>
            <a:pPr lvl="2"/>
            <a:r>
              <a:rPr lang="en-US" dirty="0" smtClean="0"/>
              <a:t>Color Rendering			</a:t>
            </a:r>
            <a:r>
              <a:rPr lang="en-US" dirty="0"/>
              <a:t>Text Antialiasing</a:t>
            </a:r>
            <a:endParaRPr lang="en-US" dirty="0" smtClean="0"/>
          </a:p>
          <a:p>
            <a:pPr lvl="2"/>
            <a:r>
              <a:rPr lang="en-US" dirty="0" smtClean="0"/>
              <a:t>Dithering				</a:t>
            </a:r>
            <a:r>
              <a:rPr lang="en-US" dirty="0"/>
              <a:t>LCT Text Contrast</a:t>
            </a:r>
            <a:endParaRPr lang="en-US" dirty="0" smtClean="0"/>
          </a:p>
          <a:p>
            <a:pPr lvl="2"/>
            <a:r>
              <a:rPr lang="en-US" dirty="0" smtClean="0"/>
              <a:t>Fractional Text Metrics</a:t>
            </a:r>
          </a:p>
        </p:txBody>
      </p:sp>
    </p:spTree>
    <p:extLst>
      <p:ext uri="{BB962C8B-B14F-4D97-AF65-F5344CB8AC3E}">
        <p14:creationId xmlns:p14="http://schemas.microsoft.com/office/powerpoint/2010/main" val="2796793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3" name="Content Placeholder 2"/>
          <p:cNvSpPr>
            <a:spLocks noGrp="1"/>
          </p:cNvSpPr>
          <p:nvPr>
            <p:ph idx="1"/>
          </p:nvPr>
        </p:nvSpPr>
        <p:spPr/>
        <p:txBody>
          <a:bodyPr>
            <a:normAutofit lnSpcReduction="10000"/>
          </a:bodyPr>
          <a:lstStyle/>
          <a:p>
            <a:r>
              <a:rPr lang="en-US" dirty="0" smtClean="0"/>
              <a:t>An </a:t>
            </a:r>
            <a:r>
              <a:rPr lang="en-US" dirty="0"/>
              <a:t>image is typically a rectangular two-dimensional array of </a:t>
            </a:r>
            <a:r>
              <a:rPr lang="en-US" dirty="0" smtClean="0"/>
              <a:t>pixels.</a:t>
            </a:r>
          </a:p>
          <a:p>
            <a:r>
              <a:rPr lang="en-US" dirty="0" smtClean="0"/>
              <a:t>Each </a:t>
            </a:r>
            <a:r>
              <a:rPr lang="en-US" i="1" dirty="0"/>
              <a:t>pixel</a:t>
            </a:r>
            <a:r>
              <a:rPr lang="en-US" dirty="0"/>
              <a:t> represents the color at that </a:t>
            </a:r>
            <a:r>
              <a:rPr lang="en-US" dirty="0" smtClean="0"/>
              <a:t>position.</a:t>
            </a:r>
          </a:p>
          <a:p>
            <a:r>
              <a:rPr lang="en-US" dirty="0" smtClean="0"/>
              <a:t>The </a:t>
            </a:r>
            <a:r>
              <a:rPr lang="en-US" dirty="0"/>
              <a:t>dimensions represent the horizontal extent (width) and vertical extent (height) of the image as it is </a:t>
            </a:r>
            <a:r>
              <a:rPr lang="en-US" dirty="0" smtClean="0"/>
              <a:t>displayed.</a:t>
            </a:r>
          </a:p>
          <a:p>
            <a:r>
              <a:rPr lang="en-US" dirty="0" smtClean="0"/>
              <a:t>The </a:t>
            </a:r>
            <a:r>
              <a:rPr lang="en-US" dirty="0" err="1"/>
              <a:t>java.awt.image.BufferedImage</a:t>
            </a:r>
            <a:r>
              <a:rPr lang="en-US" dirty="0"/>
              <a:t> </a:t>
            </a:r>
            <a:r>
              <a:rPr lang="en-US" dirty="0" smtClean="0"/>
              <a:t>class is used for representing images.</a:t>
            </a:r>
          </a:p>
          <a:p>
            <a:r>
              <a:rPr lang="en-US" dirty="0"/>
              <a:t>Applications can directly create a </a:t>
            </a:r>
            <a:r>
              <a:rPr lang="en-US" dirty="0" err="1"/>
              <a:t>BufferedImage</a:t>
            </a:r>
            <a:r>
              <a:rPr lang="en-US" dirty="0"/>
              <a:t> object or obtain </a:t>
            </a:r>
            <a:r>
              <a:rPr lang="en-US" dirty="0" smtClean="0"/>
              <a:t>an </a:t>
            </a:r>
            <a:r>
              <a:rPr lang="en-US" dirty="0"/>
              <a:t>image from an external image format such as PNG or GIF</a:t>
            </a:r>
            <a:r>
              <a:rPr lang="en-US" dirty="0" smtClean="0"/>
              <a:t>.</a:t>
            </a:r>
          </a:p>
          <a:p>
            <a:r>
              <a:rPr lang="en-US" dirty="0" smtClean="0"/>
              <a:t>Images </a:t>
            </a:r>
            <a:r>
              <a:rPr lang="en-US" dirty="0"/>
              <a:t>are not limited to displaying photographic type </a:t>
            </a:r>
            <a:r>
              <a:rPr lang="en-US" dirty="0" smtClean="0"/>
              <a:t>images.</a:t>
            </a:r>
          </a:p>
          <a:p>
            <a:r>
              <a:rPr lang="en-US" dirty="0" smtClean="0"/>
              <a:t>An application can draw on an image by using the Java2D graphics calls</a:t>
            </a:r>
            <a:endParaRPr lang="en-US" dirty="0"/>
          </a:p>
        </p:txBody>
      </p:sp>
    </p:spTree>
    <p:extLst>
      <p:ext uri="{BB962C8B-B14F-4D97-AF65-F5344CB8AC3E}">
        <p14:creationId xmlns:p14="http://schemas.microsoft.com/office/powerpoint/2010/main" val="2033049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images</a:t>
            </a:r>
          </a:p>
        </p:txBody>
      </p:sp>
      <p:pic>
        <p:nvPicPr>
          <p:cNvPr id="4" name="Picture 3"/>
          <p:cNvPicPr>
            <a:picLocks noChangeAspect="1"/>
          </p:cNvPicPr>
          <p:nvPr/>
        </p:nvPicPr>
        <p:blipFill>
          <a:blip r:embed="rId2"/>
          <a:stretch>
            <a:fillRect/>
          </a:stretch>
        </p:blipFill>
        <p:spPr>
          <a:xfrm>
            <a:off x="2188368" y="2179751"/>
            <a:ext cx="4919663" cy="3274791"/>
          </a:xfrm>
          <a:prstGeom prst="rect">
            <a:avLst/>
          </a:prstGeom>
        </p:spPr>
      </p:pic>
    </p:spTree>
    <p:extLst>
      <p:ext uri="{BB962C8B-B14F-4D97-AF65-F5344CB8AC3E}">
        <p14:creationId xmlns:p14="http://schemas.microsoft.com/office/powerpoint/2010/main" val="8381122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printing</a:t>
            </a:r>
            <a:endParaRPr lang="en-US" dirty="0"/>
          </a:p>
        </p:txBody>
      </p:sp>
      <p:sp>
        <p:nvSpPr>
          <p:cNvPr id="3" name="Content Placeholder 2"/>
          <p:cNvSpPr>
            <a:spLocks noGrp="1"/>
          </p:cNvSpPr>
          <p:nvPr>
            <p:ph idx="1"/>
          </p:nvPr>
        </p:nvSpPr>
        <p:spPr/>
        <p:txBody>
          <a:bodyPr>
            <a:normAutofit/>
          </a:bodyPr>
          <a:lstStyle/>
          <a:p>
            <a:r>
              <a:rPr lang="en-US" dirty="0"/>
              <a:t>All of the Swing and Java 2D graphics, including composited graphics and images, can be rendered to a printer by using the Java 2D Printing </a:t>
            </a:r>
            <a:r>
              <a:rPr lang="en-US" dirty="0" smtClean="0"/>
              <a:t>API.</a:t>
            </a:r>
          </a:p>
          <a:p>
            <a:r>
              <a:rPr lang="en-US" dirty="0" smtClean="0"/>
              <a:t>Provides </a:t>
            </a:r>
            <a:r>
              <a:rPr lang="en-US" dirty="0"/>
              <a:t>document composition features </a:t>
            </a:r>
            <a:r>
              <a:rPr lang="en-US" dirty="0" smtClean="0"/>
              <a:t>like changing the order of printed pages.</a:t>
            </a:r>
          </a:p>
          <a:p>
            <a:r>
              <a:rPr lang="en-US" dirty="0"/>
              <a:t>Rendering to a printer is like rendering to a screen</a:t>
            </a:r>
            <a:r>
              <a:rPr lang="en-US" dirty="0" smtClean="0"/>
              <a:t>.</a:t>
            </a:r>
          </a:p>
          <a:p>
            <a:r>
              <a:rPr lang="en-US" dirty="0"/>
              <a:t>The printing system controls when pages are </a:t>
            </a:r>
            <a:r>
              <a:rPr lang="en-US" dirty="0" smtClean="0"/>
              <a:t>rendered.</a:t>
            </a:r>
            <a:endParaRPr lang="en-US" dirty="0"/>
          </a:p>
          <a:p>
            <a:r>
              <a:rPr lang="en-US" dirty="0"/>
              <a:t>The following two features are important to support printing:</a:t>
            </a:r>
          </a:p>
          <a:p>
            <a:pPr lvl="1"/>
            <a:r>
              <a:rPr lang="en-US" dirty="0"/>
              <a:t>J</a:t>
            </a:r>
            <a:r>
              <a:rPr lang="en-US" dirty="0" smtClean="0"/>
              <a:t>ob </a:t>
            </a:r>
            <a:r>
              <a:rPr lang="en-US" dirty="0"/>
              <a:t>control – Initiating and managing the print job including displaying the standard print and setup dialog boxes</a:t>
            </a:r>
          </a:p>
          <a:p>
            <a:pPr lvl="1"/>
            <a:r>
              <a:rPr lang="en-US" dirty="0" smtClean="0"/>
              <a:t>Pagination </a:t>
            </a:r>
            <a:r>
              <a:rPr lang="en-US" dirty="0"/>
              <a:t>– Rendering each page when the printing system requests it</a:t>
            </a:r>
          </a:p>
          <a:p>
            <a:endParaRPr lang="en-US" dirty="0"/>
          </a:p>
        </p:txBody>
      </p:sp>
    </p:spTree>
    <p:extLst>
      <p:ext uri="{BB962C8B-B14F-4D97-AF65-F5344CB8AC3E}">
        <p14:creationId xmlns:p14="http://schemas.microsoft.com/office/powerpoint/2010/main" val="12245011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67053872"/>
              </p:ext>
            </p:extLst>
          </p:nvPr>
        </p:nvGraphicFramePr>
        <p:xfrm>
          <a:off x="304800" y="1554163"/>
          <a:ext cx="8686800" cy="4739640"/>
        </p:xfrm>
        <a:graphic>
          <a:graphicData uri="http://schemas.openxmlformats.org/drawingml/2006/table">
            <a:tbl>
              <a:tblPr firstRow="1" bandRow="1">
                <a:tableStyleId>{5C22544A-7EE6-4342-B048-85BDC9FD1C3A}</a:tableStyleId>
              </a:tblPr>
              <a:tblGrid>
                <a:gridCol w="3848100">
                  <a:extLst>
                    <a:ext uri="{9D8B030D-6E8A-4147-A177-3AD203B41FA5}">
                      <a16:colId xmlns:a16="http://schemas.microsoft.com/office/drawing/2014/main" val="20000"/>
                    </a:ext>
                  </a:extLst>
                </a:gridCol>
                <a:gridCol w="4838700">
                  <a:extLst>
                    <a:ext uri="{9D8B030D-6E8A-4147-A177-3AD203B41FA5}">
                      <a16:colId xmlns:a16="http://schemas.microsoft.com/office/drawing/2014/main" val="20001"/>
                    </a:ext>
                  </a:extLst>
                </a:gridCol>
              </a:tblGrid>
              <a:tr h="370840">
                <a:tc>
                  <a:txBody>
                    <a:bodyPr/>
                    <a:lstStyle/>
                    <a:p>
                      <a:r>
                        <a:rPr lang="en-US" dirty="0" smtClean="0"/>
                        <a:t>Method</a:t>
                      </a:r>
                      <a:endParaRPr lang="en-US" dirty="0"/>
                    </a:p>
                  </a:txBody>
                  <a:tcPr/>
                </a:tc>
                <a:tc>
                  <a:txBody>
                    <a:bodyPr/>
                    <a:lstStyle/>
                    <a:p>
                      <a:r>
                        <a:rPr lang="en-US" dirty="0" smtClean="0"/>
                        <a:t>Function</a:t>
                      </a:r>
                      <a:endParaRPr lang="en-US" dirty="0"/>
                    </a:p>
                  </a:txBody>
                  <a:tcPr/>
                </a:tc>
                <a:extLst>
                  <a:ext uri="{0D108BD9-81ED-4DB2-BD59-A6C34878D82A}">
                    <a16:rowId xmlns:a16="http://schemas.microsoft.com/office/drawing/2014/main" val="10000"/>
                  </a:ext>
                </a:extLst>
              </a:tr>
              <a:tr h="370840">
                <a:tc>
                  <a:txBody>
                    <a:bodyPr/>
                    <a:lstStyle/>
                    <a:p>
                      <a:r>
                        <a:rPr lang="en-US" sz="1400" dirty="0" smtClean="0"/>
                        <a:t>draw3DRect(</a:t>
                      </a:r>
                      <a:r>
                        <a:rPr lang="en-US" sz="1400" dirty="0" err="1" smtClean="0"/>
                        <a:t>int</a:t>
                      </a:r>
                      <a:r>
                        <a:rPr lang="en-US" sz="1400" dirty="0" smtClean="0"/>
                        <a:t> x, </a:t>
                      </a:r>
                      <a:r>
                        <a:rPr lang="en-US" sz="1400" dirty="0" err="1" smtClean="0"/>
                        <a:t>int</a:t>
                      </a:r>
                      <a:r>
                        <a:rPr lang="en-US" sz="1400" dirty="0" smtClean="0"/>
                        <a:t> y, </a:t>
                      </a:r>
                      <a:r>
                        <a:rPr lang="en-US" sz="1400" dirty="0" err="1" smtClean="0"/>
                        <a:t>int</a:t>
                      </a:r>
                      <a:r>
                        <a:rPr lang="en-US" sz="1400" dirty="0" smtClean="0"/>
                        <a:t> width, </a:t>
                      </a:r>
                      <a:r>
                        <a:rPr lang="en-US" sz="1400" dirty="0" err="1" smtClean="0"/>
                        <a:t>int</a:t>
                      </a:r>
                      <a:r>
                        <a:rPr lang="en-US" sz="1400" dirty="0" smtClean="0"/>
                        <a:t> height, </a:t>
                      </a:r>
                      <a:r>
                        <a:rPr lang="en-US" sz="1400" dirty="0" err="1" smtClean="0"/>
                        <a:t>boolean</a:t>
                      </a:r>
                      <a:r>
                        <a:rPr lang="en-US" sz="1400" dirty="0" smtClean="0"/>
                        <a:t> raised)</a:t>
                      </a:r>
                      <a:endParaRPr lang="en-US" sz="1400" dirty="0"/>
                    </a:p>
                  </a:txBody>
                  <a:tcPr/>
                </a:tc>
                <a:tc>
                  <a:txBody>
                    <a:bodyPr/>
                    <a:lstStyle/>
                    <a:p>
                      <a:r>
                        <a:rPr lang="en-US" sz="1400" dirty="0" smtClean="0"/>
                        <a:t>Draws a 3-D highlighted outline of the specified rectangle.</a:t>
                      </a:r>
                      <a:endParaRPr lang="en-US" sz="1400" dirty="0"/>
                    </a:p>
                  </a:txBody>
                  <a:tcPr/>
                </a:tc>
                <a:extLst>
                  <a:ext uri="{0D108BD9-81ED-4DB2-BD59-A6C34878D82A}">
                    <a16:rowId xmlns:a16="http://schemas.microsoft.com/office/drawing/2014/main" val="10001"/>
                  </a:ext>
                </a:extLst>
              </a:tr>
              <a:tr h="370840">
                <a:tc>
                  <a:txBody>
                    <a:bodyPr/>
                    <a:lstStyle/>
                    <a:p>
                      <a:r>
                        <a:rPr lang="en-US" sz="1400" dirty="0" err="1" smtClean="0"/>
                        <a:t>drawArc</a:t>
                      </a:r>
                      <a:r>
                        <a:rPr lang="en-US" sz="1400" dirty="0" smtClean="0"/>
                        <a:t>(</a:t>
                      </a:r>
                      <a:r>
                        <a:rPr lang="en-US" sz="1400" dirty="0" err="1" smtClean="0"/>
                        <a:t>int</a:t>
                      </a:r>
                      <a:r>
                        <a:rPr lang="en-US" sz="1400" dirty="0" smtClean="0"/>
                        <a:t> x, </a:t>
                      </a:r>
                      <a:r>
                        <a:rPr lang="en-US" sz="1400" dirty="0" err="1" smtClean="0"/>
                        <a:t>int</a:t>
                      </a:r>
                      <a:r>
                        <a:rPr lang="en-US" sz="1400" dirty="0" smtClean="0"/>
                        <a:t> y, </a:t>
                      </a:r>
                      <a:r>
                        <a:rPr lang="en-US" sz="1400" dirty="0" err="1" smtClean="0"/>
                        <a:t>int</a:t>
                      </a:r>
                      <a:r>
                        <a:rPr lang="en-US" sz="1400" dirty="0" smtClean="0"/>
                        <a:t> width, </a:t>
                      </a:r>
                      <a:r>
                        <a:rPr lang="en-US" sz="1400" dirty="0" err="1" smtClean="0"/>
                        <a:t>int</a:t>
                      </a:r>
                      <a:r>
                        <a:rPr lang="en-US" sz="1400" dirty="0" smtClean="0"/>
                        <a:t> height, </a:t>
                      </a:r>
                      <a:r>
                        <a:rPr lang="en-US" sz="1400" dirty="0" err="1" smtClean="0"/>
                        <a:t>int</a:t>
                      </a:r>
                      <a:r>
                        <a:rPr lang="en-US" sz="1400" dirty="0" smtClean="0"/>
                        <a:t> </a:t>
                      </a:r>
                      <a:r>
                        <a:rPr lang="en-US" sz="1400" dirty="0" err="1" smtClean="0"/>
                        <a:t>startAngle</a:t>
                      </a:r>
                      <a:r>
                        <a:rPr lang="en-US" sz="1400" dirty="0" smtClean="0"/>
                        <a:t>, </a:t>
                      </a:r>
                      <a:r>
                        <a:rPr lang="en-US" sz="1400" dirty="0" err="1" smtClean="0"/>
                        <a:t>int</a:t>
                      </a:r>
                      <a:r>
                        <a:rPr lang="en-US" sz="1400" dirty="0" smtClean="0"/>
                        <a:t> </a:t>
                      </a:r>
                      <a:r>
                        <a:rPr lang="en-US" sz="1400" dirty="0" err="1" smtClean="0"/>
                        <a:t>arcAngle</a:t>
                      </a:r>
                      <a:r>
                        <a:rPr lang="en-US" sz="1400" dirty="0" smtClean="0"/>
                        <a:t>) </a:t>
                      </a:r>
                      <a:endParaRPr lang="en-US" sz="1400" dirty="0"/>
                    </a:p>
                  </a:txBody>
                  <a:tcPr/>
                </a:tc>
                <a:tc>
                  <a:txBody>
                    <a:bodyPr/>
                    <a:lstStyle/>
                    <a:p>
                      <a:r>
                        <a:rPr lang="en-US" sz="1400" dirty="0" smtClean="0"/>
                        <a:t>Draws the outline of a circular or elliptical arc covering the specified rectangle.</a:t>
                      </a:r>
                      <a:endParaRPr lang="en-US" sz="1400" dirty="0"/>
                    </a:p>
                  </a:txBody>
                  <a:tcPr/>
                </a:tc>
                <a:extLst>
                  <a:ext uri="{0D108BD9-81ED-4DB2-BD59-A6C34878D82A}">
                    <a16:rowId xmlns:a16="http://schemas.microsoft.com/office/drawing/2014/main" val="10002"/>
                  </a:ext>
                </a:extLst>
              </a:tr>
              <a:tr h="370840">
                <a:tc>
                  <a:txBody>
                    <a:bodyPr/>
                    <a:lstStyle/>
                    <a:p>
                      <a:r>
                        <a:rPr lang="en-US" sz="1400" dirty="0" err="1" smtClean="0"/>
                        <a:t>drawImage</a:t>
                      </a:r>
                      <a:r>
                        <a:rPr lang="en-US" sz="1400" dirty="0" smtClean="0"/>
                        <a:t>(Image </a:t>
                      </a:r>
                      <a:r>
                        <a:rPr lang="en-US" sz="1400" dirty="0" err="1" smtClean="0"/>
                        <a:t>img</a:t>
                      </a:r>
                      <a:r>
                        <a:rPr lang="en-US" sz="1400" dirty="0" smtClean="0"/>
                        <a:t>, </a:t>
                      </a:r>
                      <a:r>
                        <a:rPr lang="en-US" sz="1400" dirty="0" err="1" smtClean="0"/>
                        <a:t>int</a:t>
                      </a:r>
                      <a:r>
                        <a:rPr lang="en-US" sz="1400" dirty="0" smtClean="0"/>
                        <a:t> x, </a:t>
                      </a:r>
                      <a:r>
                        <a:rPr lang="en-US" sz="1400" dirty="0" err="1" smtClean="0"/>
                        <a:t>int</a:t>
                      </a:r>
                      <a:r>
                        <a:rPr lang="en-US" sz="1400" dirty="0" smtClean="0"/>
                        <a:t> y, </a:t>
                      </a:r>
                      <a:r>
                        <a:rPr lang="en-US" sz="1400" dirty="0" err="1" smtClean="0"/>
                        <a:t>ImageObserver</a:t>
                      </a:r>
                      <a:r>
                        <a:rPr lang="en-US" sz="1400" dirty="0" smtClean="0"/>
                        <a:t> observer) </a:t>
                      </a:r>
                      <a:endParaRPr lang="en-US" sz="1400" dirty="0"/>
                    </a:p>
                  </a:txBody>
                  <a:tcPr/>
                </a:tc>
                <a:tc>
                  <a:txBody>
                    <a:bodyPr/>
                    <a:lstStyle/>
                    <a:p>
                      <a:r>
                        <a:rPr lang="en-US" sz="1400" dirty="0" smtClean="0"/>
                        <a:t>Draws as much of the specified image as is currently available.  There are</a:t>
                      </a:r>
                      <a:r>
                        <a:rPr lang="en-US" sz="1400" baseline="0" dirty="0" smtClean="0"/>
                        <a:t> several overloads to this method.</a:t>
                      </a:r>
                      <a:endParaRPr lang="en-US" sz="1400" dirty="0"/>
                    </a:p>
                  </a:txBody>
                  <a:tcPr/>
                </a:tc>
                <a:extLst>
                  <a:ext uri="{0D108BD9-81ED-4DB2-BD59-A6C34878D82A}">
                    <a16:rowId xmlns:a16="http://schemas.microsoft.com/office/drawing/2014/main" val="10003"/>
                  </a:ext>
                </a:extLst>
              </a:tr>
              <a:tr h="370840">
                <a:tc>
                  <a:txBody>
                    <a:bodyPr/>
                    <a:lstStyle/>
                    <a:p>
                      <a:r>
                        <a:rPr lang="fr-FR" sz="1400" dirty="0" err="1" smtClean="0"/>
                        <a:t>drawLine</a:t>
                      </a:r>
                      <a:r>
                        <a:rPr lang="fr-FR" sz="1400" dirty="0" smtClean="0"/>
                        <a:t>(</a:t>
                      </a:r>
                      <a:r>
                        <a:rPr lang="fr-FR" sz="1400" dirty="0" err="1" smtClean="0"/>
                        <a:t>int</a:t>
                      </a:r>
                      <a:r>
                        <a:rPr lang="fr-FR" sz="1400" dirty="0" smtClean="0"/>
                        <a:t> x1, </a:t>
                      </a:r>
                      <a:r>
                        <a:rPr lang="fr-FR" sz="1400" dirty="0" err="1" smtClean="0"/>
                        <a:t>int</a:t>
                      </a:r>
                      <a:r>
                        <a:rPr lang="fr-FR" sz="1400" dirty="0" smtClean="0"/>
                        <a:t> y1, </a:t>
                      </a:r>
                      <a:r>
                        <a:rPr lang="fr-FR" sz="1400" dirty="0" err="1" smtClean="0"/>
                        <a:t>int</a:t>
                      </a:r>
                      <a:r>
                        <a:rPr lang="fr-FR" sz="1400" dirty="0" smtClean="0"/>
                        <a:t> x2, </a:t>
                      </a:r>
                      <a:r>
                        <a:rPr lang="fr-FR" sz="1400" dirty="0" err="1" smtClean="0"/>
                        <a:t>int</a:t>
                      </a:r>
                      <a:r>
                        <a:rPr lang="fr-FR" sz="1400" dirty="0" smtClean="0"/>
                        <a:t> y2) </a:t>
                      </a:r>
                      <a:endParaRPr lang="en-US" sz="1400" dirty="0"/>
                    </a:p>
                  </a:txBody>
                  <a:tcPr/>
                </a:tc>
                <a:tc>
                  <a:txBody>
                    <a:bodyPr/>
                    <a:lstStyle/>
                    <a:p>
                      <a:r>
                        <a:rPr lang="en-US" sz="1400" dirty="0" smtClean="0"/>
                        <a:t>Draws a line, using the current color, between the points (x1, y1) and (x2, y2) in this graphics context's coordinate system.</a:t>
                      </a:r>
                      <a:endParaRPr lang="en-US" sz="1400" dirty="0"/>
                    </a:p>
                  </a:txBody>
                  <a:tcPr/>
                </a:tc>
                <a:extLst>
                  <a:ext uri="{0D108BD9-81ED-4DB2-BD59-A6C34878D82A}">
                    <a16:rowId xmlns:a16="http://schemas.microsoft.com/office/drawing/2014/main" val="10004"/>
                  </a:ext>
                </a:extLst>
              </a:tr>
              <a:tr h="370840">
                <a:tc>
                  <a:txBody>
                    <a:bodyPr/>
                    <a:lstStyle/>
                    <a:p>
                      <a:r>
                        <a:rPr lang="en-US" sz="1400" dirty="0" err="1" smtClean="0"/>
                        <a:t>drawOval</a:t>
                      </a:r>
                      <a:r>
                        <a:rPr lang="en-US" sz="1400" dirty="0" smtClean="0"/>
                        <a:t>(</a:t>
                      </a:r>
                      <a:r>
                        <a:rPr lang="en-US" sz="1400" dirty="0" err="1" smtClean="0"/>
                        <a:t>int</a:t>
                      </a:r>
                      <a:r>
                        <a:rPr lang="en-US" sz="1400" dirty="0" smtClean="0"/>
                        <a:t> x, </a:t>
                      </a:r>
                      <a:r>
                        <a:rPr lang="en-US" sz="1400" dirty="0" err="1" smtClean="0"/>
                        <a:t>int</a:t>
                      </a:r>
                      <a:r>
                        <a:rPr lang="en-US" sz="1400" dirty="0" smtClean="0"/>
                        <a:t> y, </a:t>
                      </a:r>
                      <a:r>
                        <a:rPr lang="en-US" sz="1400" dirty="0" err="1" smtClean="0"/>
                        <a:t>int</a:t>
                      </a:r>
                      <a:r>
                        <a:rPr lang="en-US" sz="1400" dirty="0" smtClean="0"/>
                        <a:t> width, </a:t>
                      </a:r>
                      <a:r>
                        <a:rPr lang="en-US" sz="1400" dirty="0" err="1" smtClean="0"/>
                        <a:t>int</a:t>
                      </a:r>
                      <a:r>
                        <a:rPr lang="en-US" sz="1400" dirty="0" smtClean="0"/>
                        <a:t> height) </a:t>
                      </a:r>
                      <a:endParaRPr lang="en-US" sz="1400" dirty="0"/>
                    </a:p>
                  </a:txBody>
                  <a:tcPr/>
                </a:tc>
                <a:tc>
                  <a:txBody>
                    <a:bodyPr/>
                    <a:lstStyle/>
                    <a:p>
                      <a:r>
                        <a:rPr lang="en-US" sz="1400" dirty="0" smtClean="0"/>
                        <a:t>Draws the outline of an oval.</a:t>
                      </a:r>
                      <a:endParaRPr lang="en-US" sz="1400" dirty="0"/>
                    </a:p>
                  </a:txBody>
                  <a:tcPr/>
                </a:tc>
                <a:extLst>
                  <a:ext uri="{0D108BD9-81ED-4DB2-BD59-A6C34878D82A}">
                    <a16:rowId xmlns:a16="http://schemas.microsoft.com/office/drawing/2014/main" val="10005"/>
                  </a:ext>
                </a:extLst>
              </a:tr>
              <a:tr h="370840">
                <a:tc>
                  <a:txBody>
                    <a:bodyPr/>
                    <a:lstStyle/>
                    <a:p>
                      <a:r>
                        <a:rPr kumimoji="0" lang="en-US" sz="1400" kern="1200" dirty="0" err="1" smtClean="0">
                          <a:solidFill>
                            <a:schemeClr val="dk1"/>
                          </a:solidFill>
                          <a:latin typeface="+mn-lt"/>
                          <a:ea typeface="+mn-ea"/>
                          <a:cs typeface="+mn-cs"/>
                        </a:rPr>
                        <a:t>drawPolygon</a:t>
                      </a:r>
                      <a:r>
                        <a:rPr kumimoji="0" lang="en-US" sz="1400" kern="1200" dirty="0" smtClean="0">
                          <a:solidFill>
                            <a:schemeClr val="dk1"/>
                          </a:solidFill>
                          <a:latin typeface="+mn-lt"/>
                          <a:ea typeface="+mn-ea"/>
                          <a:cs typeface="+mn-cs"/>
                        </a:rPr>
                        <a:t>(</a:t>
                      </a:r>
                      <a:r>
                        <a:rPr kumimoji="0" lang="en-US" sz="1400" kern="1200" dirty="0" err="1" smtClean="0">
                          <a:solidFill>
                            <a:schemeClr val="dk1"/>
                          </a:solidFill>
                          <a:latin typeface="+mn-lt"/>
                          <a:ea typeface="+mn-ea"/>
                          <a:cs typeface="+mn-cs"/>
                        </a:rPr>
                        <a:t>int</a:t>
                      </a:r>
                      <a:r>
                        <a:rPr kumimoji="0" lang="en-US" sz="1400" kern="1200" dirty="0" smtClean="0">
                          <a:solidFill>
                            <a:schemeClr val="dk1"/>
                          </a:solidFill>
                          <a:latin typeface="+mn-lt"/>
                          <a:ea typeface="+mn-ea"/>
                          <a:cs typeface="+mn-cs"/>
                        </a:rPr>
                        <a:t>[] </a:t>
                      </a:r>
                      <a:r>
                        <a:rPr kumimoji="0" lang="en-US" sz="1400" kern="1200" dirty="0" err="1" smtClean="0">
                          <a:solidFill>
                            <a:schemeClr val="dk1"/>
                          </a:solidFill>
                          <a:latin typeface="+mn-lt"/>
                          <a:ea typeface="+mn-ea"/>
                          <a:cs typeface="+mn-cs"/>
                        </a:rPr>
                        <a:t>xPoints</a:t>
                      </a:r>
                      <a:r>
                        <a:rPr kumimoji="0" lang="en-US" sz="1400" kern="1200" dirty="0" smtClean="0">
                          <a:solidFill>
                            <a:schemeClr val="dk1"/>
                          </a:solidFill>
                          <a:latin typeface="+mn-lt"/>
                          <a:ea typeface="+mn-ea"/>
                          <a:cs typeface="+mn-cs"/>
                        </a:rPr>
                        <a:t>, </a:t>
                      </a:r>
                      <a:r>
                        <a:rPr kumimoji="0" lang="en-US" sz="1400" kern="1200" dirty="0" err="1" smtClean="0">
                          <a:solidFill>
                            <a:schemeClr val="dk1"/>
                          </a:solidFill>
                          <a:latin typeface="+mn-lt"/>
                          <a:ea typeface="+mn-ea"/>
                          <a:cs typeface="+mn-cs"/>
                        </a:rPr>
                        <a:t>int</a:t>
                      </a:r>
                      <a:r>
                        <a:rPr kumimoji="0" lang="en-US" sz="1400" kern="1200" dirty="0" smtClean="0">
                          <a:solidFill>
                            <a:schemeClr val="dk1"/>
                          </a:solidFill>
                          <a:latin typeface="+mn-lt"/>
                          <a:ea typeface="+mn-ea"/>
                          <a:cs typeface="+mn-cs"/>
                        </a:rPr>
                        <a:t>[] </a:t>
                      </a:r>
                      <a:r>
                        <a:rPr kumimoji="0" lang="en-US" sz="1400" kern="1200" dirty="0" err="1" smtClean="0">
                          <a:solidFill>
                            <a:schemeClr val="dk1"/>
                          </a:solidFill>
                          <a:latin typeface="+mn-lt"/>
                          <a:ea typeface="+mn-ea"/>
                          <a:cs typeface="+mn-cs"/>
                        </a:rPr>
                        <a:t>yPoints</a:t>
                      </a:r>
                      <a:r>
                        <a:rPr kumimoji="0" lang="en-US" sz="1400" kern="1200" dirty="0" smtClean="0">
                          <a:solidFill>
                            <a:schemeClr val="dk1"/>
                          </a:solidFill>
                          <a:latin typeface="+mn-lt"/>
                          <a:ea typeface="+mn-ea"/>
                          <a:cs typeface="+mn-cs"/>
                        </a:rPr>
                        <a:t>, </a:t>
                      </a:r>
                      <a:r>
                        <a:rPr kumimoji="0" lang="en-US" sz="1400" kern="1200" dirty="0" err="1" smtClean="0">
                          <a:solidFill>
                            <a:schemeClr val="dk1"/>
                          </a:solidFill>
                          <a:latin typeface="+mn-lt"/>
                          <a:ea typeface="+mn-ea"/>
                          <a:cs typeface="+mn-cs"/>
                        </a:rPr>
                        <a:t>int</a:t>
                      </a:r>
                      <a:r>
                        <a:rPr kumimoji="0" lang="en-US" sz="1400" kern="1200" dirty="0" smtClean="0">
                          <a:solidFill>
                            <a:schemeClr val="dk1"/>
                          </a:solidFill>
                          <a:latin typeface="+mn-lt"/>
                          <a:ea typeface="+mn-ea"/>
                          <a:cs typeface="+mn-cs"/>
                        </a:rPr>
                        <a:t> </a:t>
                      </a:r>
                      <a:r>
                        <a:rPr kumimoji="0" lang="en-US" sz="1400" kern="1200" dirty="0" err="1" smtClean="0">
                          <a:solidFill>
                            <a:schemeClr val="dk1"/>
                          </a:solidFill>
                          <a:latin typeface="+mn-lt"/>
                          <a:ea typeface="+mn-ea"/>
                          <a:cs typeface="+mn-cs"/>
                        </a:rPr>
                        <a:t>nPoints</a:t>
                      </a:r>
                      <a:r>
                        <a:rPr kumimoji="0" lang="en-US" sz="1400" kern="1200" dirty="0" smtClean="0">
                          <a:solidFill>
                            <a:schemeClr val="dk1"/>
                          </a:solidFill>
                          <a:latin typeface="+mn-lt"/>
                          <a:ea typeface="+mn-ea"/>
                          <a:cs typeface="+mn-cs"/>
                        </a:rPr>
                        <a:t>) </a:t>
                      </a:r>
                      <a:endParaRPr kumimoji="0" lang="en-US" sz="1400" kern="1200" dirty="0">
                        <a:solidFill>
                          <a:schemeClr val="dk1"/>
                        </a:solidFill>
                        <a:latin typeface="+mn-lt"/>
                        <a:ea typeface="+mn-ea"/>
                        <a:cs typeface="+mn-cs"/>
                      </a:endParaRPr>
                    </a:p>
                  </a:txBody>
                  <a:tcPr/>
                </a:tc>
                <a:tc>
                  <a:txBody>
                    <a:bodyPr/>
                    <a:lstStyle/>
                    <a:p>
                      <a:r>
                        <a:rPr kumimoji="0" lang="en-US" sz="1400" kern="1200" dirty="0" smtClean="0">
                          <a:solidFill>
                            <a:schemeClr val="dk1"/>
                          </a:solidFill>
                          <a:latin typeface="+mn-lt"/>
                          <a:ea typeface="+mn-ea"/>
                          <a:cs typeface="+mn-cs"/>
                        </a:rPr>
                        <a:t>Draws a closed polygon defined by arrays of x and y coordinates.</a:t>
                      </a:r>
                      <a:endParaRPr kumimoji="0" lang="en-US" sz="1400" kern="1200" dirty="0">
                        <a:solidFill>
                          <a:schemeClr val="dk1"/>
                        </a:solidFill>
                        <a:latin typeface="+mn-lt"/>
                        <a:ea typeface="+mn-ea"/>
                        <a:cs typeface="+mn-cs"/>
                      </a:endParaRPr>
                    </a:p>
                  </a:txBody>
                  <a:tcPr/>
                </a:tc>
                <a:extLst>
                  <a:ext uri="{0D108BD9-81ED-4DB2-BD59-A6C34878D82A}">
                    <a16:rowId xmlns:a16="http://schemas.microsoft.com/office/drawing/2014/main" val="10006"/>
                  </a:ext>
                </a:extLst>
              </a:tr>
              <a:tr h="370840">
                <a:tc>
                  <a:txBody>
                    <a:bodyPr/>
                    <a:lstStyle/>
                    <a:p>
                      <a:r>
                        <a:rPr lang="en-US" sz="1400" dirty="0" err="1" smtClean="0"/>
                        <a:t>drawRect</a:t>
                      </a:r>
                      <a:r>
                        <a:rPr lang="en-US" sz="1400" dirty="0" smtClean="0"/>
                        <a:t>(</a:t>
                      </a:r>
                      <a:r>
                        <a:rPr lang="en-US" sz="1400" dirty="0" err="1" smtClean="0"/>
                        <a:t>int</a:t>
                      </a:r>
                      <a:r>
                        <a:rPr lang="en-US" sz="1400" dirty="0" smtClean="0"/>
                        <a:t> x, </a:t>
                      </a:r>
                      <a:r>
                        <a:rPr lang="en-US" sz="1400" dirty="0" err="1" smtClean="0"/>
                        <a:t>int</a:t>
                      </a:r>
                      <a:r>
                        <a:rPr lang="en-US" sz="1400" dirty="0" smtClean="0"/>
                        <a:t> y, </a:t>
                      </a:r>
                      <a:r>
                        <a:rPr lang="en-US" sz="1400" dirty="0" err="1" smtClean="0"/>
                        <a:t>int</a:t>
                      </a:r>
                      <a:r>
                        <a:rPr lang="en-US" sz="1400" dirty="0" smtClean="0"/>
                        <a:t> width, </a:t>
                      </a:r>
                      <a:r>
                        <a:rPr lang="en-US" sz="1400" dirty="0" err="1" smtClean="0"/>
                        <a:t>int</a:t>
                      </a:r>
                      <a:r>
                        <a:rPr lang="en-US" sz="1400" dirty="0" smtClean="0"/>
                        <a:t> height) </a:t>
                      </a:r>
                      <a:endParaRPr lang="en-US" sz="1400" dirty="0"/>
                    </a:p>
                  </a:txBody>
                  <a:tcPr/>
                </a:tc>
                <a:tc>
                  <a:txBody>
                    <a:bodyPr/>
                    <a:lstStyle/>
                    <a:p>
                      <a:r>
                        <a:rPr lang="en-US" sz="1400" dirty="0" smtClean="0"/>
                        <a:t>Draws the outline of the specified rectangle.</a:t>
                      </a:r>
                      <a:endParaRPr lang="en-US" sz="1400" dirty="0"/>
                    </a:p>
                  </a:txBody>
                  <a:tcPr/>
                </a:tc>
                <a:extLst>
                  <a:ext uri="{0D108BD9-81ED-4DB2-BD59-A6C34878D82A}">
                    <a16:rowId xmlns:a16="http://schemas.microsoft.com/office/drawing/2014/main" val="10007"/>
                  </a:ext>
                </a:extLst>
              </a:tr>
              <a:tr h="370840">
                <a:tc>
                  <a:txBody>
                    <a:bodyPr/>
                    <a:lstStyle/>
                    <a:p>
                      <a:r>
                        <a:rPr lang="en-US" sz="1400" dirty="0" err="1" smtClean="0"/>
                        <a:t>drawRoundRect</a:t>
                      </a:r>
                      <a:r>
                        <a:rPr lang="en-US" sz="1400" dirty="0" smtClean="0"/>
                        <a:t>(</a:t>
                      </a:r>
                      <a:r>
                        <a:rPr lang="en-US" sz="1400" dirty="0" err="1" smtClean="0"/>
                        <a:t>int</a:t>
                      </a:r>
                      <a:r>
                        <a:rPr lang="en-US" sz="1400" dirty="0" smtClean="0"/>
                        <a:t> x, </a:t>
                      </a:r>
                      <a:r>
                        <a:rPr lang="en-US" sz="1400" dirty="0" err="1" smtClean="0"/>
                        <a:t>int</a:t>
                      </a:r>
                      <a:r>
                        <a:rPr lang="en-US" sz="1400" dirty="0" smtClean="0"/>
                        <a:t> y, </a:t>
                      </a:r>
                      <a:r>
                        <a:rPr lang="en-US" sz="1400" dirty="0" err="1" smtClean="0"/>
                        <a:t>int</a:t>
                      </a:r>
                      <a:r>
                        <a:rPr lang="en-US" sz="1400" dirty="0" smtClean="0"/>
                        <a:t> width, </a:t>
                      </a:r>
                      <a:r>
                        <a:rPr lang="en-US" sz="1400" dirty="0" err="1" smtClean="0"/>
                        <a:t>int</a:t>
                      </a:r>
                      <a:r>
                        <a:rPr lang="en-US" sz="1400" dirty="0" smtClean="0"/>
                        <a:t> height, </a:t>
                      </a:r>
                      <a:r>
                        <a:rPr lang="en-US" sz="1400" dirty="0" err="1" smtClean="0"/>
                        <a:t>int</a:t>
                      </a:r>
                      <a:r>
                        <a:rPr lang="en-US" sz="1400" dirty="0" smtClean="0"/>
                        <a:t> </a:t>
                      </a:r>
                      <a:r>
                        <a:rPr lang="en-US" sz="1400" dirty="0" err="1" smtClean="0"/>
                        <a:t>arcWidth</a:t>
                      </a:r>
                      <a:r>
                        <a:rPr lang="en-US" sz="1400" dirty="0" smtClean="0"/>
                        <a:t>, </a:t>
                      </a:r>
                      <a:r>
                        <a:rPr lang="en-US" sz="1400" dirty="0" err="1" smtClean="0"/>
                        <a:t>int</a:t>
                      </a:r>
                      <a:r>
                        <a:rPr lang="en-US" sz="1400" dirty="0" smtClean="0"/>
                        <a:t> </a:t>
                      </a:r>
                      <a:r>
                        <a:rPr lang="en-US" sz="1400" dirty="0" err="1" smtClean="0"/>
                        <a:t>arcHeight</a:t>
                      </a:r>
                      <a:r>
                        <a:rPr lang="en-US" sz="1400" dirty="0" smtClean="0"/>
                        <a:t>) </a:t>
                      </a:r>
                      <a:endParaRPr lang="en-US" sz="1400" dirty="0"/>
                    </a:p>
                  </a:txBody>
                  <a:tcPr/>
                </a:tc>
                <a:tc>
                  <a:txBody>
                    <a:bodyPr/>
                    <a:lstStyle/>
                    <a:p>
                      <a:r>
                        <a:rPr lang="en-US" sz="1400" dirty="0" smtClean="0"/>
                        <a:t>Draws an outlined round-cornered rectangle using this graphics context's current color.</a:t>
                      </a:r>
                      <a:endParaRPr lang="en-US" sz="1400" dirty="0"/>
                    </a:p>
                  </a:txBody>
                  <a:tcPr/>
                </a:tc>
                <a:extLst>
                  <a:ext uri="{0D108BD9-81ED-4DB2-BD59-A6C34878D82A}">
                    <a16:rowId xmlns:a16="http://schemas.microsoft.com/office/drawing/2014/main" val="10008"/>
                  </a:ext>
                </a:extLst>
              </a:tr>
              <a:tr h="370840">
                <a:tc>
                  <a:txBody>
                    <a:bodyPr/>
                    <a:lstStyle/>
                    <a:p>
                      <a:r>
                        <a:rPr lang="en-US" sz="1400" dirty="0" err="1" smtClean="0"/>
                        <a:t>drawString</a:t>
                      </a:r>
                      <a:r>
                        <a:rPr lang="en-US" sz="1400" dirty="0" smtClean="0"/>
                        <a:t>(String </a:t>
                      </a:r>
                      <a:r>
                        <a:rPr lang="en-US" sz="1400" dirty="0" err="1" smtClean="0"/>
                        <a:t>str</a:t>
                      </a:r>
                      <a:r>
                        <a:rPr lang="en-US" sz="1400" dirty="0" smtClean="0"/>
                        <a:t>, </a:t>
                      </a:r>
                      <a:r>
                        <a:rPr lang="en-US" sz="1400" dirty="0" err="1" smtClean="0"/>
                        <a:t>int</a:t>
                      </a:r>
                      <a:r>
                        <a:rPr lang="en-US" sz="1400" dirty="0" smtClean="0"/>
                        <a:t> x, </a:t>
                      </a:r>
                      <a:r>
                        <a:rPr lang="en-US" sz="1400" dirty="0" err="1" smtClean="0"/>
                        <a:t>int</a:t>
                      </a:r>
                      <a:r>
                        <a:rPr lang="en-US" sz="1400" dirty="0" smtClean="0"/>
                        <a:t> y) </a:t>
                      </a:r>
                      <a:endParaRPr lang="en-US" sz="1400" dirty="0"/>
                    </a:p>
                  </a:txBody>
                  <a:tcPr/>
                </a:tc>
                <a:tc>
                  <a:txBody>
                    <a:bodyPr/>
                    <a:lstStyle/>
                    <a:p>
                      <a:r>
                        <a:rPr lang="en-US" sz="1400" dirty="0" smtClean="0"/>
                        <a:t>Draws the text given by the specified string, using this graphics context's current font and color.</a:t>
                      </a:r>
                      <a:endParaRPr lang="en-US" sz="1400"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506652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Skills and Concepts</a:t>
            </a:r>
            <a:endParaRPr lang="en-US" sz="36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400" dirty="0" smtClean="0"/>
              <a:t>Draw </a:t>
            </a:r>
            <a:r>
              <a:rPr lang="en-US" sz="2400" dirty="0"/>
              <a:t>lines, rectangles and any other geometric </a:t>
            </a:r>
            <a:r>
              <a:rPr lang="en-US" sz="2400" dirty="0" smtClean="0"/>
              <a:t>shapes.</a:t>
            </a:r>
            <a:endParaRPr lang="en-US" sz="2400" dirty="0"/>
          </a:p>
          <a:p>
            <a:pPr>
              <a:buFont typeface="Wingdings" panose="05000000000000000000" pitchFamily="2" charset="2"/>
              <a:buChar char="v"/>
            </a:pPr>
            <a:r>
              <a:rPr lang="en-US" sz="2400" dirty="0" smtClean="0"/>
              <a:t>Fill </a:t>
            </a:r>
            <a:r>
              <a:rPr lang="en-US" sz="2400" dirty="0"/>
              <a:t>those shapes with solid colors or gradients and textures.</a:t>
            </a:r>
          </a:p>
          <a:p>
            <a:pPr>
              <a:buFont typeface="Wingdings" panose="05000000000000000000" pitchFamily="2" charset="2"/>
              <a:buChar char="v"/>
            </a:pPr>
            <a:r>
              <a:rPr lang="en-US" sz="2400" dirty="0" smtClean="0"/>
              <a:t>Draw </a:t>
            </a:r>
            <a:r>
              <a:rPr lang="en-US" sz="2400" dirty="0"/>
              <a:t>text with options for fine control over the font and rendering process.</a:t>
            </a:r>
          </a:p>
          <a:p>
            <a:pPr>
              <a:buFont typeface="Wingdings" panose="05000000000000000000" pitchFamily="2" charset="2"/>
              <a:buChar char="v"/>
            </a:pPr>
            <a:r>
              <a:rPr lang="en-US" sz="2400" dirty="0" smtClean="0"/>
              <a:t>Draw </a:t>
            </a:r>
            <a:r>
              <a:rPr lang="en-US" sz="2400" dirty="0"/>
              <a:t>images, optionally applying filtering operations.</a:t>
            </a:r>
          </a:p>
          <a:p>
            <a:pPr>
              <a:buFont typeface="Wingdings" panose="05000000000000000000" pitchFamily="2" charset="2"/>
              <a:buChar char="v"/>
            </a:pPr>
            <a:r>
              <a:rPr lang="en-US" sz="2400" dirty="0" smtClean="0"/>
              <a:t>Apply </a:t>
            </a:r>
            <a:r>
              <a:rPr lang="en-US" sz="2400" dirty="0"/>
              <a:t>operations such as compositing and transforming during any of the above rendering operations.</a:t>
            </a:r>
          </a:p>
          <a:p>
            <a:endParaRPr lang="en-US" sz="2400" dirty="0"/>
          </a:p>
        </p:txBody>
      </p:sp>
    </p:spTree>
    <p:extLst>
      <p:ext uri="{BB962C8B-B14F-4D97-AF65-F5344CB8AC3E}">
        <p14:creationId xmlns:p14="http://schemas.microsoft.com/office/powerpoint/2010/main" val="2405957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Filling 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4814621"/>
              </p:ext>
            </p:extLst>
          </p:nvPr>
        </p:nvGraphicFramePr>
        <p:xfrm>
          <a:off x="304800" y="1554163"/>
          <a:ext cx="8686800" cy="3332480"/>
        </p:xfrm>
        <a:graphic>
          <a:graphicData uri="http://schemas.openxmlformats.org/drawingml/2006/table">
            <a:tbl>
              <a:tblPr firstRow="1" bandRow="1">
                <a:tableStyleId>{5C22544A-7EE6-4342-B048-85BDC9FD1C3A}</a:tableStyleId>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70840">
                <a:tc>
                  <a:txBody>
                    <a:bodyPr/>
                    <a:lstStyle/>
                    <a:p>
                      <a:r>
                        <a:rPr lang="en-US" dirty="0" smtClean="0"/>
                        <a:t>Method</a:t>
                      </a:r>
                      <a:endParaRPr lang="en-US" dirty="0"/>
                    </a:p>
                  </a:txBody>
                  <a:tcPr/>
                </a:tc>
                <a:tc>
                  <a:txBody>
                    <a:bodyPr/>
                    <a:lstStyle/>
                    <a:p>
                      <a:r>
                        <a:rPr lang="en-US" dirty="0" smtClean="0"/>
                        <a:t>Function</a:t>
                      </a:r>
                      <a:endParaRPr lang="en-US" dirty="0"/>
                    </a:p>
                  </a:txBody>
                  <a:tcPr/>
                </a:tc>
                <a:extLst>
                  <a:ext uri="{0D108BD9-81ED-4DB2-BD59-A6C34878D82A}">
                    <a16:rowId xmlns:a16="http://schemas.microsoft.com/office/drawing/2014/main" val="10000"/>
                  </a:ext>
                </a:extLst>
              </a:tr>
              <a:tr h="370840">
                <a:tc>
                  <a:txBody>
                    <a:bodyPr/>
                    <a:lstStyle/>
                    <a:p>
                      <a:r>
                        <a:rPr lang="en-US" sz="1400" dirty="0" smtClean="0"/>
                        <a:t>fill3DRect(</a:t>
                      </a:r>
                      <a:r>
                        <a:rPr lang="en-US" sz="1400" dirty="0" err="1" smtClean="0"/>
                        <a:t>int</a:t>
                      </a:r>
                      <a:r>
                        <a:rPr lang="en-US" sz="1400" dirty="0" smtClean="0"/>
                        <a:t> x, </a:t>
                      </a:r>
                      <a:r>
                        <a:rPr lang="en-US" sz="1400" dirty="0" err="1" smtClean="0"/>
                        <a:t>int</a:t>
                      </a:r>
                      <a:r>
                        <a:rPr lang="en-US" sz="1400" dirty="0" smtClean="0"/>
                        <a:t> y, </a:t>
                      </a:r>
                      <a:r>
                        <a:rPr lang="en-US" sz="1400" dirty="0" err="1" smtClean="0"/>
                        <a:t>int</a:t>
                      </a:r>
                      <a:r>
                        <a:rPr lang="en-US" sz="1400" dirty="0" smtClean="0"/>
                        <a:t> width, </a:t>
                      </a:r>
                      <a:r>
                        <a:rPr lang="en-US" sz="1400" dirty="0" err="1" smtClean="0"/>
                        <a:t>int</a:t>
                      </a:r>
                      <a:r>
                        <a:rPr lang="en-US" sz="1400" dirty="0" smtClean="0"/>
                        <a:t> height, </a:t>
                      </a:r>
                      <a:r>
                        <a:rPr lang="en-US" sz="1400" dirty="0" err="1" smtClean="0"/>
                        <a:t>boolean</a:t>
                      </a:r>
                      <a:r>
                        <a:rPr lang="en-US" sz="1400" dirty="0" smtClean="0"/>
                        <a:t> raised) </a:t>
                      </a:r>
                      <a:endParaRPr lang="en-US" sz="1400" dirty="0"/>
                    </a:p>
                  </a:txBody>
                  <a:tcPr/>
                </a:tc>
                <a:tc>
                  <a:txBody>
                    <a:bodyPr/>
                    <a:lstStyle/>
                    <a:p>
                      <a:r>
                        <a:rPr lang="en-US" sz="1400" dirty="0" smtClean="0"/>
                        <a:t>Paints a 3-D highlighted rectangle filled with the current color.</a:t>
                      </a:r>
                      <a:endParaRPr lang="en-US" sz="1400" dirty="0"/>
                    </a:p>
                  </a:txBody>
                  <a:tcPr/>
                </a:tc>
                <a:extLst>
                  <a:ext uri="{0D108BD9-81ED-4DB2-BD59-A6C34878D82A}">
                    <a16:rowId xmlns:a16="http://schemas.microsoft.com/office/drawing/2014/main" val="10001"/>
                  </a:ext>
                </a:extLst>
              </a:tr>
              <a:tr h="370840">
                <a:tc>
                  <a:txBody>
                    <a:bodyPr/>
                    <a:lstStyle/>
                    <a:p>
                      <a:r>
                        <a:rPr lang="en-US" sz="1400" dirty="0" err="1" smtClean="0"/>
                        <a:t>fillArc</a:t>
                      </a:r>
                      <a:r>
                        <a:rPr lang="en-US" sz="1400" dirty="0" smtClean="0"/>
                        <a:t>(</a:t>
                      </a:r>
                      <a:r>
                        <a:rPr lang="en-US" sz="1400" dirty="0" err="1" smtClean="0"/>
                        <a:t>int</a:t>
                      </a:r>
                      <a:r>
                        <a:rPr lang="en-US" sz="1400" dirty="0" smtClean="0"/>
                        <a:t> x, </a:t>
                      </a:r>
                      <a:r>
                        <a:rPr lang="en-US" sz="1400" dirty="0" err="1" smtClean="0"/>
                        <a:t>int</a:t>
                      </a:r>
                      <a:r>
                        <a:rPr lang="en-US" sz="1400" dirty="0" smtClean="0"/>
                        <a:t> y, </a:t>
                      </a:r>
                      <a:r>
                        <a:rPr lang="en-US" sz="1400" dirty="0" err="1" smtClean="0"/>
                        <a:t>int</a:t>
                      </a:r>
                      <a:r>
                        <a:rPr lang="en-US" sz="1400" dirty="0" smtClean="0"/>
                        <a:t> width, </a:t>
                      </a:r>
                      <a:r>
                        <a:rPr lang="en-US" sz="1400" dirty="0" err="1" smtClean="0"/>
                        <a:t>int</a:t>
                      </a:r>
                      <a:r>
                        <a:rPr lang="en-US" sz="1400" dirty="0" smtClean="0"/>
                        <a:t> height, </a:t>
                      </a:r>
                      <a:r>
                        <a:rPr lang="en-US" sz="1400" dirty="0" err="1" smtClean="0"/>
                        <a:t>int</a:t>
                      </a:r>
                      <a:r>
                        <a:rPr lang="en-US" sz="1400" dirty="0" smtClean="0"/>
                        <a:t> </a:t>
                      </a:r>
                      <a:r>
                        <a:rPr lang="en-US" sz="1400" dirty="0" err="1" smtClean="0"/>
                        <a:t>startAngle</a:t>
                      </a:r>
                      <a:r>
                        <a:rPr lang="en-US" sz="1400" dirty="0" smtClean="0"/>
                        <a:t>, </a:t>
                      </a:r>
                      <a:r>
                        <a:rPr lang="en-US" sz="1400" dirty="0" err="1" smtClean="0"/>
                        <a:t>int</a:t>
                      </a:r>
                      <a:r>
                        <a:rPr lang="en-US" sz="1400" dirty="0" smtClean="0"/>
                        <a:t> </a:t>
                      </a:r>
                      <a:r>
                        <a:rPr lang="en-US" sz="1400" dirty="0" err="1" smtClean="0"/>
                        <a:t>arcAngle</a:t>
                      </a:r>
                      <a:r>
                        <a:rPr lang="en-US" sz="1400" dirty="0" smtClean="0"/>
                        <a:t>) </a:t>
                      </a:r>
                      <a:endParaRPr lang="en-US" sz="1400" dirty="0"/>
                    </a:p>
                  </a:txBody>
                  <a:tcPr/>
                </a:tc>
                <a:tc>
                  <a:txBody>
                    <a:bodyPr/>
                    <a:lstStyle/>
                    <a:p>
                      <a:r>
                        <a:rPr lang="en-US" sz="1400" dirty="0" smtClean="0"/>
                        <a:t>Fills a circular or elliptical arc covering the specified rectangle.</a:t>
                      </a:r>
                      <a:endParaRPr lang="en-US" sz="1400" dirty="0"/>
                    </a:p>
                  </a:txBody>
                  <a:tcPr/>
                </a:tc>
                <a:extLst>
                  <a:ext uri="{0D108BD9-81ED-4DB2-BD59-A6C34878D82A}">
                    <a16:rowId xmlns:a16="http://schemas.microsoft.com/office/drawing/2014/main" val="10002"/>
                  </a:ext>
                </a:extLst>
              </a:tr>
              <a:tr h="370840">
                <a:tc>
                  <a:txBody>
                    <a:bodyPr/>
                    <a:lstStyle/>
                    <a:p>
                      <a:r>
                        <a:rPr lang="en-US" sz="1400" dirty="0" err="1" smtClean="0"/>
                        <a:t>fillOval</a:t>
                      </a:r>
                      <a:r>
                        <a:rPr lang="en-US" sz="1400" dirty="0" smtClean="0"/>
                        <a:t>(</a:t>
                      </a:r>
                      <a:r>
                        <a:rPr lang="en-US" sz="1400" dirty="0" err="1" smtClean="0"/>
                        <a:t>int</a:t>
                      </a:r>
                      <a:r>
                        <a:rPr lang="en-US" sz="1400" dirty="0" smtClean="0"/>
                        <a:t> x, </a:t>
                      </a:r>
                      <a:r>
                        <a:rPr lang="en-US" sz="1400" dirty="0" err="1" smtClean="0"/>
                        <a:t>int</a:t>
                      </a:r>
                      <a:r>
                        <a:rPr lang="en-US" sz="1400" dirty="0" smtClean="0"/>
                        <a:t> y, </a:t>
                      </a:r>
                      <a:r>
                        <a:rPr lang="en-US" sz="1400" dirty="0" err="1" smtClean="0"/>
                        <a:t>int</a:t>
                      </a:r>
                      <a:r>
                        <a:rPr lang="en-US" sz="1400" dirty="0" smtClean="0"/>
                        <a:t> width, </a:t>
                      </a:r>
                      <a:r>
                        <a:rPr lang="en-US" sz="1400" dirty="0" err="1" smtClean="0"/>
                        <a:t>int</a:t>
                      </a:r>
                      <a:r>
                        <a:rPr lang="en-US" sz="1400" dirty="0" smtClean="0"/>
                        <a:t> height) </a:t>
                      </a:r>
                      <a:endParaRPr lang="en-US" sz="1400" dirty="0"/>
                    </a:p>
                  </a:txBody>
                  <a:tcPr/>
                </a:tc>
                <a:tc>
                  <a:txBody>
                    <a:bodyPr/>
                    <a:lstStyle/>
                    <a:p>
                      <a:r>
                        <a:rPr lang="en-US" sz="1400" dirty="0" smtClean="0"/>
                        <a:t>Fills an oval bounded by the specified rectangle with the current color.</a:t>
                      </a:r>
                      <a:endParaRPr lang="en-US" sz="1400" dirty="0"/>
                    </a:p>
                  </a:txBody>
                  <a:tcPr/>
                </a:tc>
                <a:extLst>
                  <a:ext uri="{0D108BD9-81ED-4DB2-BD59-A6C34878D82A}">
                    <a16:rowId xmlns:a16="http://schemas.microsoft.com/office/drawing/2014/main" val="10003"/>
                  </a:ext>
                </a:extLst>
              </a:tr>
              <a:tr h="370840">
                <a:tc>
                  <a:txBody>
                    <a:bodyPr/>
                    <a:lstStyle/>
                    <a:p>
                      <a:r>
                        <a:rPr lang="en-US" sz="1400" dirty="0" err="1" smtClean="0"/>
                        <a:t>fillPolygon</a:t>
                      </a:r>
                      <a:r>
                        <a:rPr lang="en-US" sz="1400" dirty="0" smtClean="0"/>
                        <a:t>(</a:t>
                      </a:r>
                      <a:r>
                        <a:rPr lang="en-US" sz="1400" dirty="0" err="1" smtClean="0"/>
                        <a:t>int</a:t>
                      </a:r>
                      <a:r>
                        <a:rPr lang="en-US" sz="1400" dirty="0" smtClean="0"/>
                        <a:t>[] </a:t>
                      </a:r>
                      <a:r>
                        <a:rPr lang="en-US" sz="1400" dirty="0" err="1" smtClean="0"/>
                        <a:t>xPoints</a:t>
                      </a:r>
                      <a:r>
                        <a:rPr lang="en-US" sz="1400" dirty="0" smtClean="0"/>
                        <a:t>, </a:t>
                      </a:r>
                      <a:r>
                        <a:rPr lang="en-US" sz="1400" dirty="0" err="1" smtClean="0"/>
                        <a:t>int</a:t>
                      </a:r>
                      <a:r>
                        <a:rPr lang="en-US" sz="1400" dirty="0" smtClean="0"/>
                        <a:t>[] </a:t>
                      </a:r>
                      <a:r>
                        <a:rPr lang="en-US" sz="1400" dirty="0" err="1" smtClean="0"/>
                        <a:t>yPoints</a:t>
                      </a:r>
                      <a:r>
                        <a:rPr lang="en-US" sz="1400" dirty="0" smtClean="0"/>
                        <a:t>, </a:t>
                      </a:r>
                      <a:r>
                        <a:rPr lang="en-US" sz="1400" dirty="0" err="1" smtClean="0"/>
                        <a:t>int</a:t>
                      </a:r>
                      <a:r>
                        <a:rPr lang="en-US" sz="1400" dirty="0" smtClean="0"/>
                        <a:t> </a:t>
                      </a:r>
                      <a:r>
                        <a:rPr lang="en-US" sz="1400" dirty="0" err="1" smtClean="0"/>
                        <a:t>nPoints</a:t>
                      </a:r>
                      <a:r>
                        <a:rPr lang="en-US" sz="1400" dirty="0" smtClean="0"/>
                        <a:t>) </a:t>
                      </a:r>
                      <a:endParaRPr lang="en-US" sz="1400" dirty="0"/>
                    </a:p>
                  </a:txBody>
                  <a:tcPr/>
                </a:tc>
                <a:tc>
                  <a:txBody>
                    <a:bodyPr/>
                    <a:lstStyle/>
                    <a:p>
                      <a:r>
                        <a:rPr lang="en-US" sz="1400" dirty="0" smtClean="0"/>
                        <a:t>Fills the polygon defined by the specified Polygon object with the graphics context's current color.</a:t>
                      </a:r>
                      <a:endParaRPr lang="en-US" sz="1400" dirty="0"/>
                    </a:p>
                  </a:txBody>
                  <a:tcPr/>
                </a:tc>
                <a:extLst>
                  <a:ext uri="{0D108BD9-81ED-4DB2-BD59-A6C34878D82A}">
                    <a16:rowId xmlns:a16="http://schemas.microsoft.com/office/drawing/2014/main" val="10004"/>
                  </a:ext>
                </a:extLst>
              </a:tr>
              <a:tr h="370840">
                <a:tc>
                  <a:txBody>
                    <a:bodyPr/>
                    <a:lstStyle/>
                    <a:p>
                      <a:r>
                        <a:rPr lang="en-US" sz="1400" dirty="0" err="1" smtClean="0"/>
                        <a:t>fillRect</a:t>
                      </a:r>
                      <a:r>
                        <a:rPr lang="en-US" sz="1400" dirty="0" smtClean="0"/>
                        <a:t>(</a:t>
                      </a:r>
                      <a:r>
                        <a:rPr lang="en-US" sz="1400" dirty="0" err="1" smtClean="0"/>
                        <a:t>int</a:t>
                      </a:r>
                      <a:r>
                        <a:rPr lang="en-US" sz="1400" dirty="0" smtClean="0"/>
                        <a:t> x, </a:t>
                      </a:r>
                      <a:r>
                        <a:rPr lang="en-US" sz="1400" dirty="0" err="1" smtClean="0"/>
                        <a:t>int</a:t>
                      </a:r>
                      <a:r>
                        <a:rPr lang="en-US" sz="1400" dirty="0" smtClean="0"/>
                        <a:t> y, </a:t>
                      </a:r>
                      <a:r>
                        <a:rPr lang="en-US" sz="1400" dirty="0" err="1" smtClean="0"/>
                        <a:t>int</a:t>
                      </a:r>
                      <a:r>
                        <a:rPr lang="en-US" sz="1400" dirty="0" smtClean="0"/>
                        <a:t> width, </a:t>
                      </a:r>
                      <a:r>
                        <a:rPr lang="en-US" sz="1400" dirty="0" err="1" smtClean="0"/>
                        <a:t>int</a:t>
                      </a:r>
                      <a:r>
                        <a:rPr lang="en-US" sz="1400" dirty="0" smtClean="0"/>
                        <a:t> height)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Fills the specified rectangle. </a:t>
                      </a:r>
                    </a:p>
                  </a:txBody>
                  <a:tcPr/>
                </a:tc>
                <a:extLst>
                  <a:ext uri="{0D108BD9-81ED-4DB2-BD59-A6C34878D82A}">
                    <a16:rowId xmlns:a16="http://schemas.microsoft.com/office/drawing/2014/main" val="10005"/>
                  </a:ext>
                </a:extLst>
              </a:tr>
              <a:tr h="370840">
                <a:tc>
                  <a:txBody>
                    <a:bodyPr/>
                    <a:lstStyle/>
                    <a:p>
                      <a:r>
                        <a:rPr lang="en-US" sz="1400" dirty="0" err="1" smtClean="0"/>
                        <a:t>fillRoundRect</a:t>
                      </a:r>
                      <a:r>
                        <a:rPr lang="en-US" sz="1400" dirty="0" smtClean="0"/>
                        <a:t>(</a:t>
                      </a:r>
                      <a:r>
                        <a:rPr lang="en-US" sz="1400" dirty="0" err="1" smtClean="0"/>
                        <a:t>int</a:t>
                      </a:r>
                      <a:r>
                        <a:rPr lang="en-US" sz="1400" dirty="0" smtClean="0"/>
                        <a:t> x, </a:t>
                      </a:r>
                      <a:r>
                        <a:rPr lang="en-US" sz="1400" dirty="0" err="1" smtClean="0"/>
                        <a:t>int</a:t>
                      </a:r>
                      <a:r>
                        <a:rPr lang="en-US" sz="1400" dirty="0" smtClean="0"/>
                        <a:t> y, </a:t>
                      </a:r>
                      <a:r>
                        <a:rPr lang="en-US" sz="1400" dirty="0" err="1" smtClean="0"/>
                        <a:t>int</a:t>
                      </a:r>
                      <a:r>
                        <a:rPr lang="en-US" sz="1400" dirty="0" smtClean="0"/>
                        <a:t> width, </a:t>
                      </a:r>
                      <a:r>
                        <a:rPr lang="en-US" sz="1400" dirty="0" err="1" smtClean="0"/>
                        <a:t>int</a:t>
                      </a:r>
                      <a:r>
                        <a:rPr lang="en-US" sz="1400" dirty="0" smtClean="0"/>
                        <a:t> height, </a:t>
                      </a:r>
                      <a:r>
                        <a:rPr lang="en-US" sz="1400" dirty="0" err="1" smtClean="0"/>
                        <a:t>int</a:t>
                      </a:r>
                      <a:r>
                        <a:rPr lang="en-US" sz="1400" dirty="0" smtClean="0"/>
                        <a:t> </a:t>
                      </a:r>
                      <a:r>
                        <a:rPr lang="en-US" sz="1400" dirty="0" err="1" smtClean="0"/>
                        <a:t>arcWidth</a:t>
                      </a:r>
                      <a:r>
                        <a:rPr lang="en-US" sz="1400" dirty="0" smtClean="0"/>
                        <a:t>, </a:t>
                      </a:r>
                      <a:r>
                        <a:rPr lang="en-US" sz="1400" dirty="0" err="1" smtClean="0"/>
                        <a:t>int</a:t>
                      </a:r>
                      <a:r>
                        <a:rPr lang="en-US" sz="1400" dirty="0" smtClean="0"/>
                        <a:t> </a:t>
                      </a:r>
                      <a:r>
                        <a:rPr lang="en-US" sz="1400" dirty="0" err="1" smtClean="0"/>
                        <a:t>arcHeight</a:t>
                      </a:r>
                      <a:r>
                        <a:rPr lang="en-US" sz="1400"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Fills the specified rounded corner rectangle with the current color. </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857538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useful 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9025880"/>
              </p:ext>
            </p:extLst>
          </p:nvPr>
        </p:nvGraphicFramePr>
        <p:xfrm>
          <a:off x="304800" y="1554163"/>
          <a:ext cx="8686800" cy="3205480"/>
        </p:xfrm>
        <a:graphic>
          <a:graphicData uri="http://schemas.openxmlformats.org/drawingml/2006/table">
            <a:tbl>
              <a:tblPr firstRow="1" bandRow="1">
                <a:tableStyleId>{5C22544A-7EE6-4342-B048-85BDC9FD1C3A}</a:tableStyleId>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70840">
                <a:tc>
                  <a:txBody>
                    <a:bodyPr/>
                    <a:lstStyle/>
                    <a:p>
                      <a:r>
                        <a:rPr lang="en-US" dirty="0" smtClean="0"/>
                        <a:t>Method</a:t>
                      </a:r>
                      <a:endParaRPr lang="en-US" dirty="0"/>
                    </a:p>
                  </a:txBody>
                  <a:tcPr/>
                </a:tc>
                <a:tc>
                  <a:txBody>
                    <a:bodyPr/>
                    <a:lstStyle/>
                    <a:p>
                      <a:r>
                        <a:rPr lang="en-US" dirty="0" smtClean="0"/>
                        <a:t>Function</a:t>
                      </a:r>
                      <a:endParaRPr lang="en-US" dirty="0"/>
                    </a:p>
                  </a:txBody>
                  <a:tcPr/>
                </a:tc>
                <a:extLst>
                  <a:ext uri="{0D108BD9-81ED-4DB2-BD59-A6C34878D82A}">
                    <a16:rowId xmlns:a16="http://schemas.microsoft.com/office/drawing/2014/main" val="10000"/>
                  </a:ext>
                </a:extLst>
              </a:tr>
              <a:tr h="370840">
                <a:tc>
                  <a:txBody>
                    <a:bodyPr/>
                    <a:lstStyle/>
                    <a:p>
                      <a:r>
                        <a:rPr lang="en-US" dirty="0" err="1" smtClean="0"/>
                        <a:t>clearRect</a:t>
                      </a:r>
                      <a:r>
                        <a:rPr lang="en-US" dirty="0" smtClean="0"/>
                        <a:t>(</a:t>
                      </a:r>
                      <a:r>
                        <a:rPr lang="en-US" dirty="0" err="1" smtClean="0"/>
                        <a:t>int</a:t>
                      </a:r>
                      <a:r>
                        <a:rPr lang="en-US" dirty="0" smtClean="0"/>
                        <a:t> x, </a:t>
                      </a:r>
                      <a:r>
                        <a:rPr lang="en-US" dirty="0" err="1" smtClean="0"/>
                        <a:t>int</a:t>
                      </a:r>
                      <a:r>
                        <a:rPr lang="en-US" dirty="0" smtClean="0"/>
                        <a:t> y, </a:t>
                      </a:r>
                      <a:r>
                        <a:rPr lang="en-US" dirty="0" err="1" smtClean="0"/>
                        <a:t>int</a:t>
                      </a:r>
                      <a:r>
                        <a:rPr lang="en-US" dirty="0" smtClean="0"/>
                        <a:t> width, </a:t>
                      </a:r>
                      <a:r>
                        <a:rPr lang="en-US" dirty="0" err="1" smtClean="0"/>
                        <a:t>int</a:t>
                      </a:r>
                      <a:r>
                        <a:rPr lang="en-US" dirty="0" smtClean="0"/>
                        <a:t> height) </a:t>
                      </a:r>
                      <a:endParaRPr lang="en-US" dirty="0"/>
                    </a:p>
                  </a:txBody>
                  <a:tcPr/>
                </a:tc>
                <a:tc>
                  <a:txBody>
                    <a:bodyPr/>
                    <a:lstStyle/>
                    <a:p>
                      <a:r>
                        <a:rPr lang="en-US" dirty="0" smtClean="0"/>
                        <a:t>Clears the specified rectangle by filling it with the background color of the current drawing surface.</a:t>
                      </a:r>
                      <a:endParaRPr lang="en-US" dirty="0"/>
                    </a:p>
                  </a:txBody>
                  <a:tcPr/>
                </a:tc>
                <a:extLst>
                  <a:ext uri="{0D108BD9-81ED-4DB2-BD59-A6C34878D82A}">
                    <a16:rowId xmlns:a16="http://schemas.microsoft.com/office/drawing/2014/main" val="10001"/>
                  </a:ext>
                </a:extLst>
              </a:tr>
              <a:tr h="370840">
                <a:tc>
                  <a:txBody>
                    <a:bodyPr/>
                    <a:lstStyle/>
                    <a:p>
                      <a:r>
                        <a:rPr lang="en-US" dirty="0" err="1" smtClean="0"/>
                        <a:t>copyArea</a:t>
                      </a:r>
                      <a:r>
                        <a:rPr lang="en-US" dirty="0" smtClean="0"/>
                        <a:t>(</a:t>
                      </a:r>
                      <a:r>
                        <a:rPr lang="en-US" dirty="0" err="1" smtClean="0"/>
                        <a:t>int</a:t>
                      </a:r>
                      <a:r>
                        <a:rPr lang="en-US" dirty="0" smtClean="0"/>
                        <a:t> x, </a:t>
                      </a:r>
                      <a:r>
                        <a:rPr lang="en-US" dirty="0" err="1" smtClean="0"/>
                        <a:t>int</a:t>
                      </a:r>
                      <a:r>
                        <a:rPr lang="en-US" dirty="0" smtClean="0"/>
                        <a:t> y, </a:t>
                      </a:r>
                      <a:r>
                        <a:rPr lang="en-US" dirty="0" err="1" smtClean="0"/>
                        <a:t>int</a:t>
                      </a:r>
                      <a:r>
                        <a:rPr lang="en-US" dirty="0" smtClean="0"/>
                        <a:t> width, </a:t>
                      </a:r>
                      <a:r>
                        <a:rPr lang="en-US" dirty="0" err="1" smtClean="0"/>
                        <a:t>int</a:t>
                      </a:r>
                      <a:r>
                        <a:rPr lang="en-US" dirty="0" smtClean="0"/>
                        <a:t> height, </a:t>
                      </a:r>
                      <a:r>
                        <a:rPr lang="en-US" dirty="0" err="1" smtClean="0"/>
                        <a:t>int</a:t>
                      </a:r>
                      <a:r>
                        <a:rPr lang="en-US" dirty="0" smtClean="0"/>
                        <a:t> dx, </a:t>
                      </a:r>
                      <a:r>
                        <a:rPr lang="en-US" dirty="0" err="1" smtClean="0"/>
                        <a:t>int</a:t>
                      </a:r>
                      <a:r>
                        <a:rPr lang="en-US" dirty="0" smtClean="0"/>
                        <a:t> </a:t>
                      </a:r>
                      <a:r>
                        <a:rPr lang="en-US" dirty="0" err="1" smtClean="0"/>
                        <a:t>dy</a:t>
                      </a:r>
                      <a:r>
                        <a:rPr lang="en-US" dirty="0" smtClean="0"/>
                        <a:t>) </a:t>
                      </a:r>
                      <a:endParaRPr lang="en-US" dirty="0"/>
                    </a:p>
                  </a:txBody>
                  <a:tcPr/>
                </a:tc>
                <a:tc>
                  <a:txBody>
                    <a:bodyPr/>
                    <a:lstStyle/>
                    <a:p>
                      <a:r>
                        <a:rPr lang="en-US" dirty="0" smtClean="0"/>
                        <a:t>Copies an area of the component by a distance specified by dx and dy.</a:t>
                      </a:r>
                      <a:endParaRPr lang="en-US" dirty="0"/>
                    </a:p>
                  </a:txBody>
                  <a:tcPr/>
                </a:tc>
                <a:extLst>
                  <a:ext uri="{0D108BD9-81ED-4DB2-BD59-A6C34878D82A}">
                    <a16:rowId xmlns:a16="http://schemas.microsoft.com/office/drawing/2014/main" val="10002"/>
                  </a:ext>
                </a:extLst>
              </a:tr>
              <a:tr h="370840">
                <a:tc>
                  <a:txBody>
                    <a:bodyPr/>
                    <a:lstStyle/>
                    <a:p>
                      <a:r>
                        <a:rPr lang="en-US" dirty="0" err="1" smtClean="0"/>
                        <a:t>setColor</a:t>
                      </a:r>
                      <a:r>
                        <a:rPr lang="en-US" dirty="0" smtClean="0"/>
                        <a:t>(Color c) </a:t>
                      </a:r>
                      <a:endParaRPr lang="en-US" dirty="0"/>
                    </a:p>
                  </a:txBody>
                  <a:tcPr/>
                </a:tc>
                <a:tc>
                  <a:txBody>
                    <a:bodyPr/>
                    <a:lstStyle/>
                    <a:p>
                      <a:r>
                        <a:rPr lang="en-US" dirty="0" smtClean="0"/>
                        <a:t>Sets this graphics context's current color to the specified color.</a:t>
                      </a:r>
                      <a:endParaRPr lang="en-US" dirty="0"/>
                    </a:p>
                  </a:txBody>
                  <a:tcPr/>
                </a:tc>
                <a:extLst>
                  <a:ext uri="{0D108BD9-81ED-4DB2-BD59-A6C34878D82A}">
                    <a16:rowId xmlns:a16="http://schemas.microsoft.com/office/drawing/2014/main" val="10003"/>
                  </a:ext>
                </a:extLst>
              </a:tr>
              <a:tr h="370840">
                <a:tc>
                  <a:txBody>
                    <a:bodyPr/>
                    <a:lstStyle/>
                    <a:p>
                      <a:r>
                        <a:rPr lang="en-US" dirty="0" err="1" smtClean="0"/>
                        <a:t>setFont</a:t>
                      </a:r>
                      <a:r>
                        <a:rPr lang="en-US" dirty="0" smtClean="0"/>
                        <a:t>(Font font)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Sets this graphics context's font to the specified font.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162300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with Graphics</a:t>
            </a:r>
          </a:p>
        </p:txBody>
      </p:sp>
      <p:sp>
        <p:nvSpPr>
          <p:cNvPr id="3" name="Content Placeholder 2"/>
          <p:cNvSpPr>
            <a:spLocks noGrp="1"/>
          </p:cNvSpPr>
          <p:nvPr>
            <p:ph idx="1"/>
          </p:nvPr>
        </p:nvSpPr>
        <p:spPr/>
        <p:txBody>
          <a:bodyPr/>
          <a:lstStyle/>
          <a:p>
            <a:r>
              <a:rPr lang="en-US" dirty="0"/>
              <a:t> </a:t>
            </a:r>
            <a:r>
              <a:rPr lang="en-US" dirty="0" smtClean="0"/>
              <a:t>Java2D </a:t>
            </a:r>
            <a:r>
              <a:rPr lang="en-US" dirty="0"/>
              <a:t>API </a:t>
            </a:r>
            <a:r>
              <a:rPr lang="en-US" dirty="0" smtClean="0"/>
              <a:t>utilizes </a:t>
            </a:r>
            <a:r>
              <a:rPr lang="en-US" dirty="0"/>
              <a:t>a small subset of its capabilities encapsulated in the </a:t>
            </a:r>
            <a:r>
              <a:rPr lang="en-US" dirty="0" err="1"/>
              <a:t>java.awt.Graphics</a:t>
            </a:r>
            <a:r>
              <a:rPr lang="en-US" dirty="0"/>
              <a:t> </a:t>
            </a:r>
            <a:r>
              <a:rPr lang="en-US" dirty="0" smtClean="0"/>
              <a:t>class.</a:t>
            </a:r>
          </a:p>
          <a:p>
            <a:r>
              <a:rPr lang="en-US" dirty="0"/>
              <a:t>Most methods of the Graphics class can be divided into two basic groups:</a:t>
            </a:r>
          </a:p>
          <a:p>
            <a:pPr lvl="1"/>
            <a:r>
              <a:rPr lang="en-US" dirty="0" smtClean="0"/>
              <a:t>Draw </a:t>
            </a:r>
            <a:r>
              <a:rPr lang="en-US" dirty="0"/>
              <a:t>and fill methods, enabling you to render basic shapes, text, and images</a:t>
            </a:r>
          </a:p>
          <a:p>
            <a:pPr lvl="1"/>
            <a:r>
              <a:rPr lang="en-US" dirty="0" smtClean="0"/>
              <a:t>Attributes </a:t>
            </a:r>
            <a:r>
              <a:rPr lang="en-US" dirty="0"/>
              <a:t>setting methods, which affect how that drawing and filling appears</a:t>
            </a:r>
          </a:p>
          <a:p>
            <a:endParaRPr lang="en-US" dirty="0"/>
          </a:p>
        </p:txBody>
      </p:sp>
      <p:pic>
        <p:nvPicPr>
          <p:cNvPr id="4" name="Picture 3"/>
          <p:cNvPicPr>
            <a:picLocks noChangeAspect="1"/>
          </p:cNvPicPr>
          <p:nvPr/>
        </p:nvPicPr>
        <p:blipFill>
          <a:blip r:embed="rId2"/>
          <a:stretch>
            <a:fillRect/>
          </a:stretch>
        </p:blipFill>
        <p:spPr>
          <a:xfrm>
            <a:off x="3328987" y="3910012"/>
            <a:ext cx="2638425" cy="2524125"/>
          </a:xfrm>
          <a:prstGeom prst="rect">
            <a:avLst/>
          </a:prstGeom>
        </p:spPr>
      </p:pic>
    </p:spTree>
    <p:extLst>
      <p:ext uri="{BB962C8B-B14F-4D97-AF65-F5344CB8AC3E}">
        <p14:creationId xmlns:p14="http://schemas.microsoft.com/office/powerpoint/2010/main" val="17134663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Overview of java 2d Graphics API</a:t>
            </a:r>
            <a:endParaRPr lang="en-US" sz="36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400" dirty="0" smtClean="0"/>
              <a:t>Provides two-dimensional graphics, text, and imaging capabilities</a:t>
            </a:r>
          </a:p>
          <a:p>
            <a:pPr>
              <a:buFont typeface="Wingdings" panose="05000000000000000000" pitchFamily="2" charset="2"/>
              <a:buChar char="v"/>
            </a:pPr>
            <a:r>
              <a:rPr lang="en-US" sz="2400" dirty="0" smtClean="0"/>
              <a:t> Extension of the </a:t>
            </a:r>
            <a:r>
              <a:rPr lang="en-US" sz="2400" dirty="0"/>
              <a:t>Abstract Windowing Toolkit (</a:t>
            </a:r>
            <a:r>
              <a:rPr lang="en-US" sz="2400" dirty="0" smtClean="0"/>
              <a:t>AWT)</a:t>
            </a:r>
          </a:p>
          <a:p>
            <a:pPr>
              <a:buFont typeface="Wingdings" panose="05000000000000000000" pitchFamily="2" charset="2"/>
              <a:buChar char="v"/>
            </a:pPr>
            <a:r>
              <a:rPr lang="en-US" sz="2400" dirty="0" smtClean="0"/>
              <a:t> Java </a:t>
            </a:r>
            <a:r>
              <a:rPr lang="en-US" sz="2400" dirty="0"/>
              <a:t>2D objects exist on a plane called user coordinate </a:t>
            </a:r>
            <a:r>
              <a:rPr lang="en-US" sz="2400" dirty="0" smtClean="0"/>
              <a:t>space</a:t>
            </a:r>
          </a:p>
          <a:p>
            <a:pPr>
              <a:buFont typeface="Wingdings" panose="05000000000000000000" pitchFamily="2" charset="2"/>
              <a:buChar char="v"/>
            </a:pPr>
            <a:r>
              <a:rPr lang="en-US" sz="2400" dirty="0" smtClean="0"/>
              <a:t> Two important classes</a:t>
            </a:r>
          </a:p>
          <a:p>
            <a:pPr lvl="1">
              <a:buFont typeface="Wingdings" panose="05000000000000000000" pitchFamily="2" charset="2"/>
              <a:buChar char="v"/>
            </a:pPr>
            <a:r>
              <a:rPr lang="en-US" sz="2175" dirty="0" smtClean="0"/>
              <a:t> Graphics </a:t>
            </a:r>
            <a:r>
              <a:rPr lang="en-US" sz="2175" dirty="0"/>
              <a:t>class</a:t>
            </a:r>
          </a:p>
          <a:p>
            <a:pPr lvl="1">
              <a:buFont typeface="Wingdings" panose="05000000000000000000" pitchFamily="2" charset="2"/>
              <a:buChar char="v"/>
            </a:pPr>
            <a:r>
              <a:rPr lang="en-US" sz="2175" dirty="0" smtClean="0"/>
              <a:t> Graphics2D </a:t>
            </a:r>
            <a:r>
              <a:rPr lang="en-US" sz="2175" dirty="0"/>
              <a:t>class</a:t>
            </a:r>
          </a:p>
          <a:p>
            <a:pPr lvl="1"/>
            <a:endParaRPr lang="en-US" sz="2175" dirty="0"/>
          </a:p>
        </p:txBody>
      </p:sp>
    </p:spTree>
    <p:extLst>
      <p:ext uri="{BB962C8B-B14F-4D97-AF65-F5344CB8AC3E}">
        <p14:creationId xmlns:p14="http://schemas.microsoft.com/office/powerpoint/2010/main" val="3076443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Overview of java 2d Graphics API</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z="2400" dirty="0"/>
              <a:t>The Java 2D API provides following capabilities:</a:t>
            </a:r>
          </a:p>
          <a:p>
            <a:pPr lvl="1">
              <a:buFont typeface="Wingdings" panose="05000000000000000000" pitchFamily="2" charset="2"/>
              <a:buChar char="v"/>
            </a:pPr>
            <a:r>
              <a:rPr lang="en-US" sz="1800" dirty="0" smtClean="0"/>
              <a:t>A </a:t>
            </a:r>
            <a:r>
              <a:rPr lang="en-US" sz="1800" dirty="0"/>
              <a:t>uniform rendering model for display devices and printers</a:t>
            </a:r>
          </a:p>
          <a:p>
            <a:pPr lvl="1">
              <a:buFont typeface="Wingdings" panose="05000000000000000000" pitchFamily="2" charset="2"/>
              <a:buChar char="v"/>
            </a:pPr>
            <a:r>
              <a:rPr lang="en-US" sz="1800" dirty="0" smtClean="0"/>
              <a:t>A </a:t>
            </a:r>
            <a:r>
              <a:rPr lang="en-US" sz="1800" dirty="0"/>
              <a:t>wide range of geometric primitives, such as curves, rectangles, and ellipses, as well as a mechanism for rendering virtually any geometric shape</a:t>
            </a:r>
          </a:p>
          <a:p>
            <a:pPr lvl="1">
              <a:buFont typeface="Wingdings" panose="05000000000000000000" pitchFamily="2" charset="2"/>
              <a:buChar char="v"/>
            </a:pPr>
            <a:r>
              <a:rPr lang="en-US" sz="1800" dirty="0" smtClean="0"/>
              <a:t>Mechanisms </a:t>
            </a:r>
            <a:r>
              <a:rPr lang="en-US" sz="1800" dirty="0"/>
              <a:t>for performing hit detection on shapes, text, and images</a:t>
            </a:r>
          </a:p>
          <a:p>
            <a:pPr lvl="1">
              <a:buFont typeface="Wingdings" panose="05000000000000000000" pitchFamily="2" charset="2"/>
              <a:buChar char="v"/>
            </a:pPr>
            <a:r>
              <a:rPr lang="en-US" sz="1800" dirty="0" smtClean="0"/>
              <a:t>A </a:t>
            </a:r>
            <a:r>
              <a:rPr lang="en-US" sz="1800" dirty="0"/>
              <a:t>compositing model that provides control over how overlapping objects are rendered</a:t>
            </a:r>
          </a:p>
          <a:p>
            <a:pPr lvl="1">
              <a:buFont typeface="Wingdings" panose="05000000000000000000" pitchFamily="2" charset="2"/>
              <a:buChar char="v"/>
            </a:pPr>
            <a:r>
              <a:rPr lang="en-US" sz="1800" dirty="0" smtClean="0"/>
              <a:t>Enhanced </a:t>
            </a:r>
            <a:r>
              <a:rPr lang="en-US" sz="1800" dirty="0"/>
              <a:t>color support that facilitates color management</a:t>
            </a:r>
          </a:p>
          <a:p>
            <a:pPr lvl="1">
              <a:buFont typeface="Wingdings" panose="05000000000000000000" pitchFamily="2" charset="2"/>
              <a:buChar char="v"/>
            </a:pPr>
            <a:r>
              <a:rPr lang="en-US" sz="1800" dirty="0" smtClean="0"/>
              <a:t>Support </a:t>
            </a:r>
            <a:r>
              <a:rPr lang="en-US" sz="1800" dirty="0"/>
              <a:t>for printing complex documents</a:t>
            </a:r>
          </a:p>
          <a:p>
            <a:pPr lvl="1">
              <a:buFont typeface="Wingdings" panose="05000000000000000000" pitchFamily="2" charset="2"/>
              <a:buChar char="v"/>
            </a:pPr>
            <a:r>
              <a:rPr lang="en-US" sz="1800" dirty="0" smtClean="0"/>
              <a:t>Control </a:t>
            </a:r>
            <a:r>
              <a:rPr lang="en-US" sz="1800" dirty="0"/>
              <a:t>of the quality of the rendering through the use of rendering hints</a:t>
            </a:r>
          </a:p>
          <a:p>
            <a:endParaRPr lang="en-US" dirty="0"/>
          </a:p>
        </p:txBody>
      </p:sp>
    </p:spTree>
    <p:extLst>
      <p:ext uri="{BB962C8B-B14F-4D97-AF65-F5344CB8AC3E}">
        <p14:creationId xmlns:p14="http://schemas.microsoft.com/office/powerpoint/2010/main" val="961306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Java 2D Rendering</a:t>
            </a:r>
            <a:endParaRPr lang="en-US" sz="3600" dirty="0"/>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v"/>
            </a:pPr>
            <a:r>
              <a:rPr lang="en-US" sz="2400" dirty="0" smtClean="0"/>
              <a:t>Provides </a:t>
            </a:r>
            <a:r>
              <a:rPr lang="en-US" sz="2400" dirty="0"/>
              <a:t>a uniform rendering model across different types of </a:t>
            </a:r>
            <a:r>
              <a:rPr lang="en-US" sz="2400" dirty="0" smtClean="0"/>
              <a:t>devices</a:t>
            </a:r>
          </a:p>
          <a:p>
            <a:pPr>
              <a:buFont typeface="Wingdings" panose="05000000000000000000" pitchFamily="2" charset="2"/>
              <a:buChar char="v"/>
            </a:pPr>
            <a:r>
              <a:rPr lang="en-US" sz="2400" dirty="0" smtClean="0"/>
              <a:t>Includes </a:t>
            </a:r>
            <a:r>
              <a:rPr lang="en-US" sz="2400" dirty="0"/>
              <a:t>the java.awt.Graphics2D class, which extends the Graphics </a:t>
            </a:r>
            <a:r>
              <a:rPr lang="en-US" sz="2400" dirty="0" smtClean="0"/>
              <a:t>class</a:t>
            </a:r>
          </a:p>
          <a:p>
            <a:pPr>
              <a:buFont typeface="Wingdings" panose="05000000000000000000" pitchFamily="2" charset="2"/>
              <a:buChar char="v"/>
            </a:pPr>
            <a:r>
              <a:rPr lang="en-US" sz="2400" dirty="0" smtClean="0"/>
              <a:t>Two groups of methods:</a:t>
            </a:r>
          </a:p>
          <a:p>
            <a:pPr lvl="1">
              <a:buFont typeface="Wingdings" panose="05000000000000000000" pitchFamily="2" charset="2"/>
              <a:buChar char="v"/>
            </a:pPr>
            <a:r>
              <a:rPr lang="en-US" sz="2175" dirty="0" smtClean="0"/>
              <a:t>Methods </a:t>
            </a:r>
            <a:r>
              <a:rPr lang="en-US" sz="2175" dirty="0"/>
              <a:t>to draw a shape</a:t>
            </a:r>
          </a:p>
          <a:p>
            <a:pPr lvl="1">
              <a:buFont typeface="Wingdings" panose="05000000000000000000" pitchFamily="2" charset="2"/>
              <a:buChar char="v"/>
            </a:pPr>
            <a:r>
              <a:rPr lang="en-US" sz="2175" dirty="0" smtClean="0"/>
              <a:t>Methods </a:t>
            </a:r>
            <a:r>
              <a:rPr lang="en-US" sz="2175" dirty="0"/>
              <a:t>that affect </a:t>
            </a:r>
            <a:r>
              <a:rPr lang="en-US" sz="2175" dirty="0" smtClean="0"/>
              <a:t>rendering:</a:t>
            </a:r>
          </a:p>
          <a:p>
            <a:pPr lvl="2">
              <a:buFont typeface="Wingdings" panose="05000000000000000000" pitchFamily="2" charset="2"/>
              <a:buChar char="v"/>
            </a:pPr>
            <a:r>
              <a:rPr lang="en-US" sz="1950" dirty="0" smtClean="0"/>
              <a:t>To </a:t>
            </a:r>
            <a:r>
              <a:rPr lang="en-US" sz="1950" dirty="0"/>
              <a:t>vary the stroke width</a:t>
            </a:r>
          </a:p>
          <a:p>
            <a:pPr lvl="2">
              <a:buFont typeface="Wingdings" panose="05000000000000000000" pitchFamily="2" charset="2"/>
              <a:buChar char="v"/>
            </a:pPr>
            <a:r>
              <a:rPr lang="en-US" sz="1950" dirty="0" smtClean="0"/>
              <a:t>To </a:t>
            </a:r>
            <a:r>
              <a:rPr lang="en-US" sz="1950" dirty="0"/>
              <a:t>change how strokes are joined together</a:t>
            </a:r>
          </a:p>
          <a:p>
            <a:pPr lvl="2">
              <a:buFont typeface="Wingdings" panose="05000000000000000000" pitchFamily="2" charset="2"/>
              <a:buChar char="v"/>
            </a:pPr>
            <a:r>
              <a:rPr lang="en-US" sz="1950" dirty="0" smtClean="0"/>
              <a:t>To </a:t>
            </a:r>
            <a:r>
              <a:rPr lang="en-US" sz="1950" dirty="0"/>
              <a:t>set a clipping path to limit the area that is rendered</a:t>
            </a:r>
          </a:p>
          <a:p>
            <a:pPr lvl="2">
              <a:buFont typeface="Wingdings" panose="05000000000000000000" pitchFamily="2" charset="2"/>
              <a:buChar char="v"/>
            </a:pPr>
            <a:r>
              <a:rPr lang="en-US" sz="1950" dirty="0" smtClean="0"/>
              <a:t>To </a:t>
            </a:r>
            <a:r>
              <a:rPr lang="en-US" sz="1950" dirty="0"/>
              <a:t>translate, rotate, scale, or shear objects when they are rendered</a:t>
            </a:r>
          </a:p>
          <a:p>
            <a:pPr lvl="2">
              <a:buFont typeface="Wingdings" panose="05000000000000000000" pitchFamily="2" charset="2"/>
              <a:buChar char="v"/>
            </a:pPr>
            <a:r>
              <a:rPr lang="en-US" sz="1950" dirty="0" smtClean="0"/>
              <a:t>To </a:t>
            </a:r>
            <a:r>
              <a:rPr lang="en-US" sz="1950" dirty="0"/>
              <a:t>define colors and patterns to fill shapes with</a:t>
            </a:r>
          </a:p>
          <a:p>
            <a:pPr lvl="2">
              <a:buFont typeface="Wingdings" panose="05000000000000000000" pitchFamily="2" charset="2"/>
              <a:buChar char="v"/>
            </a:pPr>
            <a:r>
              <a:rPr lang="en-US" sz="1950" dirty="0" smtClean="0"/>
              <a:t>To </a:t>
            </a:r>
            <a:r>
              <a:rPr lang="en-US" sz="1950" dirty="0"/>
              <a:t>specify how to compose multiple graphics objects</a:t>
            </a:r>
          </a:p>
          <a:p>
            <a:pPr lvl="2">
              <a:buFont typeface="Wingdings" panose="05000000000000000000" pitchFamily="2" charset="2"/>
              <a:buChar char="v"/>
            </a:pPr>
            <a:endParaRPr lang="en-US" sz="1950" dirty="0"/>
          </a:p>
          <a:p>
            <a:pPr lvl="1">
              <a:buFont typeface="Wingdings" panose="05000000000000000000" pitchFamily="2" charset="2"/>
              <a:buChar char="v"/>
            </a:pPr>
            <a:endParaRPr lang="en-US" sz="2175" dirty="0" smtClean="0"/>
          </a:p>
          <a:p>
            <a:pPr>
              <a:buFont typeface="Wingdings" panose="05000000000000000000" pitchFamily="2" charset="2"/>
              <a:buChar char="v"/>
            </a:pPr>
            <a:endParaRPr lang="en-US" sz="2400" dirty="0"/>
          </a:p>
        </p:txBody>
      </p:sp>
    </p:spTree>
    <p:extLst>
      <p:ext uri="{BB962C8B-B14F-4D97-AF65-F5344CB8AC3E}">
        <p14:creationId xmlns:p14="http://schemas.microsoft.com/office/powerpoint/2010/main" val="3489837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dirty="0" smtClean="0"/>
              <a:t>Graphics2d context attributes</a:t>
            </a:r>
            <a:endParaRPr lang="en-US" sz="3600" dirty="0"/>
          </a:p>
        </p:txBody>
      </p:sp>
      <p:pic>
        <p:nvPicPr>
          <p:cNvPr id="5" name="Picture 4"/>
          <p:cNvPicPr>
            <a:picLocks noChangeAspect="1"/>
          </p:cNvPicPr>
          <p:nvPr/>
        </p:nvPicPr>
        <p:blipFill>
          <a:blip r:embed="rId2"/>
          <a:stretch>
            <a:fillRect/>
          </a:stretch>
        </p:blipFill>
        <p:spPr>
          <a:xfrm>
            <a:off x="320802" y="1610614"/>
            <a:ext cx="781050" cy="838200"/>
          </a:xfrm>
          <a:prstGeom prst="rect">
            <a:avLst/>
          </a:prstGeom>
        </p:spPr>
      </p:pic>
      <p:pic>
        <p:nvPicPr>
          <p:cNvPr id="6" name="Picture 5"/>
          <p:cNvPicPr>
            <a:picLocks noChangeAspect="1"/>
          </p:cNvPicPr>
          <p:nvPr/>
        </p:nvPicPr>
        <p:blipFill>
          <a:blip r:embed="rId3"/>
          <a:stretch>
            <a:fillRect/>
          </a:stretch>
        </p:blipFill>
        <p:spPr>
          <a:xfrm>
            <a:off x="301752" y="2799080"/>
            <a:ext cx="781050" cy="838200"/>
          </a:xfrm>
          <a:prstGeom prst="rect">
            <a:avLst/>
          </a:prstGeom>
        </p:spPr>
      </p:pic>
      <p:pic>
        <p:nvPicPr>
          <p:cNvPr id="7" name="Picture 6"/>
          <p:cNvPicPr>
            <a:picLocks noChangeAspect="1"/>
          </p:cNvPicPr>
          <p:nvPr/>
        </p:nvPicPr>
        <p:blipFill>
          <a:blip r:embed="rId4"/>
          <a:stretch>
            <a:fillRect/>
          </a:stretch>
        </p:blipFill>
        <p:spPr>
          <a:xfrm>
            <a:off x="301752" y="3970656"/>
            <a:ext cx="781050" cy="838200"/>
          </a:xfrm>
          <a:prstGeom prst="rect">
            <a:avLst/>
          </a:prstGeom>
        </p:spPr>
      </p:pic>
      <p:pic>
        <p:nvPicPr>
          <p:cNvPr id="8" name="Picture 7"/>
          <p:cNvPicPr>
            <a:picLocks noChangeAspect="1"/>
          </p:cNvPicPr>
          <p:nvPr/>
        </p:nvPicPr>
        <p:blipFill>
          <a:blip r:embed="rId5"/>
          <a:stretch>
            <a:fillRect/>
          </a:stretch>
        </p:blipFill>
        <p:spPr>
          <a:xfrm>
            <a:off x="320802" y="5142232"/>
            <a:ext cx="781050" cy="838200"/>
          </a:xfrm>
          <a:prstGeom prst="rect">
            <a:avLst/>
          </a:prstGeom>
        </p:spPr>
      </p:pic>
      <p:pic>
        <p:nvPicPr>
          <p:cNvPr id="9" name="Picture 8"/>
          <p:cNvPicPr>
            <a:picLocks noChangeAspect="1"/>
          </p:cNvPicPr>
          <p:nvPr/>
        </p:nvPicPr>
        <p:blipFill>
          <a:blip r:embed="rId6"/>
          <a:stretch>
            <a:fillRect/>
          </a:stretch>
        </p:blipFill>
        <p:spPr>
          <a:xfrm>
            <a:off x="4559427" y="1648714"/>
            <a:ext cx="781050" cy="800100"/>
          </a:xfrm>
          <a:prstGeom prst="rect">
            <a:avLst/>
          </a:prstGeom>
        </p:spPr>
      </p:pic>
      <p:pic>
        <p:nvPicPr>
          <p:cNvPr id="10" name="Picture 9"/>
          <p:cNvPicPr>
            <a:picLocks noChangeAspect="1"/>
          </p:cNvPicPr>
          <p:nvPr/>
        </p:nvPicPr>
        <p:blipFill>
          <a:blip r:embed="rId7"/>
          <a:stretch>
            <a:fillRect/>
          </a:stretch>
        </p:blipFill>
        <p:spPr>
          <a:xfrm>
            <a:off x="4573714" y="2834577"/>
            <a:ext cx="752475" cy="771525"/>
          </a:xfrm>
          <a:prstGeom prst="rect">
            <a:avLst/>
          </a:prstGeom>
        </p:spPr>
      </p:pic>
      <p:pic>
        <p:nvPicPr>
          <p:cNvPr id="11" name="Picture 10"/>
          <p:cNvPicPr>
            <a:picLocks noChangeAspect="1"/>
          </p:cNvPicPr>
          <p:nvPr/>
        </p:nvPicPr>
        <p:blipFill>
          <a:blip r:embed="rId8"/>
          <a:stretch>
            <a:fillRect/>
          </a:stretch>
        </p:blipFill>
        <p:spPr>
          <a:xfrm>
            <a:off x="4608766" y="3970656"/>
            <a:ext cx="752475" cy="771525"/>
          </a:xfrm>
          <a:prstGeom prst="rect">
            <a:avLst/>
          </a:prstGeom>
        </p:spPr>
      </p:pic>
      <p:sp>
        <p:nvSpPr>
          <p:cNvPr id="15" name="TextBox 14"/>
          <p:cNvSpPr txBox="1"/>
          <p:nvPr/>
        </p:nvSpPr>
        <p:spPr>
          <a:xfrm>
            <a:off x="1101852" y="1610614"/>
            <a:ext cx="2977734" cy="1015663"/>
          </a:xfrm>
          <a:prstGeom prst="rect">
            <a:avLst/>
          </a:prstGeom>
          <a:noFill/>
        </p:spPr>
        <p:txBody>
          <a:bodyPr wrap="square" rtlCol="0">
            <a:spAutoFit/>
          </a:bodyPr>
          <a:lstStyle/>
          <a:p>
            <a:r>
              <a:rPr lang="en-US" sz="1200" dirty="0"/>
              <a:t>The </a:t>
            </a:r>
            <a:r>
              <a:rPr lang="en-US" sz="1200" i="1" dirty="0"/>
              <a:t>pen attribute</a:t>
            </a:r>
            <a:r>
              <a:rPr lang="en-US" sz="1200" dirty="0"/>
              <a:t> is applied to the outline of a shape. This stroke attribute enables you to draw lines with any point size and dashing pattern and apply end-cap and join decorations to a line.</a:t>
            </a:r>
          </a:p>
        </p:txBody>
      </p:sp>
      <p:sp>
        <p:nvSpPr>
          <p:cNvPr id="16" name="TextBox 15"/>
          <p:cNvSpPr txBox="1"/>
          <p:nvPr/>
        </p:nvSpPr>
        <p:spPr>
          <a:xfrm>
            <a:off x="1101852" y="2775105"/>
            <a:ext cx="2977734" cy="830997"/>
          </a:xfrm>
          <a:prstGeom prst="rect">
            <a:avLst/>
          </a:prstGeom>
          <a:noFill/>
        </p:spPr>
        <p:txBody>
          <a:bodyPr wrap="square" rtlCol="0">
            <a:spAutoFit/>
          </a:bodyPr>
          <a:lstStyle/>
          <a:p>
            <a:r>
              <a:rPr lang="en-US" sz="1200" dirty="0"/>
              <a:t>The </a:t>
            </a:r>
            <a:r>
              <a:rPr lang="en-US" sz="1200" i="1" dirty="0"/>
              <a:t>fill attribute</a:t>
            </a:r>
            <a:r>
              <a:rPr lang="en-US" sz="1200" dirty="0"/>
              <a:t> is applied to a shape's interior. This paint attribute enables you to fill shapes with solid colors, gradients, and patterns.</a:t>
            </a:r>
          </a:p>
        </p:txBody>
      </p:sp>
      <p:sp>
        <p:nvSpPr>
          <p:cNvPr id="17" name="TextBox 16"/>
          <p:cNvSpPr txBox="1"/>
          <p:nvPr/>
        </p:nvSpPr>
        <p:spPr>
          <a:xfrm>
            <a:off x="1101852" y="3970656"/>
            <a:ext cx="2977734" cy="461665"/>
          </a:xfrm>
          <a:prstGeom prst="rect">
            <a:avLst/>
          </a:prstGeom>
          <a:noFill/>
        </p:spPr>
        <p:txBody>
          <a:bodyPr wrap="square" rtlCol="0">
            <a:spAutoFit/>
          </a:bodyPr>
          <a:lstStyle/>
          <a:p>
            <a:r>
              <a:rPr lang="en-US" sz="1200" dirty="0"/>
              <a:t>The </a:t>
            </a:r>
            <a:r>
              <a:rPr lang="en-US" sz="1200" i="1" dirty="0"/>
              <a:t>compositing attribute</a:t>
            </a:r>
            <a:r>
              <a:rPr lang="en-US" sz="1200" dirty="0"/>
              <a:t> is used when rendered objects overlap existing objects.</a:t>
            </a:r>
          </a:p>
        </p:txBody>
      </p:sp>
      <p:sp>
        <p:nvSpPr>
          <p:cNvPr id="18" name="TextBox 17"/>
          <p:cNvSpPr txBox="1"/>
          <p:nvPr/>
        </p:nvSpPr>
        <p:spPr>
          <a:xfrm>
            <a:off x="1101853" y="5142232"/>
            <a:ext cx="2977734" cy="1200329"/>
          </a:xfrm>
          <a:prstGeom prst="rect">
            <a:avLst/>
          </a:prstGeom>
          <a:noFill/>
        </p:spPr>
        <p:txBody>
          <a:bodyPr wrap="square" rtlCol="0">
            <a:spAutoFit/>
          </a:bodyPr>
          <a:lstStyle/>
          <a:p>
            <a:r>
              <a:rPr lang="en-US" sz="1200" dirty="0"/>
              <a:t>The </a:t>
            </a:r>
            <a:r>
              <a:rPr lang="en-US" sz="1200" i="1" dirty="0"/>
              <a:t>transform</a:t>
            </a:r>
            <a:r>
              <a:rPr lang="en-US" sz="1200" dirty="0"/>
              <a:t> attribute is applied during rendering to convert the rendered object from user space to device-space coordinates. Optional translation, rotation, scaling, or shearing transforms can also be applied through this attribute.</a:t>
            </a:r>
          </a:p>
        </p:txBody>
      </p:sp>
      <p:sp>
        <p:nvSpPr>
          <p:cNvPr id="19" name="TextBox 18"/>
          <p:cNvSpPr txBox="1"/>
          <p:nvPr/>
        </p:nvSpPr>
        <p:spPr>
          <a:xfrm>
            <a:off x="5361241" y="1630553"/>
            <a:ext cx="3295650" cy="830997"/>
          </a:xfrm>
          <a:prstGeom prst="rect">
            <a:avLst/>
          </a:prstGeom>
          <a:noFill/>
        </p:spPr>
        <p:txBody>
          <a:bodyPr wrap="square" rtlCol="0">
            <a:spAutoFit/>
          </a:bodyPr>
          <a:lstStyle/>
          <a:p>
            <a:r>
              <a:rPr lang="en-US" sz="1200" dirty="0" smtClean="0"/>
              <a:t>The clip, type restricts rendering to the area within the outline of the Shape object used to define the clipping path. Any Shape object that is used to define the clip.</a:t>
            </a:r>
            <a:endParaRPr lang="en-US" sz="1200" dirty="0"/>
          </a:p>
        </p:txBody>
      </p:sp>
      <p:sp>
        <p:nvSpPr>
          <p:cNvPr id="21" name="TextBox 20"/>
          <p:cNvSpPr txBox="1"/>
          <p:nvPr/>
        </p:nvSpPr>
        <p:spPr>
          <a:xfrm>
            <a:off x="5361241" y="2789035"/>
            <a:ext cx="3295650" cy="461665"/>
          </a:xfrm>
          <a:prstGeom prst="rect">
            <a:avLst/>
          </a:prstGeom>
          <a:noFill/>
        </p:spPr>
        <p:txBody>
          <a:bodyPr wrap="square" rtlCol="0">
            <a:spAutoFit/>
          </a:bodyPr>
          <a:lstStyle/>
          <a:p>
            <a:r>
              <a:rPr lang="en-US" sz="1200" dirty="0"/>
              <a:t>The </a:t>
            </a:r>
            <a:r>
              <a:rPr lang="en-US" sz="1200" i="1" dirty="0"/>
              <a:t>font</a:t>
            </a:r>
            <a:r>
              <a:rPr lang="en-US" sz="1200" dirty="0"/>
              <a:t> attribute is used to convert text strings to glyphs.</a:t>
            </a:r>
          </a:p>
        </p:txBody>
      </p:sp>
      <p:sp>
        <p:nvSpPr>
          <p:cNvPr id="22" name="TextBox 21"/>
          <p:cNvSpPr txBox="1"/>
          <p:nvPr/>
        </p:nvSpPr>
        <p:spPr>
          <a:xfrm>
            <a:off x="5361241" y="3970656"/>
            <a:ext cx="3295650" cy="830997"/>
          </a:xfrm>
          <a:prstGeom prst="rect">
            <a:avLst/>
          </a:prstGeom>
          <a:noFill/>
        </p:spPr>
        <p:txBody>
          <a:bodyPr wrap="square" rtlCol="0">
            <a:spAutoFit/>
          </a:bodyPr>
          <a:lstStyle/>
          <a:p>
            <a:r>
              <a:rPr lang="en-US" sz="1200" i="1" dirty="0"/>
              <a:t>Rendering hints</a:t>
            </a:r>
            <a:r>
              <a:rPr lang="en-US" sz="1200" dirty="0"/>
              <a:t> specify preferences in the trade-offs between speed and quality. For example, you can specify whether antialiasing should be used, if this feature available.</a:t>
            </a:r>
          </a:p>
        </p:txBody>
      </p:sp>
    </p:spTree>
    <p:extLst>
      <p:ext uri="{BB962C8B-B14F-4D97-AF65-F5344CB8AC3E}">
        <p14:creationId xmlns:p14="http://schemas.microsoft.com/office/powerpoint/2010/main" val="481155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Geometric primitives</a:t>
            </a:r>
            <a:endParaRPr lang="en-US" sz="3600" dirty="0"/>
          </a:p>
        </p:txBody>
      </p:sp>
      <p:sp>
        <p:nvSpPr>
          <p:cNvPr id="3" name="Content Placeholder 2"/>
          <p:cNvSpPr>
            <a:spLocks noGrp="1"/>
          </p:cNvSpPr>
          <p:nvPr>
            <p:ph idx="1"/>
          </p:nvPr>
        </p:nvSpPr>
        <p:spPr/>
        <p:txBody>
          <a:bodyPr/>
          <a:lstStyle/>
          <a:p>
            <a:r>
              <a:rPr lang="en-US" dirty="0" smtClean="0"/>
              <a:t>Set </a:t>
            </a:r>
            <a:r>
              <a:rPr lang="en-US" dirty="0"/>
              <a:t>of standard shapes such as points, lines, rectangles, arcs, ellipses, and </a:t>
            </a:r>
            <a:r>
              <a:rPr lang="en-US" dirty="0" smtClean="0"/>
              <a:t>curves.</a:t>
            </a:r>
          </a:p>
          <a:p>
            <a:r>
              <a:rPr lang="en-US" dirty="0"/>
              <a:t>Contained in the  </a:t>
            </a:r>
            <a:r>
              <a:rPr lang="en-US" dirty="0" err="1"/>
              <a:t>the</a:t>
            </a:r>
            <a:r>
              <a:rPr lang="en-US" dirty="0"/>
              <a:t> </a:t>
            </a:r>
            <a:r>
              <a:rPr lang="en-US" dirty="0" err="1"/>
              <a:t>java.awt.geom</a:t>
            </a:r>
            <a:r>
              <a:rPr lang="en-US" dirty="0"/>
              <a:t> </a:t>
            </a:r>
            <a:r>
              <a:rPr lang="en-US" dirty="0" smtClean="0"/>
              <a:t>package.</a:t>
            </a:r>
          </a:p>
          <a:p>
            <a:r>
              <a:rPr lang="en-US" dirty="0"/>
              <a:t>Arbitrary shapes can be represented by combinations of straight geometric </a:t>
            </a:r>
            <a:r>
              <a:rPr lang="en-US" dirty="0" smtClean="0"/>
              <a:t>primitives.</a:t>
            </a:r>
          </a:p>
          <a:p>
            <a:r>
              <a:rPr lang="en-US" dirty="0"/>
              <a:t>The Shape interface represents a geometric </a:t>
            </a:r>
            <a:r>
              <a:rPr lang="en-US" dirty="0" smtClean="0"/>
              <a:t>shape.</a:t>
            </a:r>
          </a:p>
          <a:p>
            <a:pPr lvl="1"/>
            <a:r>
              <a:rPr lang="en-US" dirty="0" smtClean="0"/>
              <a:t>Each shape has </a:t>
            </a:r>
            <a:r>
              <a:rPr lang="en-US" dirty="0"/>
              <a:t>an outline and an </a:t>
            </a:r>
            <a:r>
              <a:rPr lang="en-US" dirty="0" smtClean="0"/>
              <a:t>interior.</a:t>
            </a:r>
          </a:p>
          <a:p>
            <a:r>
              <a:rPr lang="en-US" dirty="0"/>
              <a:t>The Graphics class supports only straight line segments. </a:t>
            </a:r>
            <a:endParaRPr lang="en-US" dirty="0" smtClean="0"/>
          </a:p>
          <a:p>
            <a:r>
              <a:rPr lang="en-US" dirty="0" smtClean="0"/>
              <a:t>The </a:t>
            </a:r>
            <a:r>
              <a:rPr lang="en-US" dirty="0"/>
              <a:t>Shape interface can support curves segments.</a:t>
            </a:r>
          </a:p>
        </p:txBody>
      </p:sp>
    </p:spTree>
    <p:extLst>
      <p:ext uri="{BB962C8B-B14F-4D97-AF65-F5344CB8AC3E}">
        <p14:creationId xmlns:p14="http://schemas.microsoft.com/office/powerpoint/2010/main" val="1939367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primitives</a:t>
            </a:r>
          </a:p>
        </p:txBody>
      </p:sp>
      <p:sp>
        <p:nvSpPr>
          <p:cNvPr id="3" name="Content Placeholder 2"/>
          <p:cNvSpPr>
            <a:spLocks noGrp="1"/>
          </p:cNvSpPr>
          <p:nvPr>
            <p:ph idx="1"/>
          </p:nvPr>
        </p:nvSpPr>
        <p:spPr/>
        <p:txBody>
          <a:bodyPr/>
          <a:lstStyle/>
          <a:p>
            <a:r>
              <a:rPr lang="en-US" dirty="0" smtClean="0"/>
              <a:t>Points</a:t>
            </a:r>
          </a:p>
          <a:p>
            <a:pPr lvl="1"/>
            <a:r>
              <a:rPr lang="en-US" dirty="0"/>
              <a:t>The Point2D class defines a point representing a location in (x, y) coordinate </a:t>
            </a:r>
            <a:r>
              <a:rPr lang="en-US" dirty="0" smtClean="0"/>
              <a:t>space.</a:t>
            </a:r>
          </a:p>
          <a:p>
            <a:pPr lvl="1"/>
            <a:r>
              <a:rPr lang="en-US" dirty="0" smtClean="0"/>
              <a:t>A point is not the same as a pixel.</a:t>
            </a:r>
          </a:p>
          <a:p>
            <a:pPr lvl="1"/>
            <a:r>
              <a:rPr lang="en-US" dirty="0"/>
              <a:t>A point has no area, does not contain a color, and cannot be rendered</a:t>
            </a:r>
            <a:r>
              <a:rPr lang="en-US" dirty="0" smtClean="0"/>
              <a:t>.</a:t>
            </a:r>
          </a:p>
          <a:p>
            <a:pPr lvl="1"/>
            <a:endParaRPr lang="en-US" dirty="0"/>
          </a:p>
          <a:p>
            <a:r>
              <a:rPr lang="en-US" dirty="0" smtClean="0"/>
              <a:t>Lines</a:t>
            </a:r>
          </a:p>
          <a:p>
            <a:pPr lvl="1"/>
            <a:r>
              <a:rPr lang="en-US" dirty="0"/>
              <a:t>The Line2D class is an abstract class that represents a line</a:t>
            </a:r>
            <a:r>
              <a:rPr lang="en-US" dirty="0" smtClean="0"/>
              <a:t>.</a:t>
            </a:r>
          </a:p>
          <a:p>
            <a:pPr lvl="1"/>
            <a:r>
              <a:rPr lang="en-US" dirty="0"/>
              <a:t>A line’s coordinates can be retrieved as double. </a:t>
            </a:r>
            <a:endParaRPr lang="en-US" dirty="0" smtClean="0"/>
          </a:p>
          <a:p>
            <a:pPr lvl="1"/>
            <a:r>
              <a:rPr lang="en-US" dirty="0" smtClean="0"/>
              <a:t>The </a:t>
            </a:r>
            <a:r>
              <a:rPr lang="en-US" dirty="0"/>
              <a:t>Line2D class includes several methods for setting a line’s endpoints.</a:t>
            </a:r>
            <a:endParaRPr lang="en-US" dirty="0" smtClean="0"/>
          </a:p>
          <a:p>
            <a:pPr lvl="1"/>
            <a:endParaRPr lang="en-US" dirty="0"/>
          </a:p>
        </p:txBody>
      </p:sp>
    </p:spTree>
    <p:extLst>
      <p:ext uri="{BB962C8B-B14F-4D97-AF65-F5344CB8AC3E}">
        <p14:creationId xmlns:p14="http://schemas.microsoft.com/office/powerpoint/2010/main" val="28714586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ary">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Gary" id="{33C636F5-47C5-4C8E-9679-2C118C5913F3}" vid="{F6124124-C79E-42EC-A593-1B4044BA3579}"/>
    </a:ext>
  </a:extLst>
</a:theme>
</file>

<file path=docProps/app.xml><?xml version="1.0" encoding="utf-8"?>
<Properties xmlns="http://schemas.openxmlformats.org/officeDocument/2006/extended-properties" xmlns:vt="http://schemas.openxmlformats.org/officeDocument/2006/docPropsVTypes">
  <Template/>
  <TotalTime>427</TotalTime>
  <Words>1826</Words>
  <Application>Microsoft Office PowerPoint</Application>
  <PresentationFormat>On-screen Show (4:3)</PresentationFormat>
  <Paragraphs>185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Franklin Gothic Book</vt:lpstr>
      <vt:lpstr>Franklin Gothic Medium</vt:lpstr>
      <vt:lpstr>Wingdings</vt:lpstr>
      <vt:lpstr>Wingdings 2</vt:lpstr>
      <vt:lpstr>Gary</vt:lpstr>
      <vt:lpstr>Advanced Java Programming</vt:lpstr>
      <vt:lpstr>Key Skills and Concepts</vt:lpstr>
      <vt:lpstr>Getting Started with Graphics</vt:lpstr>
      <vt:lpstr>Overview of java 2d Graphics API</vt:lpstr>
      <vt:lpstr>Overview of java 2d Graphics API</vt:lpstr>
      <vt:lpstr>Java 2D Rendering</vt:lpstr>
      <vt:lpstr>Graphics2d context attributes</vt:lpstr>
      <vt:lpstr>Geometric primitives</vt:lpstr>
      <vt:lpstr>Geometric primitives</vt:lpstr>
      <vt:lpstr>Geometric primitives</vt:lpstr>
      <vt:lpstr>Geometric primitives</vt:lpstr>
      <vt:lpstr>Geometric primitives</vt:lpstr>
      <vt:lpstr>text</vt:lpstr>
      <vt:lpstr>text</vt:lpstr>
      <vt:lpstr>Text</vt:lpstr>
      <vt:lpstr>images</vt:lpstr>
      <vt:lpstr>images</vt:lpstr>
      <vt:lpstr>printing</vt:lpstr>
      <vt:lpstr>Drawing Methods</vt:lpstr>
      <vt:lpstr>Filling Methods</vt:lpstr>
      <vt:lpstr>Some Other useful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Java Programming</dc:title>
  <dc:creator>Gary Smith</dc:creator>
  <cp:lastModifiedBy>Smith,Gary R.</cp:lastModifiedBy>
  <cp:revision>19</cp:revision>
  <dcterms:created xsi:type="dcterms:W3CDTF">2016-04-04T19:32:00Z</dcterms:created>
  <dcterms:modified xsi:type="dcterms:W3CDTF">2017-04-05T01:48:14Z</dcterms:modified>
</cp:coreProperties>
</file>