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lang="en-US" sz="1013" dirty="0">
              <a:solidFill>
                <a:prstClr val="black"/>
              </a:solidFill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5"/>
            <a:ext cx="8458200" cy="122237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6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9"/>
            <a:ext cx="1828800" cy="5851525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9"/>
            <a:ext cx="62484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3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1125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5671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013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013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5" y="1316041"/>
            <a:ext cx="4290556" cy="3941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41"/>
            <a:ext cx="4288536" cy="3941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lang="en-US" sz="1013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2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6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21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lang="en-US" sz="1013" dirty="0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>
            <a:noAutofit/>
          </a:bodyPr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788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6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>
            <a:noAutofit/>
          </a:bodyPr>
          <a:lstStyle>
            <a:lvl1pPr algn="l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788"/>
            </a:lvl1pPr>
            <a:lvl2pPr>
              <a:defRPr sz="675"/>
            </a:lvl2pPr>
            <a:lvl3pPr>
              <a:defRPr sz="563"/>
            </a:lvl3pPr>
            <a:lvl4pPr>
              <a:defRPr sz="506"/>
            </a:lvl4pPr>
            <a:lvl5pPr>
              <a:defRPr sz="506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20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lang="en-US" sz="1013" dirty="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6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3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75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5857D3D-BEBF-4301-A932-B244D0B4DBA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75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4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75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60BB69F-2018-43F1-B8AC-B1E7C22E88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lang="en-US" sz="1013" dirty="0">
              <a:solidFill>
                <a:prstClr val="black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9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lang="en-US" sz="1013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7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025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192881" indent="-192881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17910" indent="-160735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1575" kern="1200">
          <a:solidFill>
            <a:schemeClr val="tx2"/>
          </a:solidFill>
          <a:latin typeface="+mn-lt"/>
          <a:ea typeface="+mn-ea"/>
          <a:cs typeface="+mn-cs"/>
        </a:defRPr>
      </a:lvl2pPr>
      <a:lvl3pPr marL="642938" indent="-12858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3pPr>
      <a:lvl4pPr marL="900113" indent="-12858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4pPr>
      <a:lvl5pPr marL="1157288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013" kern="1200">
          <a:solidFill>
            <a:schemeClr val="tx2"/>
          </a:solidFill>
          <a:latin typeface="+mn-lt"/>
          <a:ea typeface="+mn-ea"/>
          <a:cs typeface="+mn-cs"/>
        </a:defRPr>
      </a:lvl5pPr>
      <a:lvl6pPr marL="1414463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013" kern="1200">
          <a:solidFill>
            <a:schemeClr val="tx2"/>
          </a:solidFill>
          <a:latin typeface="+mn-lt"/>
          <a:ea typeface="+mn-ea"/>
          <a:cs typeface="+mn-cs"/>
        </a:defRPr>
      </a:lvl6pPr>
      <a:lvl7pPr marL="1671638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928813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9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85988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788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java: A beginners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Chapater</a:t>
            </a:r>
            <a:r>
              <a:rPr lang="en-US" sz="2400" dirty="0" smtClean="0"/>
              <a:t> </a:t>
            </a:r>
            <a:r>
              <a:rPr lang="en-US" sz="2400" dirty="0" smtClean="0"/>
              <a:t>G2 - Printing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multiple page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PageFormat</a:t>
            </a:r>
            <a:r>
              <a:rPr lang="en-US" dirty="0"/>
              <a:t> parameter describes the printable area of the page. In particular, to find the vertical span of the page use the following code fragment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25029" lvl="1" indent="0">
              <a:buNone/>
            </a:pPr>
            <a:r>
              <a:rPr lang="en-US" dirty="0" smtClean="0"/>
              <a:t>double </a:t>
            </a:r>
            <a:r>
              <a:rPr lang="en-US" dirty="0" err="1"/>
              <a:t>pageHeight</a:t>
            </a:r>
            <a:r>
              <a:rPr lang="en-US" dirty="0"/>
              <a:t> = </a:t>
            </a:r>
            <a:r>
              <a:rPr lang="en-US" dirty="0" err="1"/>
              <a:t>pageFormat.getImageableHeight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Use the following code fragment to calculate the number of lines that fit on a page and the number of page breaks:</a:t>
            </a:r>
          </a:p>
          <a:p>
            <a:endParaRPr lang="en-US" dirty="0"/>
          </a:p>
          <a:p>
            <a:pPr marL="225029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linesPerPage</a:t>
            </a:r>
            <a:r>
              <a:rPr lang="en-US" dirty="0"/>
              <a:t> = ((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pageHeight</a:t>
            </a:r>
            <a:r>
              <a:rPr lang="en-US" dirty="0"/>
              <a:t>)/</a:t>
            </a:r>
            <a:r>
              <a:rPr lang="en-US" dirty="0" err="1"/>
              <a:t>lineHeight</a:t>
            </a:r>
            <a:r>
              <a:rPr lang="en-US" dirty="0"/>
              <a:t>);</a:t>
            </a:r>
          </a:p>
          <a:p>
            <a:pPr marL="225029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numBreaks</a:t>
            </a:r>
            <a:r>
              <a:rPr lang="en-US" dirty="0"/>
              <a:t> = (textLines.length-1)/</a:t>
            </a:r>
            <a:r>
              <a:rPr lang="en-US" dirty="0" err="1"/>
              <a:t>linesPerPage</a:t>
            </a:r>
            <a:r>
              <a:rPr lang="en-US" dirty="0"/>
              <a:t>;</a:t>
            </a:r>
          </a:p>
          <a:p>
            <a:pPr marL="225029" lvl="1" indent="0"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pageBreaks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en-US" dirty="0" err="1"/>
              <a:t>numBreaks</a:t>
            </a:r>
            <a:r>
              <a:rPr lang="en-US" dirty="0"/>
              <a:t>];</a:t>
            </a:r>
          </a:p>
          <a:p>
            <a:pPr marL="225029" lvl="1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b=0; b &lt; </a:t>
            </a:r>
            <a:r>
              <a:rPr lang="en-US" dirty="0" err="1"/>
              <a:t>numBreaks</a:t>
            </a:r>
            <a:r>
              <a:rPr lang="en-US" dirty="0"/>
              <a:t>; b++) </a:t>
            </a:r>
            <a:endParaRPr lang="en-US" dirty="0" smtClean="0"/>
          </a:p>
          <a:p>
            <a:pPr marL="225029" lvl="1" indent="0">
              <a:buNone/>
            </a:pPr>
            <a:r>
              <a:rPr lang="en-US" dirty="0" smtClean="0"/>
              <a:t>{     </a:t>
            </a:r>
            <a:r>
              <a:rPr lang="en-US" dirty="0" err="1" smtClean="0"/>
              <a:t>pageBreaks</a:t>
            </a:r>
            <a:r>
              <a:rPr lang="en-US" dirty="0" smtClean="0"/>
              <a:t>[b</a:t>
            </a:r>
            <a:r>
              <a:rPr lang="en-US" dirty="0"/>
              <a:t>] = (b+1)*</a:t>
            </a:r>
            <a:r>
              <a:rPr lang="en-US" dirty="0" err="1"/>
              <a:t>linesPerPage</a:t>
            </a:r>
            <a:r>
              <a:rPr lang="en-US" dirty="0"/>
              <a:t>; </a:t>
            </a:r>
            <a:r>
              <a:rPr lang="en-US" dirty="0" smtClean="0"/>
              <a:t>   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multiple page </a:t>
            </a:r>
            <a:r>
              <a:rPr lang="en-US" dirty="0" err="1"/>
              <a:t>documen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page break positions are used as represented in the following code fragment: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/* Draw each line that is on this page.</a:t>
            </a:r>
          </a:p>
          <a:p>
            <a:pPr marL="0" indent="0">
              <a:buNone/>
            </a:pPr>
            <a:r>
              <a:rPr lang="en-US" dirty="0"/>
              <a:t> * Increment 'y' position by </a:t>
            </a:r>
            <a:r>
              <a:rPr lang="en-US" dirty="0" err="1"/>
              <a:t>lineHeight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for each line.</a:t>
            </a:r>
          </a:p>
          <a:p>
            <a:pPr marL="0" indent="0">
              <a:buNone/>
            </a:pP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y = 0;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start = (</a:t>
            </a:r>
            <a:r>
              <a:rPr lang="en-US" dirty="0" err="1"/>
              <a:t>pageIndex</a:t>
            </a:r>
            <a:r>
              <a:rPr lang="en-US" dirty="0"/>
              <a:t> == 0) ? 0 : </a:t>
            </a:r>
            <a:r>
              <a:rPr lang="en-US" dirty="0" err="1"/>
              <a:t>pageBreaks</a:t>
            </a:r>
            <a:r>
              <a:rPr lang="en-US" dirty="0"/>
              <a:t>[pageIndex-1];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end   = (</a:t>
            </a:r>
            <a:r>
              <a:rPr lang="en-US" dirty="0" err="1"/>
              <a:t>pageIndex</a:t>
            </a:r>
            <a:r>
              <a:rPr lang="en-US" dirty="0"/>
              <a:t> == </a:t>
            </a:r>
            <a:r>
              <a:rPr lang="en-US" dirty="0" err="1"/>
              <a:t>pageBreaks.length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? </a:t>
            </a:r>
            <a:r>
              <a:rPr lang="en-US" dirty="0" err="1"/>
              <a:t>textLines.length</a:t>
            </a:r>
            <a:r>
              <a:rPr lang="en-US" dirty="0"/>
              <a:t> : </a:t>
            </a:r>
            <a:r>
              <a:rPr lang="en-US" dirty="0" err="1"/>
              <a:t>pageBreaks</a:t>
            </a:r>
            <a:r>
              <a:rPr lang="en-US" dirty="0"/>
              <a:t>[</a:t>
            </a:r>
            <a:r>
              <a:rPr lang="en-US" dirty="0" err="1"/>
              <a:t>pageIndex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line=start; line&lt;end; line++) {</a:t>
            </a:r>
          </a:p>
          <a:p>
            <a:pPr marL="0" indent="0">
              <a:buNone/>
            </a:pPr>
            <a:r>
              <a:rPr lang="en-US" dirty="0"/>
              <a:t>    y += </a:t>
            </a:r>
            <a:r>
              <a:rPr lang="en-US" dirty="0" err="1"/>
              <a:t>lineHeight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g.drawString</a:t>
            </a:r>
            <a:r>
              <a:rPr lang="en-US" dirty="0"/>
              <a:t>(</a:t>
            </a:r>
            <a:r>
              <a:rPr lang="en-US" dirty="0" err="1"/>
              <a:t>textLines</a:t>
            </a:r>
            <a:r>
              <a:rPr lang="en-US" dirty="0"/>
              <a:t>[line], 0, 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Working with Print Services and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services is another key component of any printing subsystem</a:t>
            </a:r>
            <a:r>
              <a:rPr lang="en-US" dirty="0" smtClean="0"/>
              <a:t>.</a:t>
            </a:r>
          </a:p>
          <a:p>
            <a:r>
              <a:rPr lang="en-US" dirty="0"/>
              <a:t>The Java Print Service (JPS) API extends the current Java 2D printing features to offer the following functionality:</a:t>
            </a:r>
          </a:p>
          <a:p>
            <a:pPr marL="225029" lvl="1" indent="0">
              <a:buNone/>
            </a:pPr>
            <a:r>
              <a:rPr lang="en-US" dirty="0"/>
              <a:t>•Application discovers printers that cater to its needs by dynamically querying the printer capabilities.</a:t>
            </a:r>
          </a:p>
          <a:p>
            <a:pPr marL="225029" lvl="1" indent="0">
              <a:buNone/>
            </a:pPr>
            <a:r>
              <a:rPr lang="en-US" dirty="0"/>
              <a:t>•Application extends the attributes included with the JPS API.</a:t>
            </a:r>
          </a:p>
          <a:p>
            <a:pPr marL="225029" lvl="1" indent="0">
              <a:buNone/>
            </a:pPr>
            <a:r>
              <a:rPr lang="en-US" dirty="0"/>
              <a:t>•Third parties can plug in their own print services with the Service Provider Interface, which print different formats, including Postscript, PDF, and SVG.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Working with Print Services and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Print Service API consists of four packages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/>
              <a:t>javax.print</a:t>
            </a:r>
            <a:r>
              <a:rPr lang="en-US" dirty="0"/>
              <a:t> package provides the principal classes and interfaces for the Java Print Service API. It enables client and server applications to:</a:t>
            </a:r>
          </a:p>
          <a:p>
            <a:pPr lvl="1"/>
            <a:r>
              <a:rPr lang="en-US" dirty="0" smtClean="0"/>
              <a:t>Discover </a:t>
            </a:r>
            <a:r>
              <a:rPr lang="en-US" dirty="0"/>
              <a:t>and select print services based on their capabilities.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the format of print data.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print jobs to services that support the document type to be printed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13" y="2145381"/>
            <a:ext cx="52197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0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Working with Print Services and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Document </a:t>
            </a:r>
            <a:r>
              <a:rPr lang="en-US" b="1" dirty="0"/>
              <a:t>Type </a:t>
            </a:r>
            <a:r>
              <a:rPr lang="en-US" b="1" dirty="0" smtClean="0"/>
              <a:t>Specification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DocFlavor</a:t>
            </a:r>
            <a:r>
              <a:rPr lang="en-US" dirty="0"/>
              <a:t> class represents format of the print data, such as JPEG or PostScript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DocFlavor</a:t>
            </a:r>
            <a:r>
              <a:rPr lang="en-US" dirty="0"/>
              <a:t> format consists of two parts: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MIME type - describes the format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representation class name - indicates how the document is delivered to the </a:t>
            </a:r>
            <a:r>
              <a:rPr lang="en-US" dirty="0" smtClean="0"/>
              <a:t>printer </a:t>
            </a:r>
            <a:r>
              <a:rPr lang="en-US" dirty="0"/>
              <a:t>or output </a:t>
            </a:r>
            <a:r>
              <a:rPr lang="en-US" dirty="0" smtClean="0"/>
              <a:t>stream</a:t>
            </a:r>
          </a:p>
          <a:p>
            <a:pPr lvl="1"/>
            <a:r>
              <a:rPr lang="en-US" dirty="0"/>
              <a:t>This code sample demonstrates obtaining an array of </a:t>
            </a:r>
            <a:r>
              <a:rPr lang="en-US" dirty="0" err="1"/>
              <a:t>StreamPrintServiceFactory</a:t>
            </a:r>
            <a:r>
              <a:rPr lang="en-US" dirty="0"/>
              <a:t> objects that can return </a:t>
            </a:r>
            <a:r>
              <a:rPr lang="en-US" dirty="0" err="1"/>
              <a:t>StreamPrintService</a:t>
            </a:r>
            <a:r>
              <a:rPr lang="en-US" dirty="0"/>
              <a:t> objects able to convert a GIF image into PostScript:</a:t>
            </a:r>
          </a:p>
          <a:p>
            <a:pPr marL="707232" lvl="3" indent="0">
              <a:buNone/>
            </a:pPr>
            <a:r>
              <a:rPr lang="en-US" dirty="0" err="1"/>
              <a:t>DocFlavor</a:t>
            </a:r>
            <a:r>
              <a:rPr lang="en-US" dirty="0"/>
              <a:t> flavor = DocFlavor.INPUT_STREAM.GIF; </a:t>
            </a:r>
            <a:endParaRPr lang="en-US" dirty="0" smtClean="0"/>
          </a:p>
          <a:p>
            <a:pPr marL="707232" lvl="3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psMimeType</a:t>
            </a:r>
            <a:r>
              <a:rPr lang="en-US" dirty="0"/>
              <a:t> = </a:t>
            </a:r>
            <a:r>
              <a:rPr lang="en-US" dirty="0" err="1"/>
              <a:t>DocFlavor.BYTE_ARRAY</a:t>
            </a:r>
            <a:r>
              <a:rPr lang="en-US" dirty="0"/>
              <a:t>. </a:t>
            </a:r>
            <a:r>
              <a:rPr lang="en-US" dirty="0" err="1"/>
              <a:t>POSTSCRIPT.getMimeType</a:t>
            </a:r>
            <a:r>
              <a:rPr lang="en-US" dirty="0"/>
              <a:t>(); </a:t>
            </a:r>
            <a:r>
              <a:rPr lang="en-US" dirty="0" err="1"/>
              <a:t>StreamPrintServiceFactory</a:t>
            </a:r>
            <a:r>
              <a:rPr lang="en-US" dirty="0"/>
              <a:t>[] </a:t>
            </a:r>
            <a:r>
              <a:rPr lang="en-US" dirty="0" err="1"/>
              <a:t>psfactories</a:t>
            </a:r>
            <a:r>
              <a:rPr lang="en-US" dirty="0"/>
              <a:t> = </a:t>
            </a:r>
            <a:r>
              <a:rPr lang="en-US" dirty="0" err="1"/>
              <a:t>StreamPrintServiceFactory</a:t>
            </a:r>
            <a:r>
              <a:rPr lang="en-US" dirty="0"/>
              <a:t>. </a:t>
            </a:r>
            <a:r>
              <a:rPr lang="en-US" dirty="0" err="1" smtClean="0"/>
              <a:t>ookupStreamPrintServiceFactories</a:t>
            </a:r>
            <a:r>
              <a:rPr lang="en-US" dirty="0"/>
              <a:t>( flavor, </a:t>
            </a:r>
            <a:r>
              <a:rPr lang="en-US" dirty="0" err="1"/>
              <a:t>psMimeType</a:t>
            </a:r>
            <a:r>
              <a:rPr lang="en-US" dirty="0"/>
              <a:t>); </a:t>
            </a:r>
          </a:p>
          <a:p>
            <a:pPr marL="225029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Working with Print Services and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javax.print.attribute</a:t>
            </a:r>
            <a:r>
              <a:rPr lang="en-US" dirty="0"/>
              <a:t> and </a:t>
            </a:r>
            <a:r>
              <a:rPr lang="en-US" dirty="0" err="1"/>
              <a:t>javax.print.attribute.standard</a:t>
            </a:r>
            <a:r>
              <a:rPr lang="en-US" dirty="0"/>
              <a:t> packages define print attributes which describe the capabilities of a print service, specify the requirements of a print job, and track the progress of the print job</a:t>
            </a:r>
            <a:r>
              <a:rPr lang="en-US" dirty="0" smtClean="0"/>
              <a:t>.</a:t>
            </a:r>
          </a:p>
          <a:p>
            <a:pPr marL="514350" lvl="2" indent="0">
              <a:buNone/>
            </a:pPr>
            <a:r>
              <a:rPr lang="en-US" dirty="0" err="1"/>
              <a:t>PrintRequestAttributeSet</a:t>
            </a:r>
            <a:r>
              <a:rPr lang="en-US" dirty="0"/>
              <a:t> </a:t>
            </a:r>
            <a:r>
              <a:rPr lang="en-US" dirty="0" err="1"/>
              <a:t>attr_set</a:t>
            </a:r>
            <a:r>
              <a:rPr lang="en-US" dirty="0"/>
              <a:t> </a:t>
            </a:r>
            <a:r>
              <a:rPr lang="en-US" dirty="0" smtClean="0"/>
              <a:t>= new </a:t>
            </a:r>
            <a:r>
              <a:rPr lang="en-US" dirty="0" err="1"/>
              <a:t>HashPrintRequestAttributeSet</a:t>
            </a:r>
            <a:r>
              <a:rPr lang="en-US" dirty="0"/>
              <a:t>();</a:t>
            </a:r>
          </a:p>
          <a:p>
            <a:pPr marL="514350" lvl="2" indent="0">
              <a:buNone/>
            </a:pPr>
            <a:r>
              <a:rPr lang="en-US" dirty="0" err="1"/>
              <a:t>attr_set.add</a:t>
            </a:r>
            <a:r>
              <a:rPr lang="en-US" dirty="0"/>
              <a:t>(MediaSize.ISO_A4); </a:t>
            </a:r>
          </a:p>
          <a:p>
            <a:pPr marL="514350" lvl="2" indent="0">
              <a:buNone/>
            </a:pPr>
            <a:r>
              <a:rPr lang="en-US" dirty="0" err="1"/>
              <a:t>attr_set.add</a:t>
            </a:r>
            <a:r>
              <a:rPr lang="en-US" dirty="0"/>
              <a:t>(new Copies(3));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pass the attribute set to the print job's print method, along with the </a:t>
            </a:r>
            <a:r>
              <a:rPr lang="en-US" dirty="0" err="1"/>
              <a:t>DocFlavor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effectLst/>
              </a:rPr>
              <a:t>Working with Print Services and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Service Discovery</a:t>
            </a:r>
          </a:p>
          <a:p>
            <a:endParaRPr lang="en-US" dirty="0"/>
          </a:p>
          <a:p>
            <a:pPr lvl="1"/>
            <a:r>
              <a:rPr lang="en-US" dirty="0"/>
              <a:t>An application invokes the static methods of the abstract class </a:t>
            </a:r>
            <a:r>
              <a:rPr lang="en-US" dirty="0" err="1"/>
              <a:t>PrintServiceLookup</a:t>
            </a:r>
            <a:r>
              <a:rPr lang="en-US" dirty="0"/>
              <a:t> to locate print services that have the capabilities to satisfy the application's print request. For example, in order to print two copies of a double-sided document, the application first needs to find printers that have double-sided printing capability:</a:t>
            </a:r>
          </a:p>
          <a:p>
            <a:pPr lvl="1"/>
            <a:endParaRPr lang="en-US" dirty="0"/>
          </a:p>
          <a:p>
            <a:pPr marL="514350" lvl="2" indent="0">
              <a:buNone/>
            </a:pPr>
            <a:r>
              <a:rPr lang="en-US" dirty="0" err="1"/>
              <a:t>DocFlavor</a:t>
            </a:r>
            <a:r>
              <a:rPr lang="en-US" dirty="0"/>
              <a:t> </a:t>
            </a:r>
            <a:r>
              <a:rPr lang="en-US" dirty="0" err="1"/>
              <a:t>doc_flavor</a:t>
            </a:r>
            <a:r>
              <a:rPr lang="en-US" dirty="0"/>
              <a:t> = DocFlavor.INPUT_STREAM.PDF;</a:t>
            </a:r>
          </a:p>
          <a:p>
            <a:pPr marL="514350" lvl="2" indent="0">
              <a:buNone/>
            </a:pPr>
            <a:r>
              <a:rPr lang="en-US" dirty="0" err="1"/>
              <a:t>PrintRequestAttributeSet</a:t>
            </a:r>
            <a:r>
              <a:rPr lang="en-US" dirty="0"/>
              <a:t> </a:t>
            </a:r>
            <a:r>
              <a:rPr lang="en-US" dirty="0" err="1"/>
              <a:t>attr_set</a:t>
            </a:r>
            <a:r>
              <a:rPr lang="en-US" dirty="0"/>
              <a:t> </a:t>
            </a:r>
            <a:r>
              <a:rPr lang="en-US" dirty="0" smtClean="0"/>
              <a:t>= new </a:t>
            </a:r>
            <a:r>
              <a:rPr lang="en-US" dirty="0" err="1"/>
              <a:t>HashPrintRequestAttributeSet</a:t>
            </a:r>
            <a:r>
              <a:rPr lang="en-US" dirty="0"/>
              <a:t>();</a:t>
            </a:r>
          </a:p>
          <a:p>
            <a:pPr marL="514350" lvl="2" indent="0">
              <a:buNone/>
            </a:pPr>
            <a:r>
              <a:rPr lang="en-US" dirty="0" err="1"/>
              <a:t>attr_set.add</a:t>
            </a:r>
            <a:r>
              <a:rPr lang="en-US" dirty="0"/>
              <a:t>(new Copies(2));</a:t>
            </a:r>
          </a:p>
          <a:p>
            <a:pPr marL="514350" lvl="2" indent="0">
              <a:buNone/>
            </a:pPr>
            <a:r>
              <a:rPr lang="en-US" dirty="0" err="1"/>
              <a:t>attr_set.add</a:t>
            </a:r>
            <a:r>
              <a:rPr lang="en-US" dirty="0"/>
              <a:t>(</a:t>
            </a:r>
            <a:r>
              <a:rPr lang="en-US" dirty="0" err="1"/>
              <a:t>Sides.DUPLEX</a:t>
            </a:r>
            <a:r>
              <a:rPr lang="en-US" dirty="0"/>
              <a:t>);</a:t>
            </a:r>
          </a:p>
          <a:p>
            <a:pPr marL="514350" lvl="2" indent="0">
              <a:buNone/>
            </a:pPr>
            <a:r>
              <a:rPr lang="en-US" dirty="0" err="1"/>
              <a:t>PrintService</a:t>
            </a:r>
            <a:r>
              <a:rPr lang="en-US" dirty="0"/>
              <a:t>[] service = </a:t>
            </a:r>
            <a:r>
              <a:rPr lang="en-US" dirty="0" err="1" smtClean="0"/>
              <a:t>PrintServiceLookup.lookupPrintServices</a:t>
            </a:r>
            <a:r>
              <a:rPr lang="en-US" dirty="0" smtClean="0"/>
              <a:t>(</a:t>
            </a:r>
            <a:r>
              <a:rPr lang="en-US" dirty="0" err="1" smtClean="0"/>
              <a:t>doc_flavor</a:t>
            </a:r>
            <a:r>
              <a:rPr lang="en-US" dirty="0" smtClean="0"/>
              <a:t>, </a:t>
            </a:r>
            <a:r>
              <a:rPr lang="en-US" dirty="0" err="1" smtClean="0"/>
              <a:t>attr_set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Working with Print Services and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Use of the API</a:t>
            </a:r>
          </a:p>
          <a:p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Java Print Service API performs the following steps to process a print request:</a:t>
            </a:r>
          </a:p>
          <a:p>
            <a:pPr marL="825103" lvl="2" indent="-342900">
              <a:buFont typeface="+mj-lt"/>
              <a:buAutoNum type="arabicPeriod"/>
            </a:pPr>
            <a:r>
              <a:rPr lang="en-US" dirty="0" smtClean="0"/>
              <a:t>Chooses </a:t>
            </a:r>
            <a:r>
              <a:rPr lang="en-US" dirty="0"/>
              <a:t>a </a:t>
            </a:r>
            <a:r>
              <a:rPr lang="en-US" dirty="0" err="1"/>
              <a:t>DocFlavor</a:t>
            </a:r>
            <a:r>
              <a:rPr lang="en-US" dirty="0"/>
              <a:t>.</a:t>
            </a:r>
          </a:p>
          <a:p>
            <a:pPr marL="825103" lvl="2" indent="-342900">
              <a:buFont typeface="+mj-lt"/>
              <a:buAutoNum type="arabicPeriod"/>
            </a:pPr>
            <a:r>
              <a:rPr lang="en-US" dirty="0" smtClean="0"/>
              <a:t>Creates </a:t>
            </a:r>
            <a:r>
              <a:rPr lang="en-US" dirty="0"/>
              <a:t>a set of attributes.</a:t>
            </a:r>
          </a:p>
          <a:p>
            <a:pPr marL="825103" lvl="2" indent="-342900">
              <a:buFont typeface="+mj-lt"/>
              <a:buAutoNum type="arabicPeriod"/>
            </a:pPr>
            <a:r>
              <a:rPr lang="en-US" dirty="0" smtClean="0"/>
              <a:t>Locates </a:t>
            </a:r>
            <a:r>
              <a:rPr lang="en-US" dirty="0"/>
              <a:t>a print service that can handle the print request as specified by the </a:t>
            </a:r>
            <a:r>
              <a:rPr lang="en-US" dirty="0" err="1"/>
              <a:t>DocFlavor</a:t>
            </a:r>
            <a:r>
              <a:rPr lang="en-US" dirty="0"/>
              <a:t> and the attribute set.</a:t>
            </a:r>
          </a:p>
          <a:p>
            <a:pPr marL="825103" lvl="2" indent="-342900">
              <a:buFont typeface="+mj-lt"/>
              <a:buAutoNum type="arabicPeriod"/>
            </a:pPr>
            <a:r>
              <a:rPr lang="en-US" dirty="0" smtClean="0"/>
              <a:t>Creates </a:t>
            </a:r>
            <a:r>
              <a:rPr lang="en-US" dirty="0"/>
              <a:t>a Doc object encapsulating the </a:t>
            </a:r>
            <a:r>
              <a:rPr lang="en-US" dirty="0" err="1"/>
              <a:t>DocFlavor</a:t>
            </a:r>
            <a:r>
              <a:rPr lang="en-US" dirty="0"/>
              <a:t> and the actual print data.</a:t>
            </a:r>
          </a:p>
          <a:p>
            <a:pPr marL="825103" lvl="2" indent="-342900">
              <a:buFont typeface="+mj-lt"/>
              <a:buAutoNum type="arabicPeriod"/>
            </a:pPr>
            <a:r>
              <a:rPr lang="en-US" dirty="0" smtClean="0"/>
              <a:t>Gets </a:t>
            </a:r>
            <a:r>
              <a:rPr lang="en-US" dirty="0"/>
              <a:t>a print job, represented by </a:t>
            </a:r>
            <a:r>
              <a:rPr lang="en-US" dirty="0" err="1"/>
              <a:t>DocPrintJob</a:t>
            </a:r>
            <a:r>
              <a:rPr lang="en-US" dirty="0"/>
              <a:t>, from the print service.</a:t>
            </a:r>
          </a:p>
          <a:p>
            <a:pPr marL="48220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Printing the Contents of a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common printing task is to print the contents of a window or a frame, either in whole, or in part. The window may contain the following components: toolbars, buttons sliders, text labels, scrollable text areas, images, and other graphical content. All of these components are printed using the following methods of the Java 2D printing API:</a:t>
            </a:r>
          </a:p>
          <a:p>
            <a:endParaRPr lang="en-US" dirty="0"/>
          </a:p>
          <a:p>
            <a:pPr marL="257175" lvl="1" indent="0">
              <a:buNone/>
            </a:pPr>
            <a:r>
              <a:rPr lang="en-US" dirty="0" err="1"/>
              <a:t>java.awt.Component.print</a:t>
            </a:r>
            <a:r>
              <a:rPr lang="en-US" dirty="0"/>
              <a:t>(Graphics g);</a:t>
            </a:r>
          </a:p>
          <a:p>
            <a:pPr marL="257175" lvl="1" indent="0">
              <a:buNone/>
            </a:pPr>
            <a:r>
              <a:rPr lang="en-US" dirty="0" err="1"/>
              <a:t>java.awt.Component.printAll</a:t>
            </a:r>
            <a:r>
              <a:rPr lang="en-US" dirty="0"/>
              <a:t>(Graphics g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Printing the Contents of a User </a:t>
            </a:r>
            <a:r>
              <a:rPr lang="en-US" b="1" dirty="0" smtClean="0">
                <a:effectLst/>
              </a:rPr>
              <a:t>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5273" y="1251284"/>
            <a:ext cx="5458327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print(Graphics g, </a:t>
            </a:r>
            <a:r>
              <a:rPr lang="en-US" dirty="0" err="1"/>
              <a:t>PageFormat</a:t>
            </a:r>
            <a:r>
              <a:rPr lang="en-US" dirty="0"/>
              <a:t> pf, </a:t>
            </a:r>
            <a:r>
              <a:rPr lang="en-US" dirty="0" err="1"/>
              <a:t>int</a:t>
            </a:r>
            <a:r>
              <a:rPr lang="en-US" dirty="0"/>
              <a:t> page)</a:t>
            </a:r>
          </a:p>
          <a:p>
            <a:pPr marL="0" indent="0">
              <a:buNone/>
            </a:pPr>
            <a:r>
              <a:rPr lang="en-US" dirty="0"/>
              <a:t>    throws </a:t>
            </a:r>
            <a:r>
              <a:rPr lang="en-US" dirty="0" err="1"/>
              <a:t>PrinterException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if (page &gt; 0) {</a:t>
            </a:r>
          </a:p>
          <a:p>
            <a:pPr marL="0" indent="0">
              <a:buNone/>
            </a:pPr>
            <a:r>
              <a:rPr lang="en-US" dirty="0"/>
              <a:t>        return NO_SUCH_PAGE;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Graphics2D g2d = (Graphics2D)g;</a:t>
            </a:r>
          </a:p>
          <a:p>
            <a:pPr marL="0" indent="0">
              <a:buNone/>
            </a:pPr>
            <a:r>
              <a:rPr lang="en-US" dirty="0"/>
              <a:t>    g2d.translate(</a:t>
            </a:r>
            <a:r>
              <a:rPr lang="en-US" dirty="0" err="1"/>
              <a:t>pf.getImageableX</a:t>
            </a:r>
            <a:r>
              <a:rPr lang="en-US" dirty="0"/>
              <a:t>(), </a:t>
            </a:r>
            <a:r>
              <a:rPr lang="en-US" dirty="0" err="1"/>
              <a:t>pf.getImageableY</a:t>
            </a:r>
            <a:r>
              <a:rPr lang="en-US" dirty="0"/>
              <a:t>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Print the entire visible contents of a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en-US" dirty="0" err="1"/>
              <a:t>java.awt.Frame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frame.printAll</a:t>
            </a:r>
            <a:r>
              <a:rPr lang="en-US" dirty="0"/>
              <a:t>(g);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PAGE_EXISTS;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295" y="2144885"/>
            <a:ext cx="3247750" cy="315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1421" y="5967663"/>
            <a:ext cx="78686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Note:</a:t>
            </a:r>
            <a:r>
              <a:rPr lang="en-US" sz="1600" dirty="0"/>
              <a:t> The call to the </a:t>
            </a:r>
            <a:r>
              <a:rPr lang="en-US" sz="1600" dirty="0" err="1"/>
              <a:t>printAll</a:t>
            </a:r>
            <a:r>
              <a:rPr lang="en-US" sz="1600" dirty="0"/>
              <a:t> method is the only difference between this example and examples to print text or image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natural extension of Java 2D graphics is the ability to print.</a:t>
            </a:r>
          </a:p>
          <a:p>
            <a:r>
              <a:rPr lang="en-US" dirty="0" smtClean="0"/>
              <a:t>Printers are considered graphics devices just like a monitor.</a:t>
            </a:r>
          </a:p>
          <a:p>
            <a:r>
              <a:rPr lang="en-US" dirty="0" smtClean="0"/>
              <a:t>You can print graphics and the content of the application’s user interface.</a:t>
            </a:r>
          </a:p>
          <a:p>
            <a:r>
              <a:rPr lang="en-US" dirty="0" smtClean="0"/>
              <a:t>Two main classes involved in printing: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ava.awt.print</a:t>
            </a:r>
            <a:endParaRPr lang="en-US" dirty="0" smtClean="0"/>
          </a:p>
          <a:p>
            <a:pPr lvl="1"/>
            <a:r>
              <a:rPr lang="en-US" dirty="0" err="1" smtClean="0"/>
              <a:t>Javax.print</a:t>
            </a:r>
            <a:r>
              <a:rPr lang="en-US" dirty="0" smtClean="0"/>
              <a:t> – provides access to the printing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printing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Print tasks consists of two parte:</a:t>
            </a:r>
          </a:p>
          <a:p>
            <a:pPr lvl="1"/>
            <a:r>
              <a:rPr lang="en-US" dirty="0" smtClean="0"/>
              <a:t>Job </a:t>
            </a:r>
            <a:r>
              <a:rPr lang="en-US" dirty="0"/>
              <a:t>control — Creating a print job, associating it with a printer, specifying the number of copies, and user print dialog interaction.</a:t>
            </a:r>
          </a:p>
          <a:p>
            <a:pPr lvl="1"/>
            <a:r>
              <a:rPr lang="en-US" dirty="0" smtClean="0"/>
              <a:t>Page </a:t>
            </a:r>
            <a:r>
              <a:rPr lang="en-US" dirty="0"/>
              <a:t>Imaging — Drawing content to a page, and managing content that spans pages (pagination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Basic steps in printing:</a:t>
            </a:r>
          </a:p>
          <a:p>
            <a:pPr lvl="1"/>
            <a:r>
              <a:rPr lang="en-US" dirty="0" smtClean="0"/>
              <a:t>Create a printer job</a:t>
            </a:r>
          </a:p>
          <a:p>
            <a:pPr lvl="2"/>
            <a:r>
              <a:rPr lang="en-US" dirty="0" err="1" smtClean="0"/>
              <a:t>PrinterJob</a:t>
            </a:r>
            <a:r>
              <a:rPr lang="en-US" dirty="0" smtClean="0"/>
              <a:t>  job = </a:t>
            </a:r>
            <a:r>
              <a:rPr lang="en-US" dirty="0" err="1" smtClean="0"/>
              <a:t>PrinterJob.GetPrinterJob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Implement the Printable interface in the class statement</a:t>
            </a:r>
          </a:p>
          <a:p>
            <a:pPr lvl="1"/>
            <a:r>
              <a:rPr lang="en-US" dirty="0" smtClean="0"/>
              <a:t>Set the print object</a:t>
            </a:r>
          </a:p>
          <a:p>
            <a:pPr lvl="2"/>
            <a:r>
              <a:rPr lang="en-US" dirty="0" err="1" smtClean="0"/>
              <a:t>job.setPrintable</a:t>
            </a:r>
            <a:r>
              <a:rPr lang="en-US" dirty="0" smtClean="0"/>
              <a:t>(this);</a:t>
            </a:r>
          </a:p>
          <a:p>
            <a:pPr lvl="1"/>
            <a:r>
              <a:rPr lang="en-US" dirty="0" smtClean="0"/>
              <a:t>Display the </a:t>
            </a:r>
            <a:r>
              <a:rPr lang="en-US" dirty="0" err="1" smtClean="0"/>
              <a:t>printDialog</a:t>
            </a:r>
            <a:r>
              <a:rPr lang="en-US" dirty="0" smtClean="0"/>
              <a:t> box</a:t>
            </a:r>
          </a:p>
          <a:p>
            <a:pPr lvl="2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doPrint</a:t>
            </a:r>
            <a:r>
              <a:rPr lang="en-US" dirty="0" smtClean="0"/>
              <a:t> = </a:t>
            </a:r>
            <a:r>
              <a:rPr lang="en-US" dirty="0" err="1" smtClean="0"/>
              <a:t>job.printDialog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 the print() method</a:t>
            </a:r>
          </a:p>
          <a:p>
            <a:pPr lvl="2"/>
            <a:r>
              <a:rPr lang="en-US" dirty="0" err="1"/>
              <a:t>j</a:t>
            </a:r>
            <a:r>
              <a:rPr lang="en-US" dirty="0" err="1" smtClean="0"/>
              <a:t>ob.print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04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NO_SUCH_PAGE</a:t>
            </a:r>
            <a:r>
              <a:rPr lang="en-US" dirty="0" smtClean="0"/>
              <a:t> </a:t>
            </a:r>
            <a:r>
              <a:rPr lang="en-US" dirty="0"/>
              <a:t>- Returned from print to signify that the </a:t>
            </a:r>
            <a:r>
              <a:rPr lang="en-US" dirty="0" err="1"/>
              <a:t>pageIndex</a:t>
            </a:r>
            <a:r>
              <a:rPr lang="en-US" dirty="0"/>
              <a:t> is too large and that the requested page does not </a:t>
            </a:r>
            <a:r>
              <a:rPr lang="en-US" dirty="0" smtClean="0"/>
              <a:t>exist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PAGE_EXISTS</a:t>
            </a:r>
            <a:r>
              <a:rPr lang="en-US" dirty="0" smtClean="0"/>
              <a:t> </a:t>
            </a:r>
            <a:r>
              <a:rPr lang="en-US" dirty="0"/>
              <a:t>- Returned from print(Graphics, </a:t>
            </a:r>
            <a:r>
              <a:rPr lang="en-US" dirty="0" err="1"/>
              <a:t>PageFormat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to signify that the requested page was rendered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(Graphics </a:t>
            </a:r>
            <a:r>
              <a:rPr lang="en-US" dirty="0" err="1"/>
              <a:t>graphics</a:t>
            </a:r>
            <a:r>
              <a:rPr lang="en-US" dirty="0"/>
              <a:t>, </a:t>
            </a:r>
            <a:r>
              <a:rPr lang="en-US" dirty="0" err="1"/>
              <a:t>PageFormat</a:t>
            </a:r>
            <a:r>
              <a:rPr lang="en-US" dirty="0"/>
              <a:t> </a:t>
            </a:r>
            <a:r>
              <a:rPr lang="en-US" dirty="0" err="1"/>
              <a:t>pageFormat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pageIndex</a:t>
            </a:r>
            <a:r>
              <a:rPr lang="en-US" dirty="0"/>
              <a:t>) </a:t>
            </a:r>
            <a:r>
              <a:rPr lang="en-US" dirty="0" smtClean="0"/>
              <a:t> - Prints </a:t>
            </a:r>
            <a:r>
              <a:rPr lang="en-US" dirty="0"/>
              <a:t>the page at the specified index into the specified Graphics context in the specified format. </a:t>
            </a:r>
            <a:endParaRPr lang="en-US" dirty="0" smtClean="0"/>
          </a:p>
          <a:p>
            <a:pPr lvl="1"/>
            <a:r>
              <a:rPr lang="en-US" dirty="0"/>
              <a:t>Parameters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graphics </a:t>
            </a:r>
            <a:r>
              <a:rPr lang="en-US" dirty="0"/>
              <a:t>- the context into which the page is </a:t>
            </a:r>
            <a:r>
              <a:rPr lang="en-US" dirty="0" smtClean="0"/>
              <a:t>drawn</a:t>
            </a:r>
          </a:p>
          <a:p>
            <a:pPr lvl="2"/>
            <a:r>
              <a:rPr lang="en-US" dirty="0" err="1" smtClean="0"/>
              <a:t>pageFormat</a:t>
            </a:r>
            <a:r>
              <a:rPr lang="en-US" dirty="0" smtClean="0"/>
              <a:t> </a:t>
            </a:r>
            <a:r>
              <a:rPr lang="en-US" dirty="0"/>
              <a:t>- the size and orientation of the page being </a:t>
            </a:r>
            <a:r>
              <a:rPr lang="en-US" dirty="0" smtClean="0"/>
              <a:t>drawn</a:t>
            </a:r>
          </a:p>
          <a:p>
            <a:pPr lvl="2"/>
            <a:r>
              <a:rPr lang="en-US" dirty="0" err="1" smtClean="0"/>
              <a:t>pageIndex</a:t>
            </a:r>
            <a:r>
              <a:rPr lang="en-US" dirty="0" smtClean="0"/>
              <a:t> </a:t>
            </a:r>
            <a:r>
              <a:rPr lang="en-US" dirty="0"/>
              <a:t>- the zero based index of the page to be </a:t>
            </a:r>
            <a:r>
              <a:rPr lang="en-US" dirty="0" smtClean="0"/>
              <a:t>drawn</a:t>
            </a:r>
          </a:p>
          <a:p>
            <a:pPr lvl="1"/>
            <a:r>
              <a:rPr lang="en-US" dirty="0" smtClean="0"/>
              <a:t>Returns:</a:t>
            </a:r>
          </a:p>
          <a:p>
            <a:pPr lvl="2"/>
            <a:r>
              <a:rPr lang="en-US" dirty="0" smtClean="0"/>
              <a:t>PAGE_EXISTS </a:t>
            </a:r>
            <a:r>
              <a:rPr lang="en-US" dirty="0"/>
              <a:t>if the page is rendered successfully or NO_SUCH_PAGE if </a:t>
            </a:r>
            <a:r>
              <a:rPr lang="en-US" dirty="0" err="1"/>
              <a:t>pageIndex</a:t>
            </a:r>
            <a:r>
              <a:rPr lang="en-US" dirty="0"/>
              <a:t> specifies a non-existent page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Throws:</a:t>
            </a:r>
          </a:p>
          <a:p>
            <a:pPr lvl="2"/>
            <a:r>
              <a:rPr lang="en-US" dirty="0" err="1" smtClean="0"/>
              <a:t>PrinterException</a:t>
            </a:r>
            <a:r>
              <a:rPr lang="en-US" dirty="0" smtClean="0"/>
              <a:t> </a:t>
            </a:r>
            <a:r>
              <a:rPr lang="en-US" dirty="0"/>
              <a:t>- thrown when the print job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4214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Setup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print dialog box is displayed by the </a:t>
            </a:r>
            <a:r>
              <a:rPr lang="en-US" dirty="0" err="1" smtClean="0"/>
              <a:t>printJob.printDialog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Returns </a:t>
            </a:r>
            <a:r>
              <a:rPr lang="en-US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 if the user clicked ok or </a:t>
            </a:r>
            <a:r>
              <a:rPr lang="en-US" dirty="0" smtClean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 if the user clicked cancel.</a:t>
            </a:r>
          </a:p>
          <a:p>
            <a:r>
              <a:rPr lang="en-US" dirty="0" smtClean="0"/>
              <a:t>User can select printer, print range, and number of copies.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52" y="1600200"/>
            <a:ext cx="41338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Print Setup Dialogs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4800" y="1298448"/>
            <a:ext cx="5359527" cy="4724400"/>
          </a:xfrm>
        </p:spPr>
        <p:txBody>
          <a:bodyPr>
            <a:normAutofit fontScale="85000" lnSpcReduction="20000"/>
          </a:bodyPr>
          <a:lstStyle/>
          <a:p>
            <a:pPr marL="0" indent="0" defTabSz="228600">
              <a:buNone/>
            </a:pPr>
            <a:r>
              <a:rPr lang="en-US" sz="2600" dirty="0"/>
              <a:t>The following code gets the system look and feel properties and displays a page dialog box.</a:t>
            </a:r>
          </a:p>
          <a:p>
            <a:pPr marL="0" indent="0" defTabSz="228600">
              <a:buNone/>
            </a:pPr>
            <a:endParaRPr lang="en-US" dirty="0"/>
          </a:p>
          <a:p>
            <a:pPr marL="0" indent="0" defTabSz="228600">
              <a:buNone/>
            </a:pPr>
            <a:r>
              <a:rPr lang="en-US" dirty="0"/>
              <a:t>try </a:t>
            </a:r>
          </a:p>
          <a:p>
            <a:pPr marL="0" indent="0" defTabSz="228600">
              <a:buNone/>
            </a:pPr>
            <a:r>
              <a:rPr lang="en-US" dirty="0"/>
              <a:t>{ </a:t>
            </a:r>
          </a:p>
          <a:p>
            <a:pPr marL="0" indent="0" defTabSz="228600">
              <a:buNone/>
            </a:pPr>
            <a:r>
              <a:rPr lang="en-US" dirty="0"/>
              <a:t>	// Use the native look and feel </a:t>
            </a:r>
          </a:p>
          <a:p>
            <a:pPr marL="0" indent="0" defTabSz="228600">
              <a:buNone/>
            </a:pPr>
            <a:r>
              <a:rPr lang="en-US" dirty="0"/>
              <a:t>	String </a:t>
            </a:r>
            <a:r>
              <a:rPr lang="en-US" dirty="0" smtClean="0"/>
              <a:t>look =</a:t>
            </a:r>
          </a:p>
          <a:p>
            <a:pPr marL="0" indent="0" defTabSz="228600">
              <a:buNone/>
            </a:pPr>
            <a:r>
              <a:rPr lang="en-US" dirty="0" smtClean="0"/>
              <a:t>	</a:t>
            </a:r>
            <a:r>
              <a:rPr lang="en-US" dirty="0" err="1" smtClean="0"/>
              <a:t>UIManager.getSystemLookAndFeelClassName</a:t>
            </a:r>
            <a:r>
              <a:rPr lang="en-US" dirty="0"/>
              <a:t>();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err="1" smtClean="0"/>
              <a:t>UIManager.setLookAndFeel</a:t>
            </a:r>
            <a:r>
              <a:rPr lang="en-US" dirty="0" smtClean="0"/>
              <a:t>(look); </a:t>
            </a:r>
            <a:endParaRPr lang="en-US" dirty="0"/>
          </a:p>
          <a:p>
            <a:pPr marL="0" indent="0" defTabSz="228600">
              <a:buNone/>
            </a:pPr>
            <a:r>
              <a:rPr lang="en-US" dirty="0"/>
              <a:t>}</a:t>
            </a:r>
          </a:p>
          <a:p>
            <a:pPr marL="0" indent="0" defTabSz="228600">
              <a:buNone/>
            </a:pPr>
            <a:r>
              <a:rPr lang="en-US" dirty="0"/>
              <a:t>catch (Exception err) </a:t>
            </a:r>
          </a:p>
          <a:p>
            <a:pPr marL="0" indent="0" defTabSz="228600">
              <a:buNone/>
            </a:pPr>
            <a:r>
              <a:rPr lang="en-US" dirty="0"/>
              <a:t>{ } </a:t>
            </a:r>
          </a:p>
          <a:p>
            <a:pPr marL="0" indent="0" defTabSz="228600">
              <a:buNone/>
            </a:pPr>
            <a:r>
              <a:rPr lang="en-US" dirty="0" err="1"/>
              <a:t>PrinterJob</a:t>
            </a:r>
            <a:r>
              <a:rPr lang="en-US" dirty="0"/>
              <a:t> job = </a:t>
            </a:r>
            <a:r>
              <a:rPr lang="en-US" dirty="0" err="1"/>
              <a:t>PrinterJob.getPrinterJob</a:t>
            </a:r>
            <a:r>
              <a:rPr lang="en-US" dirty="0"/>
              <a:t>(); </a:t>
            </a:r>
          </a:p>
          <a:p>
            <a:pPr marL="0" indent="0" defTabSz="228600">
              <a:buNone/>
            </a:pPr>
            <a:r>
              <a:rPr lang="en-US" dirty="0" err="1"/>
              <a:t>PrintRequestAttributeSet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= </a:t>
            </a:r>
            <a:endParaRPr lang="en-US" dirty="0" smtClean="0"/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new </a:t>
            </a:r>
            <a:r>
              <a:rPr lang="en-US" dirty="0" err="1"/>
              <a:t>HashPrintRequestAttributeSet</a:t>
            </a:r>
            <a:r>
              <a:rPr lang="en-US" dirty="0"/>
              <a:t>(); </a:t>
            </a:r>
          </a:p>
          <a:p>
            <a:pPr marL="0" indent="0" defTabSz="228600">
              <a:buNone/>
            </a:pPr>
            <a:r>
              <a:rPr lang="en-US" dirty="0" err="1"/>
              <a:t>PageFormat</a:t>
            </a:r>
            <a:r>
              <a:rPr lang="en-US" dirty="0"/>
              <a:t> pf = </a:t>
            </a:r>
            <a:r>
              <a:rPr lang="en-US" dirty="0" err="1"/>
              <a:t>job.pageDialog</a:t>
            </a:r>
            <a:r>
              <a:rPr lang="en-US" dirty="0"/>
              <a:t>(</a:t>
            </a:r>
            <a:r>
              <a:rPr lang="en-US" dirty="0" err="1"/>
              <a:t>aset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4327" y="1298448"/>
            <a:ext cx="3324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Anatomy of a page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95275" y="1298448"/>
            <a:ext cx="868680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750" y="1638300"/>
            <a:ext cx="7943850" cy="4200525"/>
          </a:xfrm>
          <a:prstGeom prst="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750" y="1314485"/>
            <a:ext cx="834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Margins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6750" y="1976854"/>
            <a:ext cx="794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92664" y="1638300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 Title Area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4762" y="2034039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Headings Area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69987" y="2353091"/>
            <a:ext cx="795032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68811" y="3584673"/>
            <a:ext cx="2352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 Body aka detail lines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57036" y="5467350"/>
            <a:ext cx="7953564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0312" y="5511963"/>
            <a:ext cx="1227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 Footer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62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Anatomy of a page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Margins – Area surrounding the printable space</a:t>
            </a:r>
          </a:p>
          <a:p>
            <a:r>
              <a:rPr lang="en-US" dirty="0" smtClean="0"/>
              <a:t>Report Title – Name of the report.   </a:t>
            </a:r>
          </a:p>
          <a:p>
            <a:pPr lvl="1"/>
            <a:r>
              <a:rPr lang="en-US" dirty="0" smtClean="0"/>
              <a:t>Should contain date and page number.</a:t>
            </a:r>
          </a:p>
          <a:p>
            <a:r>
              <a:rPr lang="en-US" dirty="0" smtClean="0"/>
              <a:t>Headings – Data column headings</a:t>
            </a:r>
          </a:p>
          <a:p>
            <a:r>
              <a:rPr lang="en-US" dirty="0" smtClean="0"/>
              <a:t>Report Body – Individual lines of data</a:t>
            </a:r>
          </a:p>
          <a:p>
            <a:r>
              <a:rPr lang="en-US" dirty="0" smtClean="0"/>
              <a:t>Report Footer – Optional but may contain page totals</a:t>
            </a:r>
          </a:p>
          <a:p>
            <a:r>
              <a:rPr lang="en-US" dirty="0" smtClean="0"/>
              <a:t>Overflow point – The position on the page where you force a new page to print</a:t>
            </a:r>
          </a:p>
          <a:p>
            <a:endParaRPr lang="en-US" dirty="0"/>
          </a:p>
          <a:p>
            <a:r>
              <a:rPr lang="en-US" dirty="0" smtClean="0"/>
              <a:t>Since </a:t>
            </a:r>
            <a:r>
              <a:rPr lang="en-US" dirty="0"/>
              <a:t>printing is a function of graphics, you have to calculate the height of the line based on the font you are using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must also account for any space you wish to put between lines.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Print a multiple page document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reports are more than one page.</a:t>
            </a:r>
          </a:p>
          <a:p>
            <a:r>
              <a:rPr lang="en-US" b="1" dirty="0">
                <a:solidFill>
                  <a:srgbClr val="0070C0"/>
                </a:solidFill>
              </a:rPr>
              <a:t>Pagination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the process of identifying the location in a </a:t>
            </a:r>
            <a:r>
              <a:rPr lang="en-US" dirty="0" smtClean="0"/>
              <a:t>document </a:t>
            </a:r>
            <a:r>
              <a:rPr lang="en-US" dirty="0"/>
              <a:t>where page breaks and printing accordingly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printing is a function of graphics, you have to calculate the height of the line based on the font you are using.</a:t>
            </a:r>
          </a:p>
          <a:p>
            <a:r>
              <a:rPr lang="en-US" dirty="0"/>
              <a:t>To calculate the height of a single line of text, use the </a:t>
            </a:r>
            <a:r>
              <a:rPr lang="en-US" b="1" dirty="0" err="1"/>
              <a:t>FontMetrics</a:t>
            </a:r>
            <a:r>
              <a:rPr lang="en-US" dirty="0"/>
              <a:t> class.</a:t>
            </a:r>
          </a:p>
          <a:p>
            <a:pPr lvl="1"/>
            <a:r>
              <a:rPr lang="en-US" dirty="0" smtClean="0"/>
              <a:t>Font </a:t>
            </a:r>
            <a:r>
              <a:rPr lang="en-US" dirty="0" err="1" smtClean="0"/>
              <a:t>font</a:t>
            </a:r>
            <a:r>
              <a:rPr lang="en-US" dirty="0" smtClean="0"/>
              <a:t> = new Font("Serif", </a:t>
            </a:r>
            <a:r>
              <a:rPr lang="en-US" dirty="0" err="1" smtClean="0"/>
              <a:t>Font.PLAIN</a:t>
            </a:r>
            <a:r>
              <a:rPr lang="en-US" dirty="0" smtClean="0"/>
              <a:t>, 10);</a:t>
            </a:r>
          </a:p>
          <a:p>
            <a:pPr lvl="1"/>
            <a:r>
              <a:rPr lang="en-US" dirty="0" err="1" smtClean="0"/>
              <a:t>FontMetrics</a:t>
            </a:r>
            <a:r>
              <a:rPr lang="en-US" dirty="0" smtClean="0"/>
              <a:t> metrics = </a:t>
            </a:r>
            <a:r>
              <a:rPr lang="en-US" dirty="0" err="1" smtClean="0"/>
              <a:t>graphics.getFontMetrics</a:t>
            </a:r>
            <a:r>
              <a:rPr lang="en-US" dirty="0" smtClean="0"/>
              <a:t>(font);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lineHeight</a:t>
            </a:r>
            <a:r>
              <a:rPr lang="en-US" dirty="0" smtClean="0"/>
              <a:t> = </a:t>
            </a:r>
            <a:r>
              <a:rPr lang="en-US" dirty="0" err="1" smtClean="0"/>
              <a:t>metrics.getHeight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753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ry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ry" id="{39A4248F-CD65-4E77-A018-CFDDF2D4D625}" vid="{252BA04C-11FD-46D0-821D-241D0BED08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Gary</Template>
  <TotalTime>254</TotalTime>
  <Words>1446</Words>
  <Application>Microsoft Office PowerPoint</Application>
  <PresentationFormat>On-screen Show 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Franklin Gothic Book</vt:lpstr>
      <vt:lpstr>Franklin Gothic Medium</vt:lpstr>
      <vt:lpstr>Wingdings 2</vt:lpstr>
      <vt:lpstr>Gary</vt:lpstr>
      <vt:lpstr>java: A beginners guide</vt:lpstr>
      <vt:lpstr>Printing</vt:lpstr>
      <vt:lpstr>A basic printing program</vt:lpstr>
      <vt:lpstr>Printable Interface</vt:lpstr>
      <vt:lpstr>Using Print Setup Dialogs</vt:lpstr>
      <vt:lpstr>Using Print Setup Dialogs</vt:lpstr>
      <vt:lpstr>Anatomy of a page</vt:lpstr>
      <vt:lpstr>Anatomy of a page</vt:lpstr>
      <vt:lpstr>Print a multiple page document</vt:lpstr>
      <vt:lpstr>Print a multiple page document</vt:lpstr>
      <vt:lpstr>Print a multiple page documen</vt:lpstr>
      <vt:lpstr>Working with Print Services and Attributes</vt:lpstr>
      <vt:lpstr>Working with Print Services and Attributes</vt:lpstr>
      <vt:lpstr>Working with Print Services and Attributes</vt:lpstr>
      <vt:lpstr>Working with Print Services and Attributes</vt:lpstr>
      <vt:lpstr>Working with Print Services and Attributes</vt:lpstr>
      <vt:lpstr>Working with Print Services and Attributes</vt:lpstr>
      <vt:lpstr>Printing the Contents of a User Interface</vt:lpstr>
      <vt:lpstr>Printing the Contents of a User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A beginners guide</dc:title>
  <dc:creator>Gary Smith</dc:creator>
  <cp:lastModifiedBy>Gary Smith</cp:lastModifiedBy>
  <cp:revision>34</cp:revision>
  <dcterms:created xsi:type="dcterms:W3CDTF">2016-04-13T02:13:53Z</dcterms:created>
  <dcterms:modified xsi:type="dcterms:W3CDTF">2016-04-20T02:09:33Z</dcterms:modified>
</cp:coreProperties>
</file>