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EE307-1836-4892-9822-EA508E3E2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BF314C-CCC5-49F3-97F3-03AA47147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2748F5-F3D4-4A76-84FB-70206B76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C1FB-E4E6-4E55-A3EB-3C7C06AA2308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724901-407A-416F-91C8-8F62A89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8103B1-6C4B-4651-B703-14A5597F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1E0-5A9F-40E0-AD1B-F9DB62A95A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5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43FCE-5D96-4814-B730-9D70C33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A396C1-B679-4CBE-B0D1-9EC5BED95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341AA5-E7A3-4423-9194-51F9480C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C1FB-E4E6-4E55-A3EB-3C7C06AA2308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E4A78-00D2-4971-84D4-E81C371F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8E6B62-A358-440E-BDA9-1758758C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1E0-5A9F-40E0-AD1B-F9DB62A95A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23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0B7091-856D-444F-93EA-07AD92F0B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313650-FD80-43A9-884B-410FC1490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07FBB3-9A51-4BD9-B338-CFAAA494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C1FB-E4E6-4E55-A3EB-3C7C06AA2308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C5203F-1AB7-43EC-BC83-F6831602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8951F-C118-4C39-93DA-38BEE78A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1E0-5A9F-40E0-AD1B-F9DB62A95A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24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07173-8990-4D59-B53F-E6E0983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A6074-6F18-4B7C-8727-F1790598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A50F0-88C3-494B-9891-87931194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C1FB-E4E6-4E55-A3EB-3C7C06AA2308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44E1BD-15A8-43BD-AEA9-4C8C0F5B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5C4235-F5BA-44B2-8789-26763056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1E0-5A9F-40E0-AD1B-F9DB62A95A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47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A221B-5919-4991-9714-C51C931B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F8BAA6-8DAE-448F-95A2-9E17AE16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C38605-1FE3-4265-9E78-5FB0074C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C1FB-E4E6-4E55-A3EB-3C7C06AA2308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7EC697-BF63-44D4-8D96-966D6BE0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8506B2-13FA-43C8-A2C8-8F1A7C02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1E0-5A9F-40E0-AD1B-F9DB62A95A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28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733B7-3F2F-4A42-AE3C-FE883BAB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91FB06-5CB8-44AE-A561-33B1A9CAA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40F4E6-75CD-4414-BC4A-042A6B91D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833B6E-33B1-49A0-87E1-13917096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C1FB-E4E6-4E55-A3EB-3C7C06AA2308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D72EFA-50AF-463B-A16B-FD931EF8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665501-7529-4069-ACF0-E5E4A684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1E0-5A9F-40E0-AD1B-F9DB62A95A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1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BA05D-B376-43CB-8158-ECEA62FA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E9EF36-C50C-4D0F-A8AD-A7399637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59BEFA-A532-4269-86C0-E65711C29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064F7A-3608-4497-A275-B9D94DB44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D80CF4-F590-4A3D-9F6D-41115FAB9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C45EB7-9F8D-4CA6-A738-3F589531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C1FB-E4E6-4E55-A3EB-3C7C06AA2308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BA02CC-037B-4BCE-87B5-F4A24C6C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713DF0-403F-479E-BDEF-45CCB5AE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1E0-5A9F-40E0-AD1B-F9DB62A95A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13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F70A6-8DB6-44DF-9E82-4DD5C69E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78AEC4-E2EB-4F56-AB21-E57B30F8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C1FB-E4E6-4E55-A3EB-3C7C06AA2308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7B5E7A-49D7-495A-B850-8DEB4DDF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462AB3-093F-4A5C-BCBE-32BA640E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1E0-5A9F-40E0-AD1B-F9DB62A95A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2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99518F-5753-4AB6-A9D3-B39D20C9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C1FB-E4E6-4E55-A3EB-3C7C06AA2308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64B905-DD0B-45B4-95D9-2F191794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224E72-AB6E-4C54-9C49-B7A82391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1E0-5A9F-40E0-AD1B-F9DB62A95A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1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3F892-E394-437D-B752-06D2A7FD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E55CB2-116C-47F2-8B0C-92293C7E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73BE5E-8844-4B6F-8A4B-8781415FB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A67B8B-7252-42B7-B344-70B8B696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C1FB-E4E6-4E55-A3EB-3C7C06AA2308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448006-B4B2-4527-8DE4-C83C6F49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8F2851-188F-4815-AAA8-B6DBFDC2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1E0-5A9F-40E0-AD1B-F9DB62A95A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73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C032D-F96C-4740-B5C4-9FE93EF6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D1C4B5-F491-4FD3-98CE-B9D72C068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3D6535-B5C4-4C4F-8635-CCE85F81C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948CF1-2B43-4C95-B81B-E037FC21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C1FB-E4E6-4E55-A3EB-3C7C06AA2308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1DF0A5-F626-49FA-A261-74C4A29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62DFB8-3F22-4A40-877D-EC23463A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1E0-5A9F-40E0-AD1B-F9DB62A95A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48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F479B-A917-4591-B239-3A008D58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F89CC6-4CCD-4412-BD0A-4379AF7CC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D9F3CA-22A6-421E-AABE-B75B4EC81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C1FB-E4E6-4E55-A3EB-3C7C06AA2308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97CC7-EEC3-4398-BDA5-5F6A7087D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22F929-EB19-4E92-8F01-D728B569A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11E0-5A9F-40E0-AD1B-F9DB62A95A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79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5949869-0F2D-413D-A558-1D60D4EF961F}"/>
              </a:ext>
            </a:extLst>
          </p:cNvPr>
          <p:cNvSpPr>
            <a:spLocks/>
          </p:cNvSpPr>
          <p:nvPr/>
        </p:nvSpPr>
        <p:spPr>
          <a:xfrm>
            <a:off x="6697542" y="1320800"/>
            <a:ext cx="5027644" cy="51474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b" anchorCtr="0">
            <a:noAutofit/>
          </a:bodyPr>
          <a:lstStyle/>
          <a:p>
            <a:endParaRPr lang="ru-RU" sz="1600" dirty="0"/>
          </a:p>
          <a:p>
            <a:r>
              <a:rPr lang="ru-RU" sz="1600" dirty="0"/>
              <a:t>Запись о транзакции (использовании) книги будет связывать читателей и экземпляры книг.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en-US" sz="1600" dirty="0"/>
              <a:t>ID</a:t>
            </a:r>
            <a:r>
              <a:rPr lang="ru-RU" sz="1600" dirty="0"/>
              <a:t> транзакции – предлагается информацию о выдаче/получении книги вести в порядке добавления записей. </a:t>
            </a:r>
          </a:p>
          <a:p>
            <a:endParaRPr lang="ru-RU" sz="1600" dirty="0"/>
          </a:p>
          <a:p>
            <a:r>
              <a:rPr lang="ru-RU" sz="1600" dirty="0"/>
              <a:t>Такой ключ также облегчит деление записей по календарному признаку на архивные и «текущего периода».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BD77A-1F7A-49DD-B450-C724C52E6521}"/>
              </a:ext>
            </a:extLst>
          </p:cNvPr>
          <p:cNvSpPr txBox="1"/>
          <p:nvPr/>
        </p:nvSpPr>
        <p:spPr>
          <a:xfrm>
            <a:off x="475869" y="2276807"/>
            <a:ext cx="227440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ID</a:t>
            </a:r>
            <a:r>
              <a:rPr lang="ru-RU" sz="1600" dirty="0"/>
              <a:t> Клиента 185 985 545</a:t>
            </a:r>
          </a:p>
          <a:p>
            <a:r>
              <a:rPr lang="ru-RU" sz="1600" dirty="0"/>
              <a:t>Билет </a:t>
            </a:r>
            <a:r>
              <a:rPr lang="ru-RU" sz="1600" dirty="0">
                <a:highlight>
                  <a:srgbClr val="FFFF00"/>
                </a:highlight>
              </a:rPr>
              <a:t>160 894</a:t>
            </a:r>
          </a:p>
          <a:p>
            <a:r>
              <a:rPr lang="ru-RU" sz="1600" dirty="0"/>
              <a:t>ФИО Чертыковцев ДХ</a:t>
            </a:r>
          </a:p>
          <a:p>
            <a:r>
              <a:rPr lang="ru-RU" sz="1600" dirty="0"/>
              <a:t>Адрес </a:t>
            </a:r>
            <a:r>
              <a:rPr lang="ru-RU" sz="1600" i="1" dirty="0" err="1"/>
              <a:t>Адрес</a:t>
            </a:r>
            <a:endParaRPr lang="ru-RU" sz="1600" dirty="0"/>
          </a:p>
          <a:p>
            <a:r>
              <a:rPr lang="ru-RU" sz="1600" dirty="0"/>
              <a:t>Телефон 88 99 88</a:t>
            </a:r>
          </a:p>
          <a:p>
            <a:r>
              <a:rPr lang="ru-RU" sz="1600" dirty="0"/>
              <a:t>Дата записи </a:t>
            </a:r>
            <a:r>
              <a:rPr lang="ru-RU" sz="1600" dirty="0">
                <a:highlight>
                  <a:srgbClr val="FFFF00"/>
                </a:highlight>
              </a:rPr>
              <a:t>14/06/2023</a:t>
            </a:r>
          </a:p>
          <a:p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E66C9-90B0-4CD4-81DE-857F620F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/>
          <a:lstStyle/>
          <a:p>
            <a:pPr algn="ctr"/>
            <a:r>
              <a:rPr lang="ru-RU" dirty="0"/>
              <a:t>Общая схема данных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C46BD66-A246-46AA-AF96-65669074F135}"/>
              </a:ext>
            </a:extLst>
          </p:cNvPr>
          <p:cNvSpPr/>
          <p:nvPr/>
        </p:nvSpPr>
        <p:spPr>
          <a:xfrm>
            <a:off x="7162800" y="2574601"/>
            <a:ext cx="278384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ID</a:t>
            </a:r>
            <a:r>
              <a:rPr lang="ru-RU" sz="1600" dirty="0"/>
              <a:t> транзакции 8989 8989 8989</a:t>
            </a:r>
            <a:endParaRPr lang="ru-RU" sz="1600" dirty="0">
              <a:highlight>
                <a:srgbClr val="00FF00"/>
              </a:highlight>
            </a:endParaRPr>
          </a:p>
          <a:p>
            <a:r>
              <a:rPr lang="en-US" sz="1600" dirty="0"/>
              <a:t>ID </a:t>
            </a:r>
            <a:r>
              <a:rPr lang="ru-RU" sz="1600" dirty="0"/>
              <a:t>Клиента (внешний ключ)</a:t>
            </a:r>
          </a:p>
          <a:p>
            <a:r>
              <a:rPr lang="en-US" sz="1600" dirty="0"/>
              <a:t>ID</a:t>
            </a:r>
            <a:r>
              <a:rPr lang="ru-RU" sz="1600" dirty="0"/>
              <a:t> Книги (внешний ключ)</a:t>
            </a:r>
          </a:p>
          <a:p>
            <a:r>
              <a:rPr lang="ru-RU" sz="1600" dirty="0"/>
              <a:t>Дата выдачи книги</a:t>
            </a:r>
          </a:p>
          <a:p>
            <a:r>
              <a:rPr lang="ru-RU" sz="1600" dirty="0"/>
              <a:t>Дата возвращения книги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1656BB11-9593-438A-AE3D-3ACDE7D2C6F8}"/>
              </a:ext>
            </a:extLst>
          </p:cNvPr>
          <p:cNvCxnSpPr>
            <a:cxnSpLocks/>
          </p:cNvCxnSpPr>
          <p:nvPr/>
        </p:nvCxnSpPr>
        <p:spPr>
          <a:xfrm>
            <a:off x="2750274" y="2448561"/>
            <a:ext cx="4412526" cy="495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D60785-630A-43D0-B77B-51857C3604D9}"/>
              </a:ext>
            </a:extLst>
          </p:cNvPr>
          <p:cNvSpPr/>
          <p:nvPr/>
        </p:nvSpPr>
        <p:spPr>
          <a:xfrm>
            <a:off x="1456417" y="3913663"/>
            <a:ext cx="296672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ID</a:t>
            </a:r>
            <a:r>
              <a:rPr lang="ru-RU" sz="1600" dirty="0"/>
              <a:t> издания книги 888 999 11</a:t>
            </a:r>
            <a:r>
              <a:rPr lang="ru-RU" sz="1600" dirty="0">
                <a:highlight>
                  <a:srgbClr val="00FF00"/>
                </a:highlight>
              </a:rPr>
              <a:t>1</a:t>
            </a:r>
          </a:p>
          <a:p>
            <a:r>
              <a:rPr lang="ru-RU" sz="1600" dirty="0"/>
              <a:t>Шифр         АБ51ННК</a:t>
            </a:r>
          </a:p>
          <a:p>
            <a:r>
              <a:rPr lang="ru-RU" sz="1600" dirty="0"/>
              <a:t>Название  Судьба человека</a:t>
            </a:r>
          </a:p>
          <a:p>
            <a:r>
              <a:rPr lang="ru-RU" sz="1600" dirty="0"/>
              <a:t>Автор         Шолохов</a:t>
            </a:r>
          </a:p>
          <a:p>
            <a:r>
              <a:rPr lang="ru-RU" sz="1600" dirty="0"/>
              <a:t>Год </a:t>
            </a:r>
            <a:r>
              <a:rPr lang="ru-RU" sz="1600" dirty="0" err="1"/>
              <a:t>изд</a:t>
            </a:r>
            <a:r>
              <a:rPr lang="ru-RU" sz="1600" dirty="0"/>
              <a:t>      1977</a:t>
            </a:r>
          </a:p>
          <a:p>
            <a:r>
              <a:rPr lang="ru-RU" sz="1600" dirty="0">
                <a:highlight>
                  <a:srgbClr val="00FF00"/>
                </a:highlight>
              </a:rPr>
              <a:t>Объем       48 </a:t>
            </a:r>
            <a:r>
              <a:rPr lang="ru-RU" sz="1600" dirty="0" err="1">
                <a:highlight>
                  <a:srgbClr val="00FF00"/>
                </a:highlight>
              </a:rPr>
              <a:t>стр</a:t>
            </a:r>
            <a:endParaRPr lang="ru-RU" sz="1600" dirty="0">
              <a:highlight>
                <a:srgbClr val="00FF00"/>
              </a:highlight>
            </a:endParaRPr>
          </a:p>
          <a:p>
            <a:r>
              <a:rPr lang="ru-RU" sz="1600" dirty="0">
                <a:highlight>
                  <a:srgbClr val="00FF00"/>
                </a:highlight>
              </a:rPr>
              <a:t>Цена           1,50</a:t>
            </a:r>
          </a:p>
          <a:p>
            <a:r>
              <a:rPr lang="ru-RU" sz="1600" dirty="0">
                <a:highlight>
                  <a:srgbClr val="00FF00"/>
                </a:highlight>
              </a:rPr>
              <a:t>Кол-во        37</a:t>
            </a:r>
          </a:p>
          <a:p>
            <a:r>
              <a:rPr lang="ru-RU" sz="1600" dirty="0">
                <a:highlight>
                  <a:srgbClr val="00FF00"/>
                </a:highlight>
              </a:rPr>
              <a:t>Изд-во        </a:t>
            </a:r>
            <a:r>
              <a:rPr lang="ru-RU" sz="1600" dirty="0" err="1">
                <a:highlight>
                  <a:srgbClr val="00FF00"/>
                </a:highlight>
              </a:rPr>
              <a:t>Детгиз</a:t>
            </a:r>
            <a:endParaRPr lang="ru-RU" sz="1600" dirty="0">
              <a:highlight>
                <a:srgbClr val="00FF00"/>
              </a:highlight>
            </a:endParaRPr>
          </a:p>
          <a:p>
            <a:r>
              <a:rPr lang="ru-RU" sz="1600" dirty="0"/>
              <a:t>Город          Москва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5AECEE15-BD4B-4787-8037-38D2BAC3027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439266" y="3236321"/>
            <a:ext cx="2723534" cy="1740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90EF925-2445-4689-94E8-88ACC5DB6DFE}"/>
              </a:ext>
            </a:extLst>
          </p:cNvPr>
          <p:cNvSpPr txBox="1">
            <a:spLocks/>
          </p:cNvSpPr>
          <p:nvPr/>
        </p:nvSpPr>
        <p:spPr>
          <a:xfrm>
            <a:off x="459740" y="1320800"/>
            <a:ext cx="4803140" cy="5293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t" anchorCtr="0">
            <a:noAutofit/>
          </a:bodyPr>
          <a:lstStyle>
            <a:defPPr>
              <a:defRPr lang="ru-RU"/>
            </a:defPPr>
            <a:lvl1pPr>
              <a:defRPr sz="1600"/>
            </a:lvl1pPr>
          </a:lstStyle>
          <a:p>
            <a:r>
              <a:rPr lang="ru-RU" dirty="0"/>
              <a:t>Предлагается выделить две основных сущности:</a:t>
            </a:r>
          </a:p>
          <a:p>
            <a:r>
              <a:rPr lang="ru-RU" dirty="0"/>
              <a:t>	– клиенты </a:t>
            </a:r>
          </a:p>
          <a:p>
            <a:r>
              <a:rPr lang="ru-RU" dirty="0"/>
              <a:t>	– издания книг</a:t>
            </a:r>
          </a:p>
        </p:txBody>
      </p:sp>
    </p:spTree>
    <p:extLst>
      <p:ext uri="{BB962C8B-B14F-4D97-AF65-F5344CB8AC3E}">
        <p14:creationId xmlns:p14="http://schemas.microsoft.com/office/powerpoint/2010/main" val="398697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C0C4D97-FDD8-4027-8611-F324A980E47B}"/>
              </a:ext>
            </a:extLst>
          </p:cNvPr>
          <p:cNvSpPr txBox="1"/>
          <p:nvPr/>
        </p:nvSpPr>
        <p:spPr>
          <a:xfrm>
            <a:off x="1287263" y="1396336"/>
            <a:ext cx="4056897" cy="3937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ID </a:t>
            </a:r>
            <a:r>
              <a:rPr lang="ru-RU" dirty="0"/>
              <a:t>Клиента 185 985 545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C15E4-9750-4554-97EE-BF44DF859627}"/>
              </a:ext>
            </a:extLst>
          </p:cNvPr>
          <p:cNvSpPr txBox="1"/>
          <p:nvPr/>
        </p:nvSpPr>
        <p:spPr>
          <a:xfrm>
            <a:off x="1049917" y="318051"/>
            <a:ext cx="1057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</a:t>
            </a:r>
            <a:r>
              <a:rPr lang="ru-RU" dirty="0"/>
              <a:t>Клиента. Предлагается создать </a:t>
            </a:r>
            <a:r>
              <a:rPr lang="en-US" dirty="0"/>
              <a:t>ID</a:t>
            </a:r>
            <a:r>
              <a:rPr lang="ru-RU" dirty="0"/>
              <a:t> клиента, так как номер читательского билета также может меняться </a:t>
            </a:r>
          </a:p>
          <a:p>
            <a:r>
              <a:rPr lang="ru-RU" dirty="0"/>
              <a:t>(особенно если это бланк строгой отчетности). Информацию о предыдущих версиях анкеты клиента </a:t>
            </a:r>
          </a:p>
          <a:p>
            <a:r>
              <a:rPr lang="ru-RU" dirty="0"/>
              <a:t>возможно удалять, либо хранить в архивной таблице для ускорения работы основной базы данных.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FF456-4F62-4C40-AA18-6C79AF550A38}"/>
              </a:ext>
            </a:extLst>
          </p:cNvPr>
          <p:cNvSpPr txBox="1"/>
          <p:nvPr/>
        </p:nvSpPr>
        <p:spPr>
          <a:xfrm>
            <a:off x="1489716" y="1889958"/>
            <a:ext cx="254197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Билет </a:t>
            </a:r>
            <a:r>
              <a:rPr lang="ru-RU" dirty="0">
                <a:highlight>
                  <a:srgbClr val="FFFF00"/>
                </a:highlight>
              </a:rPr>
              <a:t>160 894</a:t>
            </a:r>
          </a:p>
          <a:p>
            <a:r>
              <a:rPr lang="ru-RU" dirty="0"/>
              <a:t>ФИО Чертыковцев ДХ</a:t>
            </a:r>
          </a:p>
          <a:p>
            <a:r>
              <a:rPr lang="ru-RU" dirty="0"/>
              <a:t>Адрес </a:t>
            </a:r>
            <a:r>
              <a:rPr lang="ru-RU" i="1" dirty="0" err="1"/>
              <a:t>Адрес</a:t>
            </a:r>
            <a:endParaRPr lang="ru-RU" dirty="0"/>
          </a:p>
          <a:p>
            <a:r>
              <a:rPr lang="ru-RU" dirty="0"/>
              <a:t>Телефон 88 99 88</a:t>
            </a:r>
          </a:p>
          <a:p>
            <a:r>
              <a:rPr lang="ru-RU" dirty="0"/>
              <a:t>Дата записи </a:t>
            </a:r>
            <a:r>
              <a:rPr lang="ru-RU" dirty="0">
                <a:highlight>
                  <a:srgbClr val="FFFF00"/>
                </a:highlight>
              </a:rPr>
              <a:t>14/06/2023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65B31-BC72-48A7-97BF-B2D321C9657D}"/>
              </a:ext>
            </a:extLst>
          </p:cNvPr>
          <p:cNvSpPr txBox="1"/>
          <p:nvPr/>
        </p:nvSpPr>
        <p:spPr>
          <a:xfrm>
            <a:off x="2519526" y="3322794"/>
            <a:ext cx="254197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Билет </a:t>
            </a:r>
            <a:r>
              <a:rPr lang="ru-RU" dirty="0">
                <a:highlight>
                  <a:srgbClr val="FFFF00"/>
                </a:highlight>
              </a:rPr>
              <a:t>010 905</a:t>
            </a:r>
          </a:p>
          <a:p>
            <a:r>
              <a:rPr lang="ru-RU" dirty="0"/>
              <a:t>ФИО Чертыковцев ДХ</a:t>
            </a:r>
          </a:p>
          <a:p>
            <a:r>
              <a:rPr lang="ru-RU" dirty="0"/>
              <a:t>Адрес </a:t>
            </a:r>
            <a:r>
              <a:rPr lang="ru-RU" i="1" dirty="0" err="1"/>
              <a:t>Адрес</a:t>
            </a:r>
            <a:endParaRPr lang="ru-RU" dirty="0"/>
          </a:p>
          <a:p>
            <a:r>
              <a:rPr lang="ru-RU" dirty="0"/>
              <a:t>Телефон 88 99 88</a:t>
            </a:r>
          </a:p>
          <a:p>
            <a:r>
              <a:rPr lang="ru-RU" dirty="0"/>
              <a:t>Дата записи </a:t>
            </a:r>
            <a:r>
              <a:rPr lang="ru-RU" dirty="0">
                <a:highlight>
                  <a:srgbClr val="FFFF00"/>
                </a:highlight>
              </a:rPr>
              <a:t>01/08/2006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3914A-5E14-4E40-9837-C690F287EBC8}"/>
              </a:ext>
            </a:extLst>
          </p:cNvPr>
          <p:cNvSpPr txBox="1"/>
          <p:nvPr/>
        </p:nvSpPr>
        <p:spPr>
          <a:xfrm>
            <a:off x="5838943" y="1396336"/>
            <a:ext cx="4863341" cy="5258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ID </a:t>
            </a:r>
            <a:r>
              <a:rPr lang="ru-RU" dirty="0"/>
              <a:t>Клиента 001 661 433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B17D97-DA3E-405D-9FC5-2A7A795BF5BD}"/>
              </a:ext>
            </a:extLst>
          </p:cNvPr>
          <p:cNvSpPr txBox="1"/>
          <p:nvPr/>
        </p:nvSpPr>
        <p:spPr>
          <a:xfrm>
            <a:off x="7071206" y="3322794"/>
            <a:ext cx="254197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Билет 160 894</a:t>
            </a:r>
          </a:p>
          <a:p>
            <a:r>
              <a:rPr lang="ru-RU" dirty="0"/>
              <a:t>ФИО </a:t>
            </a:r>
            <a:r>
              <a:rPr lang="ru-RU" dirty="0">
                <a:highlight>
                  <a:srgbClr val="00FF00"/>
                </a:highlight>
              </a:rPr>
              <a:t>Петрова АВ</a:t>
            </a:r>
          </a:p>
          <a:p>
            <a:r>
              <a:rPr lang="ru-RU" dirty="0"/>
              <a:t>Адрес </a:t>
            </a:r>
            <a:r>
              <a:rPr lang="ru-RU" i="1" dirty="0" err="1"/>
              <a:t>Адрес</a:t>
            </a:r>
            <a:endParaRPr lang="ru-RU" dirty="0"/>
          </a:p>
          <a:p>
            <a:r>
              <a:rPr lang="ru-RU" dirty="0"/>
              <a:t>Телефон </a:t>
            </a:r>
            <a:r>
              <a:rPr lang="ru-RU" dirty="0">
                <a:highlight>
                  <a:srgbClr val="FFFF00"/>
                </a:highlight>
              </a:rPr>
              <a:t>66 55 11</a:t>
            </a:r>
          </a:p>
          <a:p>
            <a:r>
              <a:rPr lang="ru-RU" dirty="0"/>
              <a:t>Дата записи </a:t>
            </a:r>
            <a:r>
              <a:rPr lang="ru-RU" dirty="0">
                <a:highlight>
                  <a:srgbClr val="FFFF00"/>
                </a:highlight>
              </a:rPr>
              <a:t>0</a:t>
            </a:r>
            <a:r>
              <a:rPr lang="ru-RU" dirty="0">
                <a:highlight>
                  <a:srgbClr val="00FF00"/>
                </a:highlight>
              </a:rPr>
              <a:t>1</a:t>
            </a:r>
            <a:r>
              <a:rPr lang="ru-RU" dirty="0">
                <a:highlight>
                  <a:srgbClr val="FFFF00"/>
                </a:highlight>
              </a:rPr>
              <a:t>/0</a:t>
            </a:r>
            <a:r>
              <a:rPr lang="ru-RU" dirty="0">
                <a:highlight>
                  <a:srgbClr val="00FF00"/>
                </a:highlight>
              </a:rPr>
              <a:t>8</a:t>
            </a:r>
            <a:r>
              <a:rPr lang="ru-RU" dirty="0">
                <a:highlight>
                  <a:srgbClr val="FFFF00"/>
                </a:highlight>
              </a:rPr>
              <a:t>/2</a:t>
            </a:r>
            <a:r>
              <a:rPr lang="ru-RU" dirty="0">
                <a:highlight>
                  <a:srgbClr val="00FF00"/>
                </a:highlight>
              </a:rPr>
              <a:t>0</a:t>
            </a:r>
            <a:r>
              <a:rPr lang="ru-RU" dirty="0">
                <a:highlight>
                  <a:srgbClr val="FFFF00"/>
                </a:highlight>
              </a:rPr>
              <a:t>1</a:t>
            </a:r>
            <a:r>
              <a:rPr lang="ru-RU" dirty="0">
                <a:highlight>
                  <a:srgbClr val="00FF00"/>
                </a:highlight>
              </a:rPr>
              <a:t>8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CF778-9452-45A4-9432-256DF1EB60F5}"/>
              </a:ext>
            </a:extLst>
          </p:cNvPr>
          <p:cNvSpPr txBox="1"/>
          <p:nvPr/>
        </p:nvSpPr>
        <p:spPr>
          <a:xfrm>
            <a:off x="6091314" y="1840637"/>
            <a:ext cx="254197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Билет 160 894</a:t>
            </a:r>
          </a:p>
          <a:p>
            <a:r>
              <a:rPr lang="ru-RU" dirty="0"/>
              <a:t>ФИО Петрова АВ</a:t>
            </a:r>
          </a:p>
          <a:p>
            <a:r>
              <a:rPr lang="ru-RU" dirty="0"/>
              <a:t>Адрес </a:t>
            </a:r>
            <a:r>
              <a:rPr lang="ru-RU" i="1" dirty="0" err="1"/>
              <a:t>Адрес</a:t>
            </a:r>
            <a:endParaRPr lang="ru-RU" dirty="0"/>
          </a:p>
          <a:p>
            <a:r>
              <a:rPr lang="ru-RU" dirty="0"/>
              <a:t>Телефон </a:t>
            </a:r>
            <a:r>
              <a:rPr lang="ru-RU" dirty="0">
                <a:highlight>
                  <a:srgbClr val="FFFF00"/>
                </a:highlight>
              </a:rPr>
              <a:t>78 00 11</a:t>
            </a:r>
          </a:p>
          <a:p>
            <a:r>
              <a:rPr lang="ru-RU" dirty="0"/>
              <a:t>Дата записи </a:t>
            </a:r>
            <a:r>
              <a:rPr lang="ru-RU" dirty="0">
                <a:highlight>
                  <a:srgbClr val="FFFF00"/>
                </a:highlight>
              </a:rPr>
              <a:t>11/02/2022</a:t>
            </a: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6DBF0-5382-4228-99D0-9A5360DEC5E6}"/>
              </a:ext>
            </a:extLst>
          </p:cNvPr>
          <p:cNvSpPr txBox="1"/>
          <p:nvPr/>
        </p:nvSpPr>
        <p:spPr>
          <a:xfrm>
            <a:off x="7944966" y="4800600"/>
            <a:ext cx="254197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Билет 160 894</a:t>
            </a:r>
          </a:p>
          <a:p>
            <a:r>
              <a:rPr lang="ru-RU" dirty="0"/>
              <a:t>ФИО </a:t>
            </a:r>
            <a:r>
              <a:rPr lang="ru-RU" dirty="0">
                <a:highlight>
                  <a:srgbClr val="00FF00"/>
                </a:highlight>
              </a:rPr>
              <a:t>Иванова АВ</a:t>
            </a:r>
          </a:p>
          <a:p>
            <a:r>
              <a:rPr lang="ru-RU" dirty="0"/>
              <a:t>Адрес </a:t>
            </a:r>
            <a:r>
              <a:rPr lang="ru-RU" i="1" dirty="0" err="1"/>
              <a:t>Адрес</a:t>
            </a:r>
            <a:endParaRPr lang="ru-RU" dirty="0"/>
          </a:p>
          <a:p>
            <a:r>
              <a:rPr lang="ru-RU" dirty="0"/>
              <a:t>Телефон 66 55 11</a:t>
            </a:r>
          </a:p>
          <a:p>
            <a:r>
              <a:rPr lang="ru-RU" dirty="0"/>
              <a:t>Дата записи </a:t>
            </a:r>
            <a:r>
              <a:rPr lang="ru-RU" dirty="0">
                <a:highlight>
                  <a:srgbClr val="00FF00"/>
                </a:highlight>
              </a:rPr>
              <a:t>01/01/2015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79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FC5E75-BB8B-4CCE-B8DA-3C51D3EB38B1}"/>
              </a:ext>
            </a:extLst>
          </p:cNvPr>
          <p:cNvSpPr txBox="1"/>
          <p:nvPr/>
        </p:nvSpPr>
        <p:spPr>
          <a:xfrm>
            <a:off x="1049917" y="318051"/>
            <a:ext cx="9092810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</a:t>
            </a:r>
            <a:r>
              <a:rPr lang="ru-RU" dirty="0"/>
              <a:t>Издания – книга одного года издания как правило вся выпущена в одном издательстве </a:t>
            </a:r>
          </a:p>
          <a:p>
            <a:r>
              <a:rPr lang="ru-RU" dirty="0"/>
              <a:t>– целесообразно объединить сведения об издательстве и об издании </a:t>
            </a:r>
          </a:p>
          <a:p>
            <a:r>
              <a:rPr lang="ru-RU" dirty="0"/>
              <a:t>(пункты 2 и 3 в перечне располагаемой информации) в одну таблицу:</a:t>
            </a:r>
          </a:p>
          <a:p>
            <a:endParaRPr lang="ru-RU" sz="1600" dirty="0"/>
          </a:p>
          <a:p>
            <a:r>
              <a:rPr lang="ru-RU" sz="1600" dirty="0"/>
              <a:t>Шифр</a:t>
            </a:r>
          </a:p>
          <a:p>
            <a:r>
              <a:rPr lang="ru-RU" sz="1600" dirty="0"/>
              <a:t>Название</a:t>
            </a:r>
          </a:p>
          <a:p>
            <a:r>
              <a:rPr lang="ru-RU" sz="1600" dirty="0"/>
              <a:t>Автор</a:t>
            </a:r>
          </a:p>
          <a:p>
            <a:r>
              <a:rPr lang="ru-RU" sz="1600" dirty="0"/>
              <a:t>Год издания</a:t>
            </a:r>
          </a:p>
          <a:p>
            <a:r>
              <a:rPr lang="ru-RU" sz="1600" dirty="0"/>
              <a:t>Объем стр.</a:t>
            </a:r>
          </a:p>
          <a:p>
            <a:r>
              <a:rPr lang="ru-RU" sz="1600" dirty="0"/>
              <a:t>Цена</a:t>
            </a:r>
          </a:p>
          <a:p>
            <a:r>
              <a:rPr lang="ru-RU" sz="1600" dirty="0"/>
              <a:t>Количество </a:t>
            </a:r>
            <a:r>
              <a:rPr lang="ru-RU" sz="1600" dirty="0" err="1"/>
              <a:t>Экз</a:t>
            </a:r>
            <a:r>
              <a:rPr lang="ru-RU" sz="1600" dirty="0"/>
              <a:t> в фонде</a:t>
            </a:r>
          </a:p>
          <a:p>
            <a:r>
              <a:rPr lang="ru-RU" sz="1600" dirty="0"/>
              <a:t>+</a:t>
            </a:r>
          </a:p>
          <a:p>
            <a:r>
              <a:rPr lang="ru-RU" sz="1600" dirty="0"/>
              <a:t>Название издательства</a:t>
            </a:r>
          </a:p>
          <a:p>
            <a:r>
              <a:rPr lang="ru-RU" sz="1600" dirty="0"/>
              <a:t>Город издания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6D639-EF47-4632-93AC-E3000E8D9694}"/>
              </a:ext>
            </a:extLst>
          </p:cNvPr>
          <p:cNvSpPr txBox="1"/>
          <p:nvPr/>
        </p:nvSpPr>
        <p:spPr>
          <a:xfrm>
            <a:off x="6197601" y="1605280"/>
            <a:ext cx="28244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В отдельных случаях из-за издания книги в один год в разных издательствах </a:t>
            </a:r>
          </a:p>
          <a:p>
            <a:r>
              <a:rPr lang="ru-RU" dirty="0"/>
              <a:t>сведения о книгах как правило и так будут раздроблены из-за разной стоимости.</a:t>
            </a:r>
          </a:p>
          <a:p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4609E19-9C57-4C62-9AC9-96DADE1FF41F}"/>
              </a:ext>
            </a:extLst>
          </p:cNvPr>
          <p:cNvCxnSpPr>
            <a:cxnSpLocks/>
          </p:cNvCxnSpPr>
          <p:nvPr/>
        </p:nvCxnSpPr>
        <p:spPr>
          <a:xfrm flipH="1">
            <a:off x="1645920" y="2468880"/>
            <a:ext cx="445008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FAD1383-25A0-4921-8073-8448DCF41813}"/>
              </a:ext>
            </a:extLst>
          </p:cNvPr>
          <p:cNvCxnSpPr>
            <a:cxnSpLocks/>
          </p:cNvCxnSpPr>
          <p:nvPr/>
        </p:nvCxnSpPr>
        <p:spPr>
          <a:xfrm flipH="1">
            <a:off x="3474721" y="3194405"/>
            <a:ext cx="2621279" cy="31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0CF95DF-D90A-4369-8BF7-8CB668ABED6D}"/>
              </a:ext>
            </a:extLst>
          </p:cNvPr>
          <p:cNvCxnSpPr>
            <a:cxnSpLocks/>
          </p:cNvCxnSpPr>
          <p:nvPr/>
        </p:nvCxnSpPr>
        <p:spPr>
          <a:xfrm flipH="1">
            <a:off x="3058161" y="3451939"/>
            <a:ext cx="3037839" cy="35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6B0DDF0-C634-4F1F-8DDC-F2DAD7FA6F3F}"/>
              </a:ext>
            </a:extLst>
          </p:cNvPr>
          <p:cNvCxnSpPr/>
          <p:nvPr/>
        </p:nvCxnSpPr>
        <p:spPr>
          <a:xfrm flipH="1">
            <a:off x="2438400" y="2067604"/>
            <a:ext cx="3657600" cy="2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DC62AEB-D1C6-48EF-BB84-7848BA5A6BDD}"/>
              </a:ext>
            </a:extLst>
          </p:cNvPr>
          <p:cNvSpPr/>
          <p:nvPr/>
        </p:nvSpPr>
        <p:spPr>
          <a:xfrm>
            <a:off x="1676400" y="4105713"/>
            <a:ext cx="2641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ID</a:t>
            </a:r>
            <a:r>
              <a:rPr lang="ru-RU" sz="1600" dirty="0"/>
              <a:t> книги 888 999 11</a:t>
            </a:r>
            <a:r>
              <a:rPr lang="ru-RU" sz="1600" dirty="0">
                <a:highlight>
                  <a:srgbClr val="00FF00"/>
                </a:highlight>
              </a:rPr>
              <a:t>1</a:t>
            </a:r>
          </a:p>
          <a:p>
            <a:r>
              <a:rPr lang="ru-RU" sz="1600" dirty="0"/>
              <a:t>Шифр         АБ51ННК</a:t>
            </a:r>
          </a:p>
          <a:p>
            <a:r>
              <a:rPr lang="ru-RU" sz="1600" dirty="0"/>
              <a:t>Название  Судьба человека</a:t>
            </a:r>
          </a:p>
          <a:p>
            <a:r>
              <a:rPr lang="ru-RU" sz="1600" dirty="0"/>
              <a:t>Автор         Шолохов</a:t>
            </a:r>
          </a:p>
          <a:p>
            <a:r>
              <a:rPr lang="ru-RU" sz="1600" dirty="0"/>
              <a:t>Год </a:t>
            </a:r>
            <a:r>
              <a:rPr lang="ru-RU" sz="1600" dirty="0" err="1"/>
              <a:t>изд</a:t>
            </a:r>
            <a:r>
              <a:rPr lang="ru-RU" sz="1600" dirty="0"/>
              <a:t>      1977</a:t>
            </a:r>
          </a:p>
          <a:p>
            <a:r>
              <a:rPr lang="ru-RU" sz="1600" dirty="0">
                <a:highlight>
                  <a:srgbClr val="00FF00"/>
                </a:highlight>
              </a:rPr>
              <a:t>Объем       48 </a:t>
            </a:r>
            <a:r>
              <a:rPr lang="ru-RU" sz="1600" dirty="0" err="1">
                <a:highlight>
                  <a:srgbClr val="00FF00"/>
                </a:highlight>
              </a:rPr>
              <a:t>стр</a:t>
            </a:r>
            <a:endParaRPr lang="ru-RU" sz="1600" dirty="0">
              <a:highlight>
                <a:srgbClr val="00FF00"/>
              </a:highlight>
            </a:endParaRPr>
          </a:p>
          <a:p>
            <a:r>
              <a:rPr lang="ru-RU" sz="1600" dirty="0">
                <a:highlight>
                  <a:srgbClr val="00FF00"/>
                </a:highlight>
              </a:rPr>
              <a:t>Цена           1,50</a:t>
            </a:r>
          </a:p>
          <a:p>
            <a:r>
              <a:rPr lang="ru-RU" sz="1600" dirty="0">
                <a:highlight>
                  <a:srgbClr val="00FF00"/>
                </a:highlight>
              </a:rPr>
              <a:t>Кол-во        37</a:t>
            </a:r>
          </a:p>
          <a:p>
            <a:r>
              <a:rPr lang="ru-RU" sz="1600" dirty="0">
                <a:highlight>
                  <a:srgbClr val="00FF00"/>
                </a:highlight>
              </a:rPr>
              <a:t>Изд-во        </a:t>
            </a:r>
            <a:r>
              <a:rPr lang="ru-RU" sz="1600" dirty="0" err="1">
                <a:highlight>
                  <a:srgbClr val="00FF00"/>
                </a:highlight>
              </a:rPr>
              <a:t>Детгиз</a:t>
            </a:r>
            <a:endParaRPr lang="ru-RU" sz="1600" dirty="0">
              <a:highlight>
                <a:srgbClr val="00FF00"/>
              </a:highlight>
            </a:endParaRPr>
          </a:p>
          <a:p>
            <a:r>
              <a:rPr lang="ru-RU" sz="1600" dirty="0"/>
              <a:t>Город          Москва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918D58F-A81D-4A3B-B522-55F0278A8A43}"/>
              </a:ext>
            </a:extLst>
          </p:cNvPr>
          <p:cNvSpPr/>
          <p:nvPr/>
        </p:nvSpPr>
        <p:spPr>
          <a:xfrm>
            <a:off x="4577080" y="4105713"/>
            <a:ext cx="25654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ID</a:t>
            </a:r>
            <a:r>
              <a:rPr lang="ru-RU" sz="1600" dirty="0"/>
              <a:t> книги 888 999 11</a:t>
            </a:r>
            <a:r>
              <a:rPr lang="ru-RU" sz="1600" dirty="0">
                <a:highlight>
                  <a:srgbClr val="00FF00"/>
                </a:highlight>
              </a:rPr>
              <a:t>2</a:t>
            </a:r>
          </a:p>
          <a:p>
            <a:r>
              <a:rPr lang="ru-RU" sz="1600" dirty="0"/>
              <a:t>Шифр         АБ51ННК</a:t>
            </a:r>
          </a:p>
          <a:p>
            <a:r>
              <a:rPr lang="ru-RU" sz="1600" dirty="0"/>
              <a:t>Название  Судьба человека</a:t>
            </a:r>
          </a:p>
          <a:p>
            <a:r>
              <a:rPr lang="ru-RU" sz="1600" dirty="0"/>
              <a:t>Автор         Шолохов</a:t>
            </a:r>
          </a:p>
          <a:p>
            <a:r>
              <a:rPr lang="ru-RU" sz="1600" dirty="0"/>
              <a:t>Год </a:t>
            </a:r>
            <a:r>
              <a:rPr lang="ru-RU" sz="1600" dirty="0" err="1"/>
              <a:t>изд</a:t>
            </a:r>
            <a:r>
              <a:rPr lang="ru-RU" sz="1600" dirty="0"/>
              <a:t>      1977</a:t>
            </a:r>
          </a:p>
          <a:p>
            <a:r>
              <a:rPr lang="ru-RU" sz="1600" dirty="0">
                <a:highlight>
                  <a:srgbClr val="00FF00"/>
                </a:highlight>
              </a:rPr>
              <a:t>Объем       52 </a:t>
            </a:r>
            <a:r>
              <a:rPr lang="ru-RU" sz="1600" dirty="0" err="1">
                <a:highlight>
                  <a:srgbClr val="00FF00"/>
                </a:highlight>
              </a:rPr>
              <a:t>стр</a:t>
            </a:r>
            <a:endParaRPr lang="ru-RU" sz="1600" dirty="0">
              <a:highlight>
                <a:srgbClr val="00FF00"/>
              </a:highlight>
            </a:endParaRPr>
          </a:p>
          <a:p>
            <a:r>
              <a:rPr lang="ru-RU" sz="1600" dirty="0">
                <a:highlight>
                  <a:srgbClr val="00FF00"/>
                </a:highlight>
              </a:rPr>
              <a:t>Цена           1,70</a:t>
            </a:r>
          </a:p>
          <a:p>
            <a:r>
              <a:rPr lang="ru-RU" sz="1600" dirty="0">
                <a:highlight>
                  <a:srgbClr val="00FF00"/>
                </a:highlight>
              </a:rPr>
              <a:t>Кол-во        5</a:t>
            </a:r>
          </a:p>
          <a:p>
            <a:r>
              <a:rPr lang="ru-RU" sz="1600" dirty="0">
                <a:highlight>
                  <a:srgbClr val="00FF00"/>
                </a:highlight>
              </a:rPr>
              <a:t>Изд-во        Подвиг</a:t>
            </a:r>
          </a:p>
          <a:p>
            <a:r>
              <a:rPr lang="ru-RU" sz="1600" dirty="0"/>
              <a:t>Город          Москва</a:t>
            </a:r>
          </a:p>
        </p:txBody>
      </p:sp>
    </p:spTree>
    <p:extLst>
      <p:ext uri="{BB962C8B-B14F-4D97-AF65-F5344CB8AC3E}">
        <p14:creationId xmlns:p14="http://schemas.microsoft.com/office/powerpoint/2010/main" val="2137730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394</Words>
  <Application>Microsoft Office PowerPoint</Application>
  <PresentationFormat>Широкоэкранный</PresentationFormat>
  <Paragraphs>107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Общая схема данных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Даниель Чертыковцев</dc:creator>
  <cp:lastModifiedBy>Даниель Чертыковцев</cp:lastModifiedBy>
  <cp:revision>5</cp:revision>
  <dcterms:created xsi:type="dcterms:W3CDTF">2023-06-14T13:42:48Z</dcterms:created>
  <dcterms:modified xsi:type="dcterms:W3CDTF">2023-06-14T14:46:20Z</dcterms:modified>
</cp:coreProperties>
</file>