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24"/>
  </p:notesMasterIdLst>
  <p:sldIdLst>
    <p:sldId id="383" r:id="rId2"/>
    <p:sldId id="390" r:id="rId3"/>
    <p:sldId id="384" r:id="rId4"/>
    <p:sldId id="385" r:id="rId5"/>
    <p:sldId id="386" r:id="rId6"/>
    <p:sldId id="387" r:id="rId7"/>
    <p:sldId id="388" r:id="rId8"/>
    <p:sldId id="394" r:id="rId9"/>
    <p:sldId id="389" r:id="rId10"/>
    <p:sldId id="395" r:id="rId11"/>
    <p:sldId id="396" r:id="rId12"/>
    <p:sldId id="392" r:id="rId13"/>
    <p:sldId id="397" r:id="rId14"/>
    <p:sldId id="393" r:id="rId15"/>
    <p:sldId id="398" r:id="rId16"/>
    <p:sldId id="399" r:id="rId17"/>
    <p:sldId id="400" r:id="rId18"/>
    <p:sldId id="401" r:id="rId19"/>
    <p:sldId id="402" r:id="rId20"/>
    <p:sldId id="403" r:id="rId21"/>
    <p:sldId id="404" r:id="rId22"/>
    <p:sldId id="40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35"/>
    <p:restoredTop sz="95781"/>
  </p:normalViewPr>
  <p:slideViewPr>
    <p:cSldViewPr snapToGrid="0">
      <p:cViewPr varScale="1">
        <p:scale>
          <a:sx n="97" d="100"/>
          <a:sy n="97" d="100"/>
        </p:scale>
        <p:origin x="88" y="360"/>
      </p:cViewPr>
      <p:guideLst/>
    </p:cSldViewPr>
  </p:slideViewPr>
  <p:notesTextViewPr>
    <p:cViewPr>
      <p:scale>
        <a:sx n="1" d="1"/>
        <a:sy n="1" d="1"/>
      </p:scale>
      <p:origin x="0" y="0"/>
    </p:cViewPr>
  </p:notesTextViewPr>
  <p:notesViewPr>
    <p:cSldViewPr snapToGrid="0">
      <p:cViewPr varScale="1">
        <p:scale>
          <a:sx n="83" d="100"/>
          <a:sy n="83" d="100"/>
        </p:scale>
        <p:origin x="3992"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5F1B90-9297-E544-8E53-BA7BFFBBD273}" type="datetimeFigureOut">
              <a:rPr lang="en-US" smtClean="0"/>
              <a:t>3/17/2024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C4AE31-8302-F84C-8397-9CCC98A1F216}" type="slidenum">
              <a:rPr lang="en-US" smtClean="0"/>
              <a:t>‹#›</a:t>
            </a:fld>
            <a:endParaRPr lang="en-US"/>
          </a:p>
        </p:txBody>
      </p:sp>
    </p:spTree>
    <p:extLst>
      <p:ext uri="{BB962C8B-B14F-4D97-AF65-F5344CB8AC3E}">
        <p14:creationId xmlns:p14="http://schemas.microsoft.com/office/powerpoint/2010/main" val="528877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B5DDD1BA-3C77-9711-B927-CD9CB06C5CF1}"/>
              </a:ext>
            </a:extLst>
          </p:cNvPr>
          <p:cNvSpPr>
            <a:spLocks noGrp="1" noRot="1" noChangeAspect="1" noChangeArrowheads="1" noTextEdit="1"/>
          </p:cNvSpPr>
          <p:nvPr>
            <p:ph type="sldImg"/>
          </p:nvPr>
        </p:nvSpPr>
        <p:spPr>
          <a:ln cap="flat"/>
        </p:spPr>
      </p:sp>
      <p:sp>
        <p:nvSpPr>
          <p:cNvPr id="35843" name="Rectangle 3">
            <a:extLst>
              <a:ext uri="{FF2B5EF4-FFF2-40B4-BE49-F238E27FC236}">
                <a16:creationId xmlns:a16="http://schemas.microsoft.com/office/drawing/2014/main" id="{B8707543-7F0E-2CCF-E195-D5C6EA8D13CA}"/>
              </a:ext>
            </a:extLst>
          </p:cNvPr>
          <p:cNvSpPr>
            <a:spLocks noGrp="1" noChangeArrowheads="1"/>
          </p:cNvSpPr>
          <p:nvPr>
            <p:ph type="body" idx="1"/>
          </p:nvPr>
        </p:nvSpPr>
        <p:spPr/>
        <p:txBody>
          <a:bodyPr/>
          <a:lstStyle/>
          <a:p>
            <a:pPr eaLnBrk="1" hangingPunct="1">
              <a:defRPr/>
            </a:pPr>
            <a:endParaRPr lang="en-AU">
              <a:latin typeface="Times New Roman" charset="0"/>
              <a:ea typeface="ＭＳ Ｐゴシック"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a:r>
              <a:rPr lang="en-US" dirty="0">
                <a:effectLst/>
                <a:latin typeface="Calibri" panose="020F0502020204030204" pitchFamily="34" charset="0"/>
                <a:ea typeface="Calibri" panose="020F0502020204030204" pitchFamily="34" charset="0"/>
                <a:cs typeface="Times New Roman" panose="02020603050405020304" pitchFamily="18" charset="0"/>
              </a:rPr>
              <a:t>Estates in possession are of two general types:</a:t>
            </a:r>
          </a:p>
          <a:p>
            <a:pPr marL="857250" lvl="1"/>
            <a:r>
              <a:rPr lang="en-US" dirty="0">
                <a:effectLst/>
                <a:latin typeface="Calibri" panose="020F0502020204030204" pitchFamily="34" charset="0"/>
                <a:ea typeface="Calibri" panose="020F0502020204030204" pitchFamily="34" charset="0"/>
                <a:cs typeface="Times New Roman" panose="02020603050405020304" pitchFamily="18" charset="0"/>
              </a:rPr>
              <a:t> freehold estates and leasehold estates. These types of estates are technically distinguished on the basis of the definiteness or certainty of their duration. A freehold estate lasts for an indefinite period of time; that is, there is no definitely ascertainable date on which the estate ends. A leasehold estate, on the other hand, expires on a definite date. Aside from this technical distinction, a freehold estate connotes ownership of the property by the estate holder, whereas a leasehold estate implies only the right to possess and use the property owned by another for a period of time.</a:t>
            </a:r>
            <a:endParaRPr lang="en-AU"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endParaRPr lang="en-US" dirty="0"/>
          </a:p>
        </p:txBody>
      </p:sp>
      <p:sp>
        <p:nvSpPr>
          <p:cNvPr id="4" name="Slide Number Placeholder 3"/>
          <p:cNvSpPr>
            <a:spLocks noGrp="1"/>
          </p:cNvSpPr>
          <p:nvPr>
            <p:ph type="sldNum" sz="quarter" idx="5"/>
          </p:nvPr>
        </p:nvSpPr>
        <p:spPr/>
        <p:txBody>
          <a:bodyPr/>
          <a:lstStyle/>
          <a:p>
            <a:fld id="{BAC4AE31-8302-F84C-8397-9CCC98A1F216}" type="slidenum">
              <a:rPr lang="en-US" smtClean="0"/>
              <a:t>10</a:t>
            </a:fld>
            <a:endParaRPr lang="en-US"/>
          </a:p>
        </p:txBody>
      </p:sp>
    </p:spTree>
    <p:extLst>
      <p:ext uri="{BB962C8B-B14F-4D97-AF65-F5344CB8AC3E}">
        <p14:creationId xmlns:p14="http://schemas.microsoft.com/office/powerpoint/2010/main" val="3715355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effectLst/>
                <a:latin typeface="Calibri" panose="020F0502020204030204" pitchFamily="34" charset="0"/>
                <a:ea typeface="Calibri" panose="020F0502020204030204" pitchFamily="34" charset="0"/>
                <a:cs typeface="Times New Roman" panose="02020603050405020304" pitchFamily="18" charset="0"/>
              </a:rPr>
              <a:t>These historic feudal obligations associated with a grant (such as service) have been abolished, other obligations such as the payment of money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ie</a:t>
            </a:r>
            <a:r>
              <a:rPr lang="en-US" sz="1200" dirty="0">
                <a:effectLst/>
                <a:latin typeface="Calibri" panose="020F0502020204030204" pitchFamily="34" charset="0"/>
                <a:ea typeface="Calibri" panose="020F0502020204030204" pitchFamily="34" charset="0"/>
                <a:cs typeface="Times New Roman" panose="02020603050405020304" pitchFamily="18" charset="0"/>
              </a:rPr>
              <a:t> rates and land tax) remain</a:t>
            </a:r>
            <a:r>
              <a:rPr lang="en-US" dirty="0">
                <a:effectLst/>
                <a:latin typeface="Calibri" panose="020F0502020204030204" pitchFamily="34" charset="0"/>
                <a:ea typeface="Calibri" panose="020F0502020204030204" pitchFamily="34" charset="0"/>
                <a:cs typeface="Times New Roman" panose="02020603050405020304" pitchFamily="18" charset="0"/>
              </a:rPr>
              <a:t>.</a:t>
            </a:r>
            <a:endParaRPr lang="en-AU"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BAC4AE31-8302-F84C-8397-9CCC98A1F216}" type="slidenum">
              <a:rPr lang="en-US" smtClean="0"/>
              <a:t>16</a:t>
            </a:fld>
            <a:endParaRPr lang="en-US"/>
          </a:p>
        </p:txBody>
      </p:sp>
    </p:spTree>
    <p:extLst>
      <p:ext uri="{BB962C8B-B14F-4D97-AF65-F5344CB8AC3E}">
        <p14:creationId xmlns:p14="http://schemas.microsoft.com/office/powerpoint/2010/main" val="384147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latin typeface="Calibri" panose="020F0502020204030204" pitchFamily="34" charset="0"/>
                <a:ea typeface="Calibri" panose="020F0502020204030204" pitchFamily="34" charset="0"/>
                <a:cs typeface="Times New Roman" panose="02020603050405020304" pitchFamily="18" charset="0"/>
              </a:rPr>
              <a:t>today because it remains an active and effective component of the legal system we inherited from the British upon settlement. </a:t>
            </a:r>
            <a:endParaRPr lang="en-AU"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BAC4AE31-8302-F84C-8397-9CCC98A1F216}" type="slidenum">
              <a:rPr lang="en-US" smtClean="0"/>
              <a:t>18</a:t>
            </a:fld>
            <a:endParaRPr lang="en-US"/>
          </a:p>
        </p:txBody>
      </p:sp>
    </p:spTree>
    <p:extLst>
      <p:ext uri="{BB962C8B-B14F-4D97-AF65-F5344CB8AC3E}">
        <p14:creationId xmlns:p14="http://schemas.microsoft.com/office/powerpoint/2010/main" val="570712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AC4AE31-8302-F84C-8397-9CCC98A1F216}" type="slidenum">
              <a:rPr lang="en-US" smtClean="0"/>
              <a:t>19</a:t>
            </a:fld>
            <a:endParaRPr lang="en-US"/>
          </a:p>
        </p:txBody>
      </p:sp>
    </p:spTree>
    <p:extLst>
      <p:ext uri="{BB962C8B-B14F-4D97-AF65-F5344CB8AC3E}">
        <p14:creationId xmlns:p14="http://schemas.microsoft.com/office/powerpoint/2010/main" val="41961720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1026">
            <a:extLst>
              <a:ext uri="{FF2B5EF4-FFF2-40B4-BE49-F238E27FC236}">
                <a16:creationId xmlns:a16="http://schemas.microsoft.com/office/drawing/2014/main" id="{976B55F7-17E9-59FF-BF06-01F95C728355}"/>
              </a:ext>
            </a:extLst>
          </p:cNvPr>
          <p:cNvGrpSpPr>
            <a:grpSpLocks/>
          </p:cNvGrpSpPr>
          <p:nvPr/>
        </p:nvGrpSpPr>
        <p:grpSpPr bwMode="auto">
          <a:xfrm>
            <a:off x="1" y="2438401"/>
            <a:ext cx="12012084" cy="1052513"/>
            <a:chOff x="0" y="1536"/>
            <a:chExt cx="5675" cy="663"/>
          </a:xfrm>
        </p:grpSpPr>
        <p:grpSp>
          <p:nvGrpSpPr>
            <p:cNvPr id="3" name="Group 1027">
              <a:extLst>
                <a:ext uri="{FF2B5EF4-FFF2-40B4-BE49-F238E27FC236}">
                  <a16:creationId xmlns:a16="http://schemas.microsoft.com/office/drawing/2014/main" id="{16FE2545-CE1A-7530-6DB9-29A19EFEE90F}"/>
                </a:ext>
              </a:extLst>
            </p:cNvPr>
            <p:cNvGrpSpPr>
              <a:grpSpLocks/>
            </p:cNvGrpSpPr>
            <p:nvPr/>
          </p:nvGrpSpPr>
          <p:grpSpPr bwMode="auto">
            <a:xfrm>
              <a:off x="183" y="1604"/>
              <a:ext cx="448" cy="299"/>
              <a:chOff x="720" y="336"/>
              <a:chExt cx="624" cy="432"/>
            </a:xfrm>
          </p:grpSpPr>
          <p:sp>
            <p:nvSpPr>
              <p:cNvPr id="10" name="Rectangle 1028">
                <a:extLst>
                  <a:ext uri="{FF2B5EF4-FFF2-40B4-BE49-F238E27FC236}">
                    <a16:creationId xmlns:a16="http://schemas.microsoft.com/office/drawing/2014/main" id="{825D5AB4-160E-AF2D-E11A-FE14BB256859}"/>
                  </a:ext>
                </a:extLst>
              </p:cNvPr>
              <p:cNvSpPr>
                <a:spLocks noChangeArrowheads="1"/>
              </p:cNvSpPr>
              <p:nvPr/>
            </p:nvSpPr>
            <p:spPr bwMode="auto">
              <a:xfrm>
                <a:off x="720" y="336"/>
                <a:ext cx="384" cy="432"/>
              </a:xfrm>
              <a:prstGeom prst="rect">
                <a:avLst/>
              </a:prstGeom>
              <a:solidFill>
                <a:schemeClr val="folHlink"/>
              </a:solidFill>
              <a:ln>
                <a:noFill/>
              </a:ln>
              <a:effec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AU" altLang="en-US" sz="1800" dirty="0">
                  <a:ea typeface="+mn-ea"/>
                </a:endParaRPr>
              </a:p>
            </p:txBody>
          </p:sp>
          <p:sp>
            <p:nvSpPr>
              <p:cNvPr id="11" name="Rectangle 1029">
                <a:extLst>
                  <a:ext uri="{FF2B5EF4-FFF2-40B4-BE49-F238E27FC236}">
                    <a16:creationId xmlns:a16="http://schemas.microsoft.com/office/drawing/2014/main" id="{E0B619D3-14AB-5867-A67A-64C29E7A0154}"/>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AU" altLang="en-US" sz="1800" dirty="0">
                  <a:ea typeface="+mn-ea"/>
                </a:endParaRPr>
              </a:p>
            </p:txBody>
          </p:sp>
        </p:grpSp>
        <p:grpSp>
          <p:nvGrpSpPr>
            <p:cNvPr id="4" name="Group 1030">
              <a:extLst>
                <a:ext uri="{FF2B5EF4-FFF2-40B4-BE49-F238E27FC236}">
                  <a16:creationId xmlns:a16="http://schemas.microsoft.com/office/drawing/2014/main" id="{13109B4D-34A5-2B59-416B-FB15B423A6BC}"/>
                </a:ext>
              </a:extLst>
            </p:cNvPr>
            <p:cNvGrpSpPr>
              <a:grpSpLocks/>
            </p:cNvGrpSpPr>
            <p:nvPr/>
          </p:nvGrpSpPr>
          <p:grpSpPr bwMode="auto">
            <a:xfrm>
              <a:off x="261" y="1870"/>
              <a:ext cx="465" cy="299"/>
              <a:chOff x="912" y="2640"/>
              <a:chExt cx="672" cy="432"/>
            </a:xfrm>
          </p:grpSpPr>
          <p:sp>
            <p:nvSpPr>
              <p:cNvPr id="8" name="Rectangle 1031">
                <a:extLst>
                  <a:ext uri="{FF2B5EF4-FFF2-40B4-BE49-F238E27FC236}">
                    <a16:creationId xmlns:a16="http://schemas.microsoft.com/office/drawing/2014/main" id="{1D51A352-D604-F7A6-9A23-B6CC484419F0}"/>
                  </a:ext>
                </a:extLst>
              </p:cNvPr>
              <p:cNvSpPr>
                <a:spLocks noChangeArrowheads="1"/>
              </p:cNvSpPr>
              <p:nvPr/>
            </p:nvSpPr>
            <p:spPr bwMode="auto">
              <a:xfrm>
                <a:off x="912" y="2640"/>
                <a:ext cx="384" cy="432"/>
              </a:xfrm>
              <a:prstGeom prst="rect">
                <a:avLst/>
              </a:prstGeom>
              <a:solidFill>
                <a:schemeClr val="accent2"/>
              </a:solidFill>
              <a:ln>
                <a:noFill/>
              </a:ln>
              <a:effec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AU" altLang="en-US" sz="1800" dirty="0">
                  <a:ea typeface="+mn-ea"/>
                </a:endParaRPr>
              </a:p>
            </p:txBody>
          </p:sp>
          <p:sp>
            <p:nvSpPr>
              <p:cNvPr id="9" name="Rectangle 1032">
                <a:extLst>
                  <a:ext uri="{FF2B5EF4-FFF2-40B4-BE49-F238E27FC236}">
                    <a16:creationId xmlns:a16="http://schemas.microsoft.com/office/drawing/2014/main" id="{71D08A91-EF2B-360E-0CC5-BF9B1C3BC38D}"/>
                  </a:ext>
                </a:extLst>
              </p:cNvPr>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AU" altLang="en-US" sz="1800" dirty="0">
                  <a:ea typeface="+mn-ea"/>
                </a:endParaRPr>
              </a:p>
            </p:txBody>
          </p:sp>
        </p:grpSp>
        <p:sp>
          <p:nvSpPr>
            <p:cNvPr id="5" name="Rectangle 1033">
              <a:extLst>
                <a:ext uri="{FF2B5EF4-FFF2-40B4-BE49-F238E27FC236}">
                  <a16:creationId xmlns:a16="http://schemas.microsoft.com/office/drawing/2014/main" id="{C2FB519E-E918-5E72-BFD7-E8E93548CFCD}"/>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AU" altLang="en-US" sz="1800" dirty="0">
                <a:ea typeface="+mn-ea"/>
              </a:endParaRPr>
            </a:p>
          </p:txBody>
        </p:sp>
        <p:sp>
          <p:nvSpPr>
            <p:cNvPr id="6" name="Rectangle 1034">
              <a:extLst>
                <a:ext uri="{FF2B5EF4-FFF2-40B4-BE49-F238E27FC236}">
                  <a16:creationId xmlns:a16="http://schemas.microsoft.com/office/drawing/2014/main" id="{C14977B7-C28B-6F8A-240E-65FD0845E036}"/>
                </a:ext>
              </a:extLst>
            </p:cNvPr>
            <p:cNvSpPr>
              <a:spLocks noChangeArrowheads="1"/>
            </p:cNvSpPr>
            <p:nvPr/>
          </p:nvSpPr>
          <p:spPr bwMode="auto">
            <a:xfrm>
              <a:off x="400" y="1536"/>
              <a:ext cx="20" cy="663"/>
            </a:xfrm>
            <a:prstGeom prst="rect">
              <a:avLst/>
            </a:prstGeom>
            <a:solidFill>
              <a:schemeClr val="bg2"/>
            </a:solidFill>
            <a:ln>
              <a:noFill/>
            </a:ln>
            <a:effec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AU" altLang="en-US" sz="1800" dirty="0">
                <a:ea typeface="+mn-ea"/>
              </a:endParaRPr>
            </a:p>
          </p:txBody>
        </p:sp>
        <p:sp>
          <p:nvSpPr>
            <p:cNvPr id="7" name="Rectangle 1035">
              <a:extLst>
                <a:ext uri="{FF2B5EF4-FFF2-40B4-BE49-F238E27FC236}">
                  <a16:creationId xmlns:a16="http://schemas.microsoft.com/office/drawing/2014/main" id="{F453E187-BA15-81A0-14A6-E73D17768D96}"/>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AU" altLang="en-US" sz="1800" dirty="0">
                <a:ea typeface="+mn-ea"/>
              </a:endParaRPr>
            </a:p>
          </p:txBody>
        </p:sp>
      </p:grpSp>
      <p:sp>
        <p:nvSpPr>
          <p:cNvPr id="55308" name="Rectangle 1036"/>
          <p:cNvSpPr>
            <a:spLocks noGrp="1" noChangeArrowheads="1"/>
          </p:cNvSpPr>
          <p:nvPr>
            <p:ph type="ctrTitle"/>
          </p:nvPr>
        </p:nvSpPr>
        <p:spPr>
          <a:xfrm>
            <a:off x="1320800" y="1676400"/>
            <a:ext cx="10363200" cy="1462088"/>
          </a:xfrm>
        </p:spPr>
        <p:txBody>
          <a:bodyPr/>
          <a:lstStyle>
            <a:lvl1pPr>
              <a:defRPr/>
            </a:lvl1pPr>
          </a:lstStyle>
          <a:p>
            <a:pPr lvl="0"/>
            <a:r>
              <a:rPr lang="en-AU" noProof="0"/>
              <a:t>Click to edit Master title style</a:t>
            </a:r>
          </a:p>
        </p:txBody>
      </p:sp>
      <p:sp>
        <p:nvSpPr>
          <p:cNvPr id="55309" name="Rectangle 1037"/>
          <p:cNvSpPr>
            <a:spLocks noGrp="1" noChangeArrowheads="1"/>
          </p:cNvSpPr>
          <p:nvPr>
            <p:ph type="subTitle" idx="1"/>
          </p:nvPr>
        </p:nvSpPr>
        <p:spPr>
          <a:xfrm>
            <a:off x="1828800" y="3886200"/>
            <a:ext cx="8534400" cy="1752600"/>
          </a:xfrm>
        </p:spPr>
        <p:txBody>
          <a:bodyPr/>
          <a:lstStyle>
            <a:lvl1pPr marL="0" indent="0" algn="ctr">
              <a:buFont typeface="Wingdings" pitchFamily="2" charset="2"/>
              <a:buNone/>
              <a:defRPr/>
            </a:lvl1pPr>
          </a:lstStyle>
          <a:p>
            <a:pPr lvl="0"/>
            <a:r>
              <a:rPr lang="en-AU" noProof="0"/>
              <a:t>Click to edit Master subtitle style</a:t>
            </a:r>
          </a:p>
        </p:txBody>
      </p:sp>
      <p:sp>
        <p:nvSpPr>
          <p:cNvPr id="12" name="Rectangle 1038">
            <a:extLst>
              <a:ext uri="{FF2B5EF4-FFF2-40B4-BE49-F238E27FC236}">
                <a16:creationId xmlns:a16="http://schemas.microsoft.com/office/drawing/2014/main" id="{4C52BBCE-AC08-EF03-D13F-67E429BC2C65}"/>
              </a:ext>
            </a:extLst>
          </p:cNvPr>
          <p:cNvSpPr>
            <a:spLocks noGrp="1" noChangeArrowheads="1"/>
          </p:cNvSpPr>
          <p:nvPr>
            <p:ph type="dt" sz="half" idx="10"/>
          </p:nvPr>
        </p:nvSpPr>
        <p:spPr>
          <a:xfrm>
            <a:off x="1320800" y="6248400"/>
            <a:ext cx="2540000" cy="457200"/>
          </a:xfrm>
        </p:spPr>
        <p:txBody>
          <a:bodyPr/>
          <a:lstStyle>
            <a:lvl1pPr>
              <a:defRPr>
                <a:solidFill>
                  <a:schemeClr val="bg2"/>
                </a:solidFill>
              </a:defRPr>
            </a:lvl1pPr>
          </a:lstStyle>
          <a:p>
            <a:pPr>
              <a:defRPr/>
            </a:pPr>
            <a:endParaRPr lang="en-AU"/>
          </a:p>
        </p:txBody>
      </p:sp>
      <p:sp>
        <p:nvSpPr>
          <p:cNvPr id="13" name="Rectangle 1039">
            <a:extLst>
              <a:ext uri="{FF2B5EF4-FFF2-40B4-BE49-F238E27FC236}">
                <a16:creationId xmlns:a16="http://schemas.microsoft.com/office/drawing/2014/main" id="{0D4895B8-3614-99D3-A41A-8B13CC4DBD42}"/>
              </a:ext>
            </a:extLst>
          </p:cNvPr>
          <p:cNvSpPr>
            <a:spLocks noGrp="1" noChangeArrowheads="1"/>
          </p:cNvSpPr>
          <p:nvPr>
            <p:ph type="ftr" sz="quarter" idx="11"/>
          </p:nvPr>
        </p:nvSpPr>
        <p:spPr>
          <a:xfrm>
            <a:off x="4572000" y="6248400"/>
            <a:ext cx="3860800" cy="457200"/>
          </a:xfrm>
        </p:spPr>
        <p:txBody>
          <a:bodyPr/>
          <a:lstStyle>
            <a:lvl1pPr>
              <a:defRPr>
                <a:solidFill>
                  <a:schemeClr val="bg2"/>
                </a:solidFill>
              </a:defRPr>
            </a:lvl1pPr>
          </a:lstStyle>
          <a:p>
            <a:pPr>
              <a:defRPr/>
            </a:pPr>
            <a:endParaRPr lang="en-AU"/>
          </a:p>
        </p:txBody>
      </p:sp>
      <p:sp>
        <p:nvSpPr>
          <p:cNvPr id="14" name="Rectangle 1040">
            <a:extLst>
              <a:ext uri="{FF2B5EF4-FFF2-40B4-BE49-F238E27FC236}">
                <a16:creationId xmlns:a16="http://schemas.microsoft.com/office/drawing/2014/main" id="{4FEF097D-E13C-73B4-BDF7-C544FFEA29E5}"/>
              </a:ext>
            </a:extLst>
          </p:cNvPr>
          <p:cNvSpPr>
            <a:spLocks noGrp="1" noChangeArrowheads="1"/>
          </p:cNvSpPr>
          <p:nvPr>
            <p:ph type="sldNum" sz="quarter" idx="12"/>
          </p:nvPr>
        </p:nvSpPr>
        <p:spPr>
          <a:xfrm>
            <a:off x="9144000" y="6248400"/>
            <a:ext cx="2540000" cy="457200"/>
          </a:xfrm>
        </p:spPr>
        <p:txBody>
          <a:bodyPr/>
          <a:lstStyle>
            <a:lvl1pPr>
              <a:defRPr smtClean="0">
                <a:solidFill>
                  <a:schemeClr val="bg2"/>
                </a:solidFill>
              </a:defRPr>
            </a:lvl1pPr>
          </a:lstStyle>
          <a:p>
            <a:pPr>
              <a:defRPr/>
            </a:pPr>
            <a:fld id="{C5A4113F-324F-7B4E-926F-F68EFABBDF54}" type="slidenum">
              <a:rPr lang="en-AU" altLang="en-US"/>
              <a:pPr>
                <a:defRPr/>
              </a:pPr>
              <a:t>‹#›</a:t>
            </a:fld>
            <a:endParaRPr lang="en-AU" altLang="en-US"/>
          </a:p>
        </p:txBody>
      </p:sp>
    </p:spTree>
    <p:extLst>
      <p:ext uri="{BB962C8B-B14F-4D97-AF65-F5344CB8AC3E}">
        <p14:creationId xmlns:p14="http://schemas.microsoft.com/office/powerpoint/2010/main" val="202283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11">
            <a:extLst>
              <a:ext uri="{FF2B5EF4-FFF2-40B4-BE49-F238E27FC236}">
                <a16:creationId xmlns:a16="http://schemas.microsoft.com/office/drawing/2014/main" id="{2F817383-E6BE-5F20-1EEB-E64B7BF8F6E2}"/>
              </a:ext>
            </a:extLst>
          </p:cNvPr>
          <p:cNvSpPr>
            <a:spLocks noGrp="1" noChangeArrowheads="1"/>
          </p:cNvSpPr>
          <p:nvPr>
            <p:ph type="dt" sz="half" idx="10"/>
          </p:nvPr>
        </p:nvSpPr>
        <p:spPr/>
        <p:txBody>
          <a:bodyPr/>
          <a:lstStyle>
            <a:lvl1pPr>
              <a:defRPr/>
            </a:lvl1pPr>
          </a:lstStyle>
          <a:p>
            <a:pPr>
              <a:defRPr/>
            </a:pPr>
            <a:endParaRPr lang="en-AU"/>
          </a:p>
        </p:txBody>
      </p:sp>
      <p:sp>
        <p:nvSpPr>
          <p:cNvPr id="5" name="Rectangle 12">
            <a:extLst>
              <a:ext uri="{FF2B5EF4-FFF2-40B4-BE49-F238E27FC236}">
                <a16:creationId xmlns:a16="http://schemas.microsoft.com/office/drawing/2014/main" id="{3B724C9A-AE97-A364-DEF7-463314D89EB8}"/>
              </a:ext>
            </a:extLst>
          </p:cNvPr>
          <p:cNvSpPr>
            <a:spLocks noGrp="1" noChangeArrowheads="1"/>
          </p:cNvSpPr>
          <p:nvPr>
            <p:ph type="ftr" sz="quarter" idx="11"/>
          </p:nvPr>
        </p:nvSpPr>
        <p:spPr/>
        <p:txBody>
          <a:bodyPr/>
          <a:lstStyle>
            <a:lvl1pPr>
              <a:defRPr/>
            </a:lvl1pPr>
          </a:lstStyle>
          <a:p>
            <a:pPr>
              <a:defRPr/>
            </a:pPr>
            <a:endParaRPr lang="en-AU"/>
          </a:p>
        </p:txBody>
      </p:sp>
      <p:sp>
        <p:nvSpPr>
          <p:cNvPr id="6" name="Rectangle 13">
            <a:extLst>
              <a:ext uri="{FF2B5EF4-FFF2-40B4-BE49-F238E27FC236}">
                <a16:creationId xmlns:a16="http://schemas.microsoft.com/office/drawing/2014/main" id="{47655EB8-82BE-8A97-FA9C-A9CC5CF43C92}"/>
              </a:ext>
            </a:extLst>
          </p:cNvPr>
          <p:cNvSpPr>
            <a:spLocks noGrp="1" noChangeArrowheads="1"/>
          </p:cNvSpPr>
          <p:nvPr>
            <p:ph type="sldNum" sz="quarter" idx="12"/>
          </p:nvPr>
        </p:nvSpPr>
        <p:spPr/>
        <p:txBody>
          <a:bodyPr/>
          <a:lstStyle>
            <a:lvl1pPr>
              <a:defRPr smtClean="0"/>
            </a:lvl1pPr>
          </a:lstStyle>
          <a:p>
            <a:pPr>
              <a:defRPr/>
            </a:pPr>
            <a:fld id="{D6A756C5-910A-724B-9D64-4E624A229D04}" type="slidenum">
              <a:rPr lang="en-AU" altLang="en-US"/>
              <a:pPr>
                <a:defRPr/>
              </a:pPr>
              <a:t>‹#›</a:t>
            </a:fld>
            <a:endParaRPr lang="en-AU" altLang="en-US"/>
          </a:p>
        </p:txBody>
      </p:sp>
    </p:spTree>
    <p:extLst>
      <p:ext uri="{BB962C8B-B14F-4D97-AF65-F5344CB8AC3E}">
        <p14:creationId xmlns:p14="http://schemas.microsoft.com/office/powerpoint/2010/main" val="1602771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38733" y="214313"/>
            <a:ext cx="2601384" cy="5918200"/>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1534584" y="214313"/>
            <a:ext cx="7600949" cy="5918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11">
            <a:extLst>
              <a:ext uri="{FF2B5EF4-FFF2-40B4-BE49-F238E27FC236}">
                <a16:creationId xmlns:a16="http://schemas.microsoft.com/office/drawing/2014/main" id="{091F8096-9241-291D-E37F-EB916EDBA990}"/>
              </a:ext>
            </a:extLst>
          </p:cNvPr>
          <p:cNvSpPr>
            <a:spLocks noGrp="1" noChangeArrowheads="1"/>
          </p:cNvSpPr>
          <p:nvPr>
            <p:ph type="dt" sz="half" idx="10"/>
          </p:nvPr>
        </p:nvSpPr>
        <p:spPr/>
        <p:txBody>
          <a:bodyPr/>
          <a:lstStyle>
            <a:lvl1pPr>
              <a:defRPr/>
            </a:lvl1pPr>
          </a:lstStyle>
          <a:p>
            <a:pPr>
              <a:defRPr/>
            </a:pPr>
            <a:endParaRPr lang="en-AU"/>
          </a:p>
        </p:txBody>
      </p:sp>
      <p:sp>
        <p:nvSpPr>
          <p:cNvPr id="5" name="Rectangle 12">
            <a:extLst>
              <a:ext uri="{FF2B5EF4-FFF2-40B4-BE49-F238E27FC236}">
                <a16:creationId xmlns:a16="http://schemas.microsoft.com/office/drawing/2014/main" id="{82BA51B2-92EB-F7F7-E449-47776E60E83C}"/>
              </a:ext>
            </a:extLst>
          </p:cNvPr>
          <p:cNvSpPr>
            <a:spLocks noGrp="1" noChangeArrowheads="1"/>
          </p:cNvSpPr>
          <p:nvPr>
            <p:ph type="ftr" sz="quarter" idx="11"/>
          </p:nvPr>
        </p:nvSpPr>
        <p:spPr/>
        <p:txBody>
          <a:bodyPr/>
          <a:lstStyle>
            <a:lvl1pPr>
              <a:defRPr/>
            </a:lvl1pPr>
          </a:lstStyle>
          <a:p>
            <a:pPr>
              <a:defRPr/>
            </a:pPr>
            <a:endParaRPr lang="en-AU"/>
          </a:p>
        </p:txBody>
      </p:sp>
      <p:sp>
        <p:nvSpPr>
          <p:cNvPr id="6" name="Rectangle 13">
            <a:extLst>
              <a:ext uri="{FF2B5EF4-FFF2-40B4-BE49-F238E27FC236}">
                <a16:creationId xmlns:a16="http://schemas.microsoft.com/office/drawing/2014/main" id="{C826873A-C23E-2803-5231-1BAFF037EA05}"/>
              </a:ext>
            </a:extLst>
          </p:cNvPr>
          <p:cNvSpPr>
            <a:spLocks noGrp="1" noChangeArrowheads="1"/>
          </p:cNvSpPr>
          <p:nvPr>
            <p:ph type="sldNum" sz="quarter" idx="12"/>
          </p:nvPr>
        </p:nvSpPr>
        <p:spPr/>
        <p:txBody>
          <a:bodyPr/>
          <a:lstStyle>
            <a:lvl1pPr>
              <a:defRPr smtClean="0"/>
            </a:lvl1pPr>
          </a:lstStyle>
          <a:p>
            <a:pPr>
              <a:defRPr/>
            </a:pPr>
            <a:fld id="{D14EC5AE-4DEA-6244-BAF0-D30E14236223}" type="slidenum">
              <a:rPr lang="en-AU" altLang="en-US"/>
              <a:pPr>
                <a:defRPr/>
              </a:pPr>
              <a:t>‹#›</a:t>
            </a:fld>
            <a:endParaRPr lang="en-AU" altLang="en-US"/>
          </a:p>
        </p:txBody>
      </p:sp>
    </p:spTree>
    <p:extLst>
      <p:ext uri="{BB962C8B-B14F-4D97-AF65-F5344CB8AC3E}">
        <p14:creationId xmlns:p14="http://schemas.microsoft.com/office/powerpoint/2010/main" val="679199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11">
            <a:extLst>
              <a:ext uri="{FF2B5EF4-FFF2-40B4-BE49-F238E27FC236}">
                <a16:creationId xmlns:a16="http://schemas.microsoft.com/office/drawing/2014/main" id="{E43078CC-06F4-17E1-ADC8-4C544FB11995}"/>
              </a:ext>
            </a:extLst>
          </p:cNvPr>
          <p:cNvSpPr>
            <a:spLocks noGrp="1" noChangeArrowheads="1"/>
          </p:cNvSpPr>
          <p:nvPr>
            <p:ph type="dt" sz="half" idx="10"/>
          </p:nvPr>
        </p:nvSpPr>
        <p:spPr/>
        <p:txBody>
          <a:bodyPr/>
          <a:lstStyle>
            <a:lvl1pPr>
              <a:defRPr/>
            </a:lvl1pPr>
          </a:lstStyle>
          <a:p>
            <a:pPr>
              <a:defRPr/>
            </a:pPr>
            <a:endParaRPr lang="en-AU"/>
          </a:p>
        </p:txBody>
      </p:sp>
      <p:sp>
        <p:nvSpPr>
          <p:cNvPr id="5" name="Rectangle 12">
            <a:extLst>
              <a:ext uri="{FF2B5EF4-FFF2-40B4-BE49-F238E27FC236}">
                <a16:creationId xmlns:a16="http://schemas.microsoft.com/office/drawing/2014/main" id="{94CC52CB-3B69-96C0-2148-776AA5BBDC89}"/>
              </a:ext>
            </a:extLst>
          </p:cNvPr>
          <p:cNvSpPr>
            <a:spLocks noGrp="1" noChangeArrowheads="1"/>
          </p:cNvSpPr>
          <p:nvPr>
            <p:ph type="ftr" sz="quarter" idx="11"/>
          </p:nvPr>
        </p:nvSpPr>
        <p:spPr/>
        <p:txBody>
          <a:bodyPr/>
          <a:lstStyle>
            <a:lvl1pPr>
              <a:defRPr/>
            </a:lvl1pPr>
          </a:lstStyle>
          <a:p>
            <a:pPr>
              <a:defRPr/>
            </a:pPr>
            <a:endParaRPr lang="en-AU"/>
          </a:p>
        </p:txBody>
      </p:sp>
      <p:sp>
        <p:nvSpPr>
          <p:cNvPr id="6" name="Rectangle 13">
            <a:extLst>
              <a:ext uri="{FF2B5EF4-FFF2-40B4-BE49-F238E27FC236}">
                <a16:creationId xmlns:a16="http://schemas.microsoft.com/office/drawing/2014/main" id="{F5AC7D03-3946-0A41-FDD3-9645DE112C6C}"/>
              </a:ext>
            </a:extLst>
          </p:cNvPr>
          <p:cNvSpPr>
            <a:spLocks noGrp="1" noChangeArrowheads="1"/>
          </p:cNvSpPr>
          <p:nvPr>
            <p:ph type="sldNum" sz="quarter" idx="12"/>
          </p:nvPr>
        </p:nvSpPr>
        <p:spPr/>
        <p:txBody>
          <a:bodyPr/>
          <a:lstStyle>
            <a:lvl1pPr>
              <a:defRPr smtClean="0"/>
            </a:lvl1pPr>
          </a:lstStyle>
          <a:p>
            <a:pPr>
              <a:defRPr/>
            </a:pPr>
            <a:fld id="{72814190-195E-B44C-B326-406A9C10AF41}" type="slidenum">
              <a:rPr lang="en-AU" altLang="en-US"/>
              <a:pPr>
                <a:defRPr/>
              </a:pPr>
              <a:t>‹#›</a:t>
            </a:fld>
            <a:endParaRPr lang="en-AU" altLang="en-US"/>
          </a:p>
        </p:txBody>
      </p:sp>
    </p:spTree>
    <p:extLst>
      <p:ext uri="{BB962C8B-B14F-4D97-AF65-F5344CB8AC3E}">
        <p14:creationId xmlns:p14="http://schemas.microsoft.com/office/powerpoint/2010/main" val="1923872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a:extLst>
              <a:ext uri="{FF2B5EF4-FFF2-40B4-BE49-F238E27FC236}">
                <a16:creationId xmlns:a16="http://schemas.microsoft.com/office/drawing/2014/main" id="{DCD64128-C099-4BF6-7294-DFC64606FBE2}"/>
              </a:ext>
            </a:extLst>
          </p:cNvPr>
          <p:cNvSpPr>
            <a:spLocks noGrp="1" noChangeArrowheads="1"/>
          </p:cNvSpPr>
          <p:nvPr>
            <p:ph type="dt" sz="half" idx="10"/>
          </p:nvPr>
        </p:nvSpPr>
        <p:spPr/>
        <p:txBody>
          <a:bodyPr/>
          <a:lstStyle>
            <a:lvl1pPr>
              <a:defRPr/>
            </a:lvl1pPr>
          </a:lstStyle>
          <a:p>
            <a:pPr>
              <a:defRPr/>
            </a:pPr>
            <a:endParaRPr lang="en-AU"/>
          </a:p>
        </p:txBody>
      </p:sp>
      <p:sp>
        <p:nvSpPr>
          <p:cNvPr id="5" name="Rectangle 12">
            <a:extLst>
              <a:ext uri="{FF2B5EF4-FFF2-40B4-BE49-F238E27FC236}">
                <a16:creationId xmlns:a16="http://schemas.microsoft.com/office/drawing/2014/main" id="{7034D90E-4785-B5FC-1FF9-59B71CA43A67}"/>
              </a:ext>
            </a:extLst>
          </p:cNvPr>
          <p:cNvSpPr>
            <a:spLocks noGrp="1" noChangeArrowheads="1"/>
          </p:cNvSpPr>
          <p:nvPr>
            <p:ph type="ftr" sz="quarter" idx="11"/>
          </p:nvPr>
        </p:nvSpPr>
        <p:spPr/>
        <p:txBody>
          <a:bodyPr/>
          <a:lstStyle>
            <a:lvl1pPr>
              <a:defRPr/>
            </a:lvl1pPr>
          </a:lstStyle>
          <a:p>
            <a:pPr>
              <a:defRPr/>
            </a:pPr>
            <a:endParaRPr lang="en-AU"/>
          </a:p>
        </p:txBody>
      </p:sp>
      <p:sp>
        <p:nvSpPr>
          <p:cNvPr id="6" name="Rectangle 13">
            <a:extLst>
              <a:ext uri="{FF2B5EF4-FFF2-40B4-BE49-F238E27FC236}">
                <a16:creationId xmlns:a16="http://schemas.microsoft.com/office/drawing/2014/main" id="{0E12DC84-CC6E-546A-0EF6-DBA000BE6BF5}"/>
              </a:ext>
            </a:extLst>
          </p:cNvPr>
          <p:cNvSpPr>
            <a:spLocks noGrp="1" noChangeArrowheads="1"/>
          </p:cNvSpPr>
          <p:nvPr>
            <p:ph type="sldNum" sz="quarter" idx="12"/>
          </p:nvPr>
        </p:nvSpPr>
        <p:spPr/>
        <p:txBody>
          <a:bodyPr/>
          <a:lstStyle>
            <a:lvl1pPr>
              <a:defRPr smtClean="0"/>
            </a:lvl1pPr>
          </a:lstStyle>
          <a:p>
            <a:pPr>
              <a:defRPr/>
            </a:pPr>
            <a:fld id="{021401CF-C2CF-3244-B04C-6B0D2562E885}" type="slidenum">
              <a:rPr lang="en-AU" altLang="en-US"/>
              <a:pPr>
                <a:defRPr/>
              </a:pPr>
              <a:t>‹#›</a:t>
            </a:fld>
            <a:endParaRPr lang="en-AU" altLang="en-US"/>
          </a:p>
        </p:txBody>
      </p:sp>
    </p:spTree>
    <p:extLst>
      <p:ext uri="{BB962C8B-B14F-4D97-AF65-F5344CB8AC3E}">
        <p14:creationId xmlns:p14="http://schemas.microsoft.com/office/powerpoint/2010/main" val="4110766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1576917" y="2017713"/>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860117" y="2017713"/>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Rectangle 11">
            <a:extLst>
              <a:ext uri="{FF2B5EF4-FFF2-40B4-BE49-F238E27FC236}">
                <a16:creationId xmlns:a16="http://schemas.microsoft.com/office/drawing/2014/main" id="{4F09EDC7-4241-EDC1-5698-BB09DD0A1FD1}"/>
              </a:ext>
            </a:extLst>
          </p:cNvPr>
          <p:cNvSpPr>
            <a:spLocks noGrp="1" noChangeArrowheads="1"/>
          </p:cNvSpPr>
          <p:nvPr>
            <p:ph type="dt" sz="half" idx="10"/>
          </p:nvPr>
        </p:nvSpPr>
        <p:spPr/>
        <p:txBody>
          <a:bodyPr/>
          <a:lstStyle>
            <a:lvl1pPr>
              <a:defRPr/>
            </a:lvl1pPr>
          </a:lstStyle>
          <a:p>
            <a:pPr>
              <a:defRPr/>
            </a:pPr>
            <a:endParaRPr lang="en-AU"/>
          </a:p>
        </p:txBody>
      </p:sp>
      <p:sp>
        <p:nvSpPr>
          <p:cNvPr id="6" name="Rectangle 12">
            <a:extLst>
              <a:ext uri="{FF2B5EF4-FFF2-40B4-BE49-F238E27FC236}">
                <a16:creationId xmlns:a16="http://schemas.microsoft.com/office/drawing/2014/main" id="{F7F17DCF-FF75-DAB6-96FF-F9002A3C7974}"/>
              </a:ext>
            </a:extLst>
          </p:cNvPr>
          <p:cNvSpPr>
            <a:spLocks noGrp="1" noChangeArrowheads="1"/>
          </p:cNvSpPr>
          <p:nvPr>
            <p:ph type="ftr" sz="quarter" idx="11"/>
          </p:nvPr>
        </p:nvSpPr>
        <p:spPr/>
        <p:txBody>
          <a:bodyPr/>
          <a:lstStyle>
            <a:lvl1pPr>
              <a:defRPr/>
            </a:lvl1pPr>
          </a:lstStyle>
          <a:p>
            <a:pPr>
              <a:defRPr/>
            </a:pPr>
            <a:endParaRPr lang="en-AU"/>
          </a:p>
        </p:txBody>
      </p:sp>
      <p:sp>
        <p:nvSpPr>
          <p:cNvPr id="7" name="Rectangle 13">
            <a:extLst>
              <a:ext uri="{FF2B5EF4-FFF2-40B4-BE49-F238E27FC236}">
                <a16:creationId xmlns:a16="http://schemas.microsoft.com/office/drawing/2014/main" id="{C9AA6796-1806-54C2-CE34-F4CB25887DA2}"/>
              </a:ext>
            </a:extLst>
          </p:cNvPr>
          <p:cNvSpPr>
            <a:spLocks noGrp="1" noChangeArrowheads="1"/>
          </p:cNvSpPr>
          <p:nvPr>
            <p:ph type="sldNum" sz="quarter" idx="12"/>
          </p:nvPr>
        </p:nvSpPr>
        <p:spPr/>
        <p:txBody>
          <a:bodyPr/>
          <a:lstStyle>
            <a:lvl1pPr>
              <a:defRPr smtClean="0"/>
            </a:lvl1pPr>
          </a:lstStyle>
          <a:p>
            <a:pPr>
              <a:defRPr/>
            </a:pPr>
            <a:fld id="{9CA14D96-FFFF-9647-893C-F5FAD9D9B63C}" type="slidenum">
              <a:rPr lang="en-AU" altLang="en-US"/>
              <a:pPr>
                <a:defRPr/>
              </a:pPr>
              <a:t>‹#›</a:t>
            </a:fld>
            <a:endParaRPr lang="en-AU" altLang="en-US"/>
          </a:p>
        </p:txBody>
      </p:sp>
    </p:spTree>
    <p:extLst>
      <p:ext uri="{BB962C8B-B14F-4D97-AF65-F5344CB8AC3E}">
        <p14:creationId xmlns:p14="http://schemas.microsoft.com/office/powerpoint/2010/main" val="2834716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Rectangle 11">
            <a:extLst>
              <a:ext uri="{FF2B5EF4-FFF2-40B4-BE49-F238E27FC236}">
                <a16:creationId xmlns:a16="http://schemas.microsoft.com/office/drawing/2014/main" id="{3359DB44-44A3-9C04-627F-8EBB8B3B2129}"/>
              </a:ext>
            </a:extLst>
          </p:cNvPr>
          <p:cNvSpPr>
            <a:spLocks noGrp="1" noChangeArrowheads="1"/>
          </p:cNvSpPr>
          <p:nvPr>
            <p:ph type="dt" sz="half" idx="10"/>
          </p:nvPr>
        </p:nvSpPr>
        <p:spPr/>
        <p:txBody>
          <a:bodyPr/>
          <a:lstStyle>
            <a:lvl1pPr>
              <a:defRPr/>
            </a:lvl1pPr>
          </a:lstStyle>
          <a:p>
            <a:pPr>
              <a:defRPr/>
            </a:pPr>
            <a:endParaRPr lang="en-AU"/>
          </a:p>
        </p:txBody>
      </p:sp>
      <p:sp>
        <p:nvSpPr>
          <p:cNvPr id="8" name="Rectangle 12">
            <a:extLst>
              <a:ext uri="{FF2B5EF4-FFF2-40B4-BE49-F238E27FC236}">
                <a16:creationId xmlns:a16="http://schemas.microsoft.com/office/drawing/2014/main" id="{516A1BAB-99E4-EB21-91BE-9A6BCAA9E060}"/>
              </a:ext>
            </a:extLst>
          </p:cNvPr>
          <p:cNvSpPr>
            <a:spLocks noGrp="1" noChangeArrowheads="1"/>
          </p:cNvSpPr>
          <p:nvPr>
            <p:ph type="ftr" sz="quarter" idx="11"/>
          </p:nvPr>
        </p:nvSpPr>
        <p:spPr/>
        <p:txBody>
          <a:bodyPr/>
          <a:lstStyle>
            <a:lvl1pPr>
              <a:defRPr/>
            </a:lvl1pPr>
          </a:lstStyle>
          <a:p>
            <a:pPr>
              <a:defRPr/>
            </a:pPr>
            <a:endParaRPr lang="en-AU"/>
          </a:p>
        </p:txBody>
      </p:sp>
      <p:sp>
        <p:nvSpPr>
          <p:cNvPr id="9" name="Rectangle 13">
            <a:extLst>
              <a:ext uri="{FF2B5EF4-FFF2-40B4-BE49-F238E27FC236}">
                <a16:creationId xmlns:a16="http://schemas.microsoft.com/office/drawing/2014/main" id="{9AE18405-07D1-7130-92F1-1105244BB46E}"/>
              </a:ext>
            </a:extLst>
          </p:cNvPr>
          <p:cNvSpPr>
            <a:spLocks noGrp="1" noChangeArrowheads="1"/>
          </p:cNvSpPr>
          <p:nvPr>
            <p:ph type="sldNum" sz="quarter" idx="12"/>
          </p:nvPr>
        </p:nvSpPr>
        <p:spPr/>
        <p:txBody>
          <a:bodyPr/>
          <a:lstStyle>
            <a:lvl1pPr>
              <a:defRPr smtClean="0"/>
            </a:lvl1pPr>
          </a:lstStyle>
          <a:p>
            <a:pPr>
              <a:defRPr/>
            </a:pPr>
            <a:fld id="{86885455-00BE-E74F-9B0C-4C7FBFADF7AD}" type="slidenum">
              <a:rPr lang="en-AU" altLang="en-US"/>
              <a:pPr>
                <a:defRPr/>
              </a:pPr>
              <a:t>‹#›</a:t>
            </a:fld>
            <a:endParaRPr lang="en-AU" altLang="en-US"/>
          </a:p>
        </p:txBody>
      </p:sp>
    </p:spTree>
    <p:extLst>
      <p:ext uri="{BB962C8B-B14F-4D97-AF65-F5344CB8AC3E}">
        <p14:creationId xmlns:p14="http://schemas.microsoft.com/office/powerpoint/2010/main" val="1339844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Rectangle 11">
            <a:extLst>
              <a:ext uri="{FF2B5EF4-FFF2-40B4-BE49-F238E27FC236}">
                <a16:creationId xmlns:a16="http://schemas.microsoft.com/office/drawing/2014/main" id="{0F19740D-4B67-C039-21FF-55FB7E3CFEEF}"/>
              </a:ext>
            </a:extLst>
          </p:cNvPr>
          <p:cNvSpPr>
            <a:spLocks noGrp="1" noChangeArrowheads="1"/>
          </p:cNvSpPr>
          <p:nvPr>
            <p:ph type="dt" sz="half" idx="10"/>
          </p:nvPr>
        </p:nvSpPr>
        <p:spPr/>
        <p:txBody>
          <a:bodyPr/>
          <a:lstStyle>
            <a:lvl1pPr>
              <a:defRPr/>
            </a:lvl1pPr>
          </a:lstStyle>
          <a:p>
            <a:pPr>
              <a:defRPr/>
            </a:pPr>
            <a:endParaRPr lang="en-AU"/>
          </a:p>
        </p:txBody>
      </p:sp>
      <p:sp>
        <p:nvSpPr>
          <p:cNvPr id="4" name="Rectangle 12">
            <a:extLst>
              <a:ext uri="{FF2B5EF4-FFF2-40B4-BE49-F238E27FC236}">
                <a16:creationId xmlns:a16="http://schemas.microsoft.com/office/drawing/2014/main" id="{467528FE-31D1-ABD1-66CD-A29C505C23A1}"/>
              </a:ext>
            </a:extLst>
          </p:cNvPr>
          <p:cNvSpPr>
            <a:spLocks noGrp="1" noChangeArrowheads="1"/>
          </p:cNvSpPr>
          <p:nvPr>
            <p:ph type="ftr" sz="quarter" idx="11"/>
          </p:nvPr>
        </p:nvSpPr>
        <p:spPr/>
        <p:txBody>
          <a:bodyPr/>
          <a:lstStyle>
            <a:lvl1pPr>
              <a:defRPr/>
            </a:lvl1pPr>
          </a:lstStyle>
          <a:p>
            <a:pPr>
              <a:defRPr/>
            </a:pPr>
            <a:endParaRPr lang="en-AU"/>
          </a:p>
        </p:txBody>
      </p:sp>
      <p:sp>
        <p:nvSpPr>
          <p:cNvPr id="5" name="Rectangle 13">
            <a:extLst>
              <a:ext uri="{FF2B5EF4-FFF2-40B4-BE49-F238E27FC236}">
                <a16:creationId xmlns:a16="http://schemas.microsoft.com/office/drawing/2014/main" id="{FFCFED40-CB98-9754-0A3B-C0F526CE7AE9}"/>
              </a:ext>
            </a:extLst>
          </p:cNvPr>
          <p:cNvSpPr>
            <a:spLocks noGrp="1" noChangeArrowheads="1"/>
          </p:cNvSpPr>
          <p:nvPr>
            <p:ph type="sldNum" sz="quarter" idx="12"/>
          </p:nvPr>
        </p:nvSpPr>
        <p:spPr/>
        <p:txBody>
          <a:bodyPr/>
          <a:lstStyle>
            <a:lvl1pPr>
              <a:defRPr smtClean="0"/>
            </a:lvl1pPr>
          </a:lstStyle>
          <a:p>
            <a:pPr>
              <a:defRPr/>
            </a:pPr>
            <a:fld id="{F184171A-DE3E-5F49-9CCF-12CACDBD92C8}" type="slidenum">
              <a:rPr lang="en-AU" altLang="en-US"/>
              <a:pPr>
                <a:defRPr/>
              </a:pPr>
              <a:t>‹#›</a:t>
            </a:fld>
            <a:endParaRPr lang="en-AU" altLang="en-US"/>
          </a:p>
        </p:txBody>
      </p:sp>
    </p:spTree>
    <p:extLst>
      <p:ext uri="{BB962C8B-B14F-4D97-AF65-F5344CB8AC3E}">
        <p14:creationId xmlns:p14="http://schemas.microsoft.com/office/powerpoint/2010/main" val="20551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2ABD7521-591E-0F69-B1DA-35BBA55EF179}"/>
              </a:ext>
            </a:extLst>
          </p:cNvPr>
          <p:cNvSpPr>
            <a:spLocks noGrp="1" noChangeArrowheads="1"/>
          </p:cNvSpPr>
          <p:nvPr>
            <p:ph type="dt" sz="half" idx="10"/>
          </p:nvPr>
        </p:nvSpPr>
        <p:spPr/>
        <p:txBody>
          <a:bodyPr/>
          <a:lstStyle>
            <a:lvl1pPr>
              <a:defRPr/>
            </a:lvl1pPr>
          </a:lstStyle>
          <a:p>
            <a:pPr>
              <a:defRPr/>
            </a:pPr>
            <a:endParaRPr lang="en-AU"/>
          </a:p>
        </p:txBody>
      </p:sp>
      <p:sp>
        <p:nvSpPr>
          <p:cNvPr id="3" name="Rectangle 12">
            <a:extLst>
              <a:ext uri="{FF2B5EF4-FFF2-40B4-BE49-F238E27FC236}">
                <a16:creationId xmlns:a16="http://schemas.microsoft.com/office/drawing/2014/main" id="{913E2443-E2EC-ED5D-6DA9-FECB60FDE6FF}"/>
              </a:ext>
            </a:extLst>
          </p:cNvPr>
          <p:cNvSpPr>
            <a:spLocks noGrp="1" noChangeArrowheads="1"/>
          </p:cNvSpPr>
          <p:nvPr>
            <p:ph type="ftr" sz="quarter" idx="11"/>
          </p:nvPr>
        </p:nvSpPr>
        <p:spPr/>
        <p:txBody>
          <a:bodyPr/>
          <a:lstStyle>
            <a:lvl1pPr>
              <a:defRPr/>
            </a:lvl1pPr>
          </a:lstStyle>
          <a:p>
            <a:pPr>
              <a:defRPr/>
            </a:pPr>
            <a:endParaRPr lang="en-AU"/>
          </a:p>
        </p:txBody>
      </p:sp>
      <p:sp>
        <p:nvSpPr>
          <p:cNvPr id="4" name="Rectangle 13">
            <a:extLst>
              <a:ext uri="{FF2B5EF4-FFF2-40B4-BE49-F238E27FC236}">
                <a16:creationId xmlns:a16="http://schemas.microsoft.com/office/drawing/2014/main" id="{BD1B63DE-19DF-E15A-A708-EEC9787E2951}"/>
              </a:ext>
            </a:extLst>
          </p:cNvPr>
          <p:cNvSpPr>
            <a:spLocks noGrp="1" noChangeArrowheads="1"/>
          </p:cNvSpPr>
          <p:nvPr>
            <p:ph type="sldNum" sz="quarter" idx="12"/>
          </p:nvPr>
        </p:nvSpPr>
        <p:spPr/>
        <p:txBody>
          <a:bodyPr/>
          <a:lstStyle>
            <a:lvl1pPr>
              <a:defRPr smtClean="0"/>
            </a:lvl1pPr>
          </a:lstStyle>
          <a:p>
            <a:pPr>
              <a:defRPr/>
            </a:pPr>
            <a:fld id="{1EF4927E-1172-8247-8828-5511FB63DD11}" type="slidenum">
              <a:rPr lang="en-AU" altLang="en-US"/>
              <a:pPr>
                <a:defRPr/>
              </a:pPr>
              <a:t>‹#›</a:t>
            </a:fld>
            <a:endParaRPr lang="en-AU" altLang="en-US"/>
          </a:p>
        </p:txBody>
      </p:sp>
    </p:spTree>
    <p:extLst>
      <p:ext uri="{BB962C8B-B14F-4D97-AF65-F5344CB8AC3E}">
        <p14:creationId xmlns:p14="http://schemas.microsoft.com/office/powerpoint/2010/main" val="320197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a:extLst>
              <a:ext uri="{FF2B5EF4-FFF2-40B4-BE49-F238E27FC236}">
                <a16:creationId xmlns:a16="http://schemas.microsoft.com/office/drawing/2014/main" id="{80842622-EFE6-55BC-32D0-0D4B180941BA}"/>
              </a:ext>
            </a:extLst>
          </p:cNvPr>
          <p:cNvSpPr>
            <a:spLocks noGrp="1" noChangeArrowheads="1"/>
          </p:cNvSpPr>
          <p:nvPr>
            <p:ph type="dt" sz="half" idx="10"/>
          </p:nvPr>
        </p:nvSpPr>
        <p:spPr/>
        <p:txBody>
          <a:bodyPr/>
          <a:lstStyle>
            <a:lvl1pPr>
              <a:defRPr/>
            </a:lvl1pPr>
          </a:lstStyle>
          <a:p>
            <a:pPr>
              <a:defRPr/>
            </a:pPr>
            <a:endParaRPr lang="en-AU"/>
          </a:p>
        </p:txBody>
      </p:sp>
      <p:sp>
        <p:nvSpPr>
          <p:cNvPr id="6" name="Rectangle 12">
            <a:extLst>
              <a:ext uri="{FF2B5EF4-FFF2-40B4-BE49-F238E27FC236}">
                <a16:creationId xmlns:a16="http://schemas.microsoft.com/office/drawing/2014/main" id="{17C0D1A2-1CC6-DCBD-4CF3-C55237D34782}"/>
              </a:ext>
            </a:extLst>
          </p:cNvPr>
          <p:cNvSpPr>
            <a:spLocks noGrp="1" noChangeArrowheads="1"/>
          </p:cNvSpPr>
          <p:nvPr>
            <p:ph type="ftr" sz="quarter" idx="11"/>
          </p:nvPr>
        </p:nvSpPr>
        <p:spPr/>
        <p:txBody>
          <a:bodyPr/>
          <a:lstStyle>
            <a:lvl1pPr>
              <a:defRPr/>
            </a:lvl1pPr>
          </a:lstStyle>
          <a:p>
            <a:pPr>
              <a:defRPr/>
            </a:pPr>
            <a:endParaRPr lang="en-AU"/>
          </a:p>
        </p:txBody>
      </p:sp>
      <p:sp>
        <p:nvSpPr>
          <p:cNvPr id="7" name="Rectangle 13">
            <a:extLst>
              <a:ext uri="{FF2B5EF4-FFF2-40B4-BE49-F238E27FC236}">
                <a16:creationId xmlns:a16="http://schemas.microsoft.com/office/drawing/2014/main" id="{67D267FA-22F6-C70E-EB87-C4D733A65BEF}"/>
              </a:ext>
            </a:extLst>
          </p:cNvPr>
          <p:cNvSpPr>
            <a:spLocks noGrp="1" noChangeArrowheads="1"/>
          </p:cNvSpPr>
          <p:nvPr>
            <p:ph type="sldNum" sz="quarter" idx="12"/>
          </p:nvPr>
        </p:nvSpPr>
        <p:spPr/>
        <p:txBody>
          <a:bodyPr/>
          <a:lstStyle>
            <a:lvl1pPr>
              <a:defRPr smtClean="0"/>
            </a:lvl1pPr>
          </a:lstStyle>
          <a:p>
            <a:pPr>
              <a:defRPr/>
            </a:pPr>
            <a:fld id="{DC4C2BB9-4527-A14B-969D-D4119BB2EF5A}" type="slidenum">
              <a:rPr lang="en-AU" altLang="en-US"/>
              <a:pPr>
                <a:defRPr/>
              </a:pPr>
              <a:t>‹#›</a:t>
            </a:fld>
            <a:endParaRPr lang="en-AU" altLang="en-US"/>
          </a:p>
        </p:txBody>
      </p:sp>
    </p:spTree>
    <p:extLst>
      <p:ext uri="{BB962C8B-B14F-4D97-AF65-F5344CB8AC3E}">
        <p14:creationId xmlns:p14="http://schemas.microsoft.com/office/powerpoint/2010/main" val="17372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a:extLst>
              <a:ext uri="{FF2B5EF4-FFF2-40B4-BE49-F238E27FC236}">
                <a16:creationId xmlns:a16="http://schemas.microsoft.com/office/drawing/2014/main" id="{D055DF1E-403A-101F-411C-4608EA4B0186}"/>
              </a:ext>
            </a:extLst>
          </p:cNvPr>
          <p:cNvSpPr>
            <a:spLocks noGrp="1" noChangeArrowheads="1"/>
          </p:cNvSpPr>
          <p:nvPr>
            <p:ph type="dt" sz="half" idx="10"/>
          </p:nvPr>
        </p:nvSpPr>
        <p:spPr/>
        <p:txBody>
          <a:bodyPr/>
          <a:lstStyle>
            <a:lvl1pPr>
              <a:defRPr/>
            </a:lvl1pPr>
          </a:lstStyle>
          <a:p>
            <a:pPr>
              <a:defRPr/>
            </a:pPr>
            <a:endParaRPr lang="en-AU"/>
          </a:p>
        </p:txBody>
      </p:sp>
      <p:sp>
        <p:nvSpPr>
          <p:cNvPr id="6" name="Rectangle 12">
            <a:extLst>
              <a:ext uri="{FF2B5EF4-FFF2-40B4-BE49-F238E27FC236}">
                <a16:creationId xmlns:a16="http://schemas.microsoft.com/office/drawing/2014/main" id="{3C8A0336-CF07-5436-4A71-6485A6167629}"/>
              </a:ext>
            </a:extLst>
          </p:cNvPr>
          <p:cNvSpPr>
            <a:spLocks noGrp="1" noChangeArrowheads="1"/>
          </p:cNvSpPr>
          <p:nvPr>
            <p:ph type="ftr" sz="quarter" idx="11"/>
          </p:nvPr>
        </p:nvSpPr>
        <p:spPr/>
        <p:txBody>
          <a:bodyPr/>
          <a:lstStyle>
            <a:lvl1pPr>
              <a:defRPr/>
            </a:lvl1pPr>
          </a:lstStyle>
          <a:p>
            <a:pPr>
              <a:defRPr/>
            </a:pPr>
            <a:endParaRPr lang="en-AU"/>
          </a:p>
        </p:txBody>
      </p:sp>
      <p:sp>
        <p:nvSpPr>
          <p:cNvPr id="7" name="Rectangle 13">
            <a:extLst>
              <a:ext uri="{FF2B5EF4-FFF2-40B4-BE49-F238E27FC236}">
                <a16:creationId xmlns:a16="http://schemas.microsoft.com/office/drawing/2014/main" id="{12BC232F-5726-64B8-7653-1976739FF338}"/>
              </a:ext>
            </a:extLst>
          </p:cNvPr>
          <p:cNvSpPr>
            <a:spLocks noGrp="1" noChangeArrowheads="1"/>
          </p:cNvSpPr>
          <p:nvPr>
            <p:ph type="sldNum" sz="quarter" idx="12"/>
          </p:nvPr>
        </p:nvSpPr>
        <p:spPr/>
        <p:txBody>
          <a:bodyPr/>
          <a:lstStyle>
            <a:lvl1pPr>
              <a:defRPr smtClean="0"/>
            </a:lvl1pPr>
          </a:lstStyle>
          <a:p>
            <a:pPr>
              <a:defRPr/>
            </a:pPr>
            <a:fld id="{EF61BB4A-3B55-5D49-A2F9-A3A11BBAAD71}" type="slidenum">
              <a:rPr lang="en-AU" altLang="en-US"/>
              <a:pPr>
                <a:defRPr/>
              </a:pPr>
              <a:t>‹#›</a:t>
            </a:fld>
            <a:endParaRPr lang="en-AU" altLang="en-US"/>
          </a:p>
        </p:txBody>
      </p:sp>
    </p:spTree>
    <p:extLst>
      <p:ext uri="{BB962C8B-B14F-4D97-AF65-F5344CB8AC3E}">
        <p14:creationId xmlns:p14="http://schemas.microsoft.com/office/powerpoint/2010/main" val="3679322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10DCAC22-9835-45F8-C45C-9144FEB2A1D6}"/>
              </a:ext>
            </a:extLst>
          </p:cNvPr>
          <p:cNvSpPr>
            <a:spLocks noChangeArrowheads="1"/>
          </p:cNvSpPr>
          <p:nvPr/>
        </p:nvSpPr>
        <p:spPr bwMode="ltGray">
          <a:xfrm>
            <a:off x="556684" y="1098551"/>
            <a:ext cx="584200" cy="474663"/>
          </a:xfrm>
          <a:prstGeom prst="rect">
            <a:avLst/>
          </a:prstGeom>
          <a:solidFill>
            <a:schemeClr val="accent2"/>
          </a:solidFill>
          <a:ln>
            <a:noFill/>
          </a:ln>
          <a:effec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defRPr/>
            </a:pPr>
            <a:endParaRPr kumimoji="1" lang="en-AU" altLang="en-US" sz="2400" dirty="0">
              <a:ea typeface="+mn-ea"/>
            </a:endParaRPr>
          </a:p>
        </p:txBody>
      </p:sp>
      <p:sp>
        <p:nvSpPr>
          <p:cNvPr id="1027" name="Rectangle 3">
            <a:extLst>
              <a:ext uri="{FF2B5EF4-FFF2-40B4-BE49-F238E27FC236}">
                <a16:creationId xmlns:a16="http://schemas.microsoft.com/office/drawing/2014/main" id="{65781478-8951-1B7E-6957-AFF8B73E8588}"/>
              </a:ext>
            </a:extLst>
          </p:cNvPr>
          <p:cNvSpPr>
            <a:spLocks noChangeArrowheads="1"/>
          </p:cNvSpPr>
          <p:nvPr/>
        </p:nvSpPr>
        <p:spPr bwMode="ltGray">
          <a:xfrm>
            <a:off x="1066801" y="1098551"/>
            <a:ext cx="438151" cy="474663"/>
          </a:xfrm>
          <a:prstGeom prst="rect">
            <a:avLst/>
          </a:prstGeom>
          <a:gradFill rotWithShape="0">
            <a:gsLst>
              <a:gs pos="0">
                <a:schemeClr val="accent2"/>
              </a:gs>
              <a:gs pos="100000">
                <a:schemeClr val="bg1"/>
              </a:gs>
            </a:gsLst>
            <a:lin ang="0" scaled="1"/>
          </a:gradFill>
          <a:ln>
            <a:noFill/>
          </a:ln>
          <a:effec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defRPr/>
            </a:pPr>
            <a:endParaRPr kumimoji="1" lang="en-AU" altLang="en-US" sz="2400" dirty="0">
              <a:ea typeface="+mn-ea"/>
            </a:endParaRPr>
          </a:p>
        </p:txBody>
      </p:sp>
      <p:sp>
        <p:nvSpPr>
          <p:cNvPr id="1028" name="Rectangle 4">
            <a:extLst>
              <a:ext uri="{FF2B5EF4-FFF2-40B4-BE49-F238E27FC236}">
                <a16:creationId xmlns:a16="http://schemas.microsoft.com/office/drawing/2014/main" id="{7F2D82FD-8330-75EC-0B80-270C0CAF9778}"/>
              </a:ext>
            </a:extLst>
          </p:cNvPr>
          <p:cNvSpPr>
            <a:spLocks noChangeArrowheads="1"/>
          </p:cNvSpPr>
          <p:nvPr/>
        </p:nvSpPr>
        <p:spPr bwMode="ltGray">
          <a:xfrm>
            <a:off x="721785" y="1520826"/>
            <a:ext cx="563033" cy="474663"/>
          </a:xfrm>
          <a:prstGeom prst="rect">
            <a:avLst/>
          </a:prstGeom>
          <a:solidFill>
            <a:schemeClr val="folHlink"/>
          </a:solidFill>
          <a:ln>
            <a:noFill/>
          </a:ln>
          <a:effec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defRPr/>
            </a:pPr>
            <a:endParaRPr kumimoji="1" lang="en-AU" altLang="en-US" sz="2400" dirty="0">
              <a:ea typeface="+mn-ea"/>
            </a:endParaRPr>
          </a:p>
        </p:txBody>
      </p:sp>
      <p:sp>
        <p:nvSpPr>
          <p:cNvPr id="1029" name="Rectangle 5">
            <a:extLst>
              <a:ext uri="{FF2B5EF4-FFF2-40B4-BE49-F238E27FC236}">
                <a16:creationId xmlns:a16="http://schemas.microsoft.com/office/drawing/2014/main" id="{FD7BD882-D842-29A2-62AB-E9F3D4C0604E}"/>
              </a:ext>
            </a:extLst>
          </p:cNvPr>
          <p:cNvSpPr>
            <a:spLocks noChangeArrowheads="1"/>
          </p:cNvSpPr>
          <p:nvPr/>
        </p:nvSpPr>
        <p:spPr bwMode="ltGray">
          <a:xfrm>
            <a:off x="1214967" y="1520826"/>
            <a:ext cx="491067" cy="474663"/>
          </a:xfrm>
          <a:prstGeom prst="rect">
            <a:avLst/>
          </a:prstGeom>
          <a:gradFill rotWithShape="0">
            <a:gsLst>
              <a:gs pos="0">
                <a:schemeClr val="folHlink"/>
              </a:gs>
              <a:gs pos="100000">
                <a:schemeClr val="bg1"/>
              </a:gs>
            </a:gsLst>
            <a:lin ang="0" scaled="1"/>
          </a:gradFill>
          <a:ln>
            <a:noFill/>
          </a:ln>
          <a:effec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defRPr/>
            </a:pPr>
            <a:endParaRPr kumimoji="1" lang="en-AU" altLang="en-US" sz="2400" dirty="0">
              <a:ea typeface="+mn-ea"/>
            </a:endParaRPr>
          </a:p>
        </p:txBody>
      </p:sp>
      <p:sp>
        <p:nvSpPr>
          <p:cNvPr id="1030" name="Rectangle 6">
            <a:extLst>
              <a:ext uri="{FF2B5EF4-FFF2-40B4-BE49-F238E27FC236}">
                <a16:creationId xmlns:a16="http://schemas.microsoft.com/office/drawing/2014/main" id="{2BEAD0BC-64AA-BE96-289E-55C9C60169C7}"/>
              </a:ext>
            </a:extLst>
          </p:cNvPr>
          <p:cNvSpPr>
            <a:spLocks noChangeArrowheads="1"/>
          </p:cNvSpPr>
          <p:nvPr/>
        </p:nvSpPr>
        <p:spPr bwMode="ltGray">
          <a:xfrm>
            <a:off x="169333" y="1447801"/>
            <a:ext cx="747184" cy="422275"/>
          </a:xfrm>
          <a:prstGeom prst="rect">
            <a:avLst/>
          </a:prstGeom>
          <a:gradFill rotWithShape="0">
            <a:gsLst>
              <a:gs pos="0">
                <a:schemeClr val="bg1"/>
              </a:gs>
              <a:gs pos="100000">
                <a:schemeClr val="hlink"/>
              </a:gs>
            </a:gsLst>
            <a:lin ang="18900000" scaled="1"/>
          </a:gradFill>
          <a:ln>
            <a:noFill/>
          </a:ln>
          <a:effec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defRPr/>
            </a:pPr>
            <a:endParaRPr kumimoji="1" lang="en-AU" altLang="en-US" sz="2400" dirty="0">
              <a:ea typeface="+mn-ea"/>
            </a:endParaRPr>
          </a:p>
        </p:txBody>
      </p:sp>
      <p:sp>
        <p:nvSpPr>
          <p:cNvPr id="1031" name="Rectangle 7">
            <a:extLst>
              <a:ext uri="{FF2B5EF4-FFF2-40B4-BE49-F238E27FC236}">
                <a16:creationId xmlns:a16="http://schemas.microsoft.com/office/drawing/2014/main" id="{6AA2AAA1-6326-9416-B635-F899AC0D9C3D}"/>
              </a:ext>
            </a:extLst>
          </p:cNvPr>
          <p:cNvSpPr>
            <a:spLocks noChangeArrowheads="1"/>
          </p:cNvSpPr>
          <p:nvPr/>
        </p:nvSpPr>
        <p:spPr bwMode="gray">
          <a:xfrm>
            <a:off x="1016000" y="990601"/>
            <a:ext cx="42333" cy="1052513"/>
          </a:xfrm>
          <a:prstGeom prst="rect">
            <a:avLst/>
          </a:prstGeom>
          <a:solidFill>
            <a:schemeClr val="bg2"/>
          </a:solidFill>
          <a:ln>
            <a:noFill/>
          </a:ln>
          <a:effec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defRPr/>
            </a:pPr>
            <a:endParaRPr kumimoji="1" lang="en-AU" altLang="en-US" sz="2400" dirty="0">
              <a:ea typeface="+mn-ea"/>
            </a:endParaRPr>
          </a:p>
        </p:txBody>
      </p:sp>
      <p:sp>
        <p:nvSpPr>
          <p:cNvPr id="1032" name="Rectangle 8">
            <a:extLst>
              <a:ext uri="{FF2B5EF4-FFF2-40B4-BE49-F238E27FC236}">
                <a16:creationId xmlns:a16="http://schemas.microsoft.com/office/drawing/2014/main" id="{B7105CB7-E3F1-A329-F685-CDEFBACAF693}"/>
              </a:ext>
            </a:extLst>
          </p:cNvPr>
          <p:cNvSpPr>
            <a:spLocks noChangeArrowheads="1"/>
          </p:cNvSpPr>
          <p:nvPr/>
        </p:nvSpPr>
        <p:spPr bwMode="gray">
          <a:xfrm>
            <a:off x="590551" y="1781175"/>
            <a:ext cx="10968567" cy="31750"/>
          </a:xfrm>
          <a:prstGeom prst="rect">
            <a:avLst/>
          </a:prstGeom>
          <a:gradFill rotWithShape="0">
            <a:gsLst>
              <a:gs pos="0">
                <a:schemeClr val="bg2"/>
              </a:gs>
              <a:gs pos="100000">
                <a:schemeClr val="bg1"/>
              </a:gs>
            </a:gsLst>
            <a:lin ang="0" scaled="1"/>
          </a:gradFill>
          <a:ln>
            <a:noFill/>
          </a:ln>
          <a:effec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defRPr/>
            </a:pPr>
            <a:endParaRPr kumimoji="1" lang="en-AU" altLang="en-US" sz="2400" dirty="0">
              <a:ea typeface="+mn-ea"/>
            </a:endParaRPr>
          </a:p>
        </p:txBody>
      </p:sp>
      <p:sp>
        <p:nvSpPr>
          <p:cNvPr id="1033" name="Rectangle 9">
            <a:extLst>
              <a:ext uri="{FF2B5EF4-FFF2-40B4-BE49-F238E27FC236}">
                <a16:creationId xmlns:a16="http://schemas.microsoft.com/office/drawing/2014/main" id="{4A2C8432-32C6-3A2A-BC6F-A81FB2775743}"/>
              </a:ext>
            </a:extLst>
          </p:cNvPr>
          <p:cNvSpPr>
            <a:spLocks noGrp="1" noChangeArrowheads="1"/>
          </p:cNvSpPr>
          <p:nvPr>
            <p:ph type="title"/>
          </p:nvPr>
        </p:nvSpPr>
        <p:spPr bwMode="auto">
          <a:xfrm>
            <a:off x="1534585" y="214314"/>
            <a:ext cx="10390716" cy="1462087"/>
          </a:xfrm>
          <a:prstGeom prst="rect">
            <a:avLst/>
          </a:prstGeom>
          <a:noFill/>
          <a:ln>
            <a:noFill/>
          </a:ln>
          <a:effectLst/>
        </p:spPr>
        <p:txBody>
          <a:bodyPr vert="horz" wrap="square" lIns="91440" tIns="45720" rIns="91440" bIns="45720" numCol="1" anchor="b" anchorCtr="0" compatLnSpc="1">
            <a:prstTxWarp prst="textNoShape">
              <a:avLst/>
            </a:prstTxWarp>
          </a:bodyPr>
          <a:lstStyle/>
          <a:p>
            <a:pPr lvl="0"/>
            <a:r>
              <a:rPr lang="en-AU"/>
              <a:t>Click to edit Master title style</a:t>
            </a:r>
          </a:p>
        </p:txBody>
      </p:sp>
      <p:sp>
        <p:nvSpPr>
          <p:cNvPr id="1034" name="Rectangle 10">
            <a:extLst>
              <a:ext uri="{FF2B5EF4-FFF2-40B4-BE49-F238E27FC236}">
                <a16:creationId xmlns:a16="http://schemas.microsoft.com/office/drawing/2014/main" id="{BFFF16D7-555C-5967-2C5D-353EC163E637}"/>
              </a:ext>
            </a:extLst>
          </p:cNvPr>
          <p:cNvSpPr>
            <a:spLocks noGrp="1" noChangeArrowheads="1"/>
          </p:cNvSpPr>
          <p:nvPr>
            <p:ph type="body" idx="1"/>
          </p:nvPr>
        </p:nvSpPr>
        <p:spPr bwMode="auto">
          <a:xfrm>
            <a:off x="1576917" y="2017713"/>
            <a:ext cx="103632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54283" name="Rectangle 11">
            <a:extLst>
              <a:ext uri="{FF2B5EF4-FFF2-40B4-BE49-F238E27FC236}">
                <a16:creationId xmlns:a16="http://schemas.microsoft.com/office/drawing/2014/main" id="{80E2A478-FF61-4834-3515-EC71C5C98D17}"/>
              </a:ext>
            </a:extLst>
          </p:cNvPr>
          <p:cNvSpPr>
            <a:spLocks noGrp="1" noChangeArrowheads="1"/>
          </p:cNvSpPr>
          <p:nvPr>
            <p:ph type="dt" sz="half" idx="2"/>
          </p:nvPr>
        </p:nvSpPr>
        <p:spPr bwMode="auto">
          <a:xfrm>
            <a:off x="1549400" y="6243638"/>
            <a:ext cx="25400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400">
                <a:latin typeface="Tahoma" pitchFamily="34" charset="0"/>
                <a:ea typeface="+mn-ea"/>
              </a:defRPr>
            </a:lvl1pPr>
          </a:lstStyle>
          <a:p>
            <a:pPr>
              <a:defRPr/>
            </a:pPr>
            <a:endParaRPr lang="en-AU"/>
          </a:p>
        </p:txBody>
      </p:sp>
      <p:sp>
        <p:nvSpPr>
          <p:cNvPr id="54284" name="Rectangle 12">
            <a:extLst>
              <a:ext uri="{FF2B5EF4-FFF2-40B4-BE49-F238E27FC236}">
                <a16:creationId xmlns:a16="http://schemas.microsoft.com/office/drawing/2014/main" id="{8BED9DCE-EC81-268C-FAB0-7B314D445A0A}"/>
              </a:ext>
            </a:extLst>
          </p:cNvPr>
          <p:cNvSpPr>
            <a:spLocks noGrp="1" noChangeArrowheads="1"/>
          </p:cNvSpPr>
          <p:nvPr>
            <p:ph type="ftr" sz="quarter" idx="3"/>
          </p:nvPr>
        </p:nvSpPr>
        <p:spPr bwMode="auto">
          <a:xfrm>
            <a:off x="4876800" y="6243638"/>
            <a:ext cx="3860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ctr" eaLnBrk="1" hangingPunct="1">
              <a:defRPr sz="1400">
                <a:latin typeface="Tahoma" pitchFamily="34" charset="0"/>
                <a:ea typeface="+mn-ea"/>
              </a:defRPr>
            </a:lvl1pPr>
          </a:lstStyle>
          <a:p>
            <a:pPr>
              <a:defRPr/>
            </a:pPr>
            <a:endParaRPr lang="en-AU"/>
          </a:p>
        </p:txBody>
      </p:sp>
      <p:sp>
        <p:nvSpPr>
          <p:cNvPr id="54285" name="Rectangle 13">
            <a:extLst>
              <a:ext uri="{FF2B5EF4-FFF2-40B4-BE49-F238E27FC236}">
                <a16:creationId xmlns:a16="http://schemas.microsoft.com/office/drawing/2014/main" id="{1337A121-EA19-E681-A4B1-40FDE75A1BCB}"/>
              </a:ext>
            </a:extLst>
          </p:cNvPr>
          <p:cNvSpPr>
            <a:spLocks noGrp="1" noChangeArrowheads="1"/>
          </p:cNvSpPr>
          <p:nvPr>
            <p:ph type="sldNum" sz="quarter" idx="4"/>
          </p:nvPr>
        </p:nvSpPr>
        <p:spPr bwMode="auto">
          <a:xfrm>
            <a:off x="9389533" y="6243638"/>
            <a:ext cx="25400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400" smtClean="0"/>
            </a:lvl1pPr>
          </a:lstStyle>
          <a:p>
            <a:pPr>
              <a:defRPr/>
            </a:pPr>
            <a:fld id="{F8900AC5-6BCC-2943-8E63-EA5FBFD872F1}" type="slidenum">
              <a:rPr lang="en-AU" altLang="en-US"/>
              <a:pPr>
                <a:defRPr/>
              </a:pPr>
              <a:t>‹#›</a:t>
            </a:fld>
            <a:endParaRPr lang="en-AU" altLang="en-US"/>
          </a:p>
        </p:txBody>
      </p:sp>
    </p:spTree>
    <p:extLst>
      <p:ext uri="{BB962C8B-B14F-4D97-AF65-F5344CB8AC3E}">
        <p14:creationId xmlns:p14="http://schemas.microsoft.com/office/powerpoint/2010/main" val="25454912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0" fontAlgn="base" hangingPunct="0">
        <a:spcBef>
          <a:spcPct val="0"/>
        </a:spcBef>
        <a:spcAft>
          <a:spcPct val="0"/>
        </a:spcAft>
        <a:defRPr sz="4400">
          <a:solidFill>
            <a:schemeClr val="tx2"/>
          </a:solidFill>
          <a:latin typeface="+mj-lt"/>
          <a:ea typeface="ＭＳ Ｐゴシック" panose="020B0600070205080204" pitchFamily="34" charset="-128"/>
          <a:cs typeface="+mj-cs"/>
        </a:defRPr>
      </a:lvl1pPr>
      <a:lvl2pPr algn="l" rtl="0" eaLnBrk="0" fontAlgn="base" hangingPunct="0">
        <a:spcBef>
          <a:spcPct val="0"/>
        </a:spcBef>
        <a:spcAft>
          <a:spcPct val="0"/>
        </a:spcAft>
        <a:defRPr sz="4400">
          <a:solidFill>
            <a:schemeClr val="tx2"/>
          </a:solidFill>
          <a:latin typeface="Tahoma" pitchFamily="34" charset="0"/>
          <a:ea typeface="ＭＳ Ｐゴシック" panose="020B0600070205080204" pitchFamily="34" charset="-128"/>
        </a:defRPr>
      </a:lvl2pPr>
      <a:lvl3pPr algn="l" rtl="0" eaLnBrk="0" fontAlgn="base" hangingPunct="0">
        <a:spcBef>
          <a:spcPct val="0"/>
        </a:spcBef>
        <a:spcAft>
          <a:spcPct val="0"/>
        </a:spcAft>
        <a:defRPr sz="4400">
          <a:solidFill>
            <a:schemeClr val="tx2"/>
          </a:solidFill>
          <a:latin typeface="Tahoma" pitchFamily="34" charset="0"/>
          <a:ea typeface="ＭＳ Ｐゴシック" panose="020B0600070205080204" pitchFamily="34" charset="-128"/>
        </a:defRPr>
      </a:lvl3pPr>
      <a:lvl4pPr algn="l" rtl="0" eaLnBrk="0" fontAlgn="base" hangingPunct="0">
        <a:spcBef>
          <a:spcPct val="0"/>
        </a:spcBef>
        <a:spcAft>
          <a:spcPct val="0"/>
        </a:spcAft>
        <a:defRPr sz="4400">
          <a:solidFill>
            <a:schemeClr val="tx2"/>
          </a:solidFill>
          <a:latin typeface="Tahoma" pitchFamily="34" charset="0"/>
          <a:ea typeface="ＭＳ Ｐゴシック" panose="020B0600070205080204" pitchFamily="34" charset="-128"/>
        </a:defRPr>
      </a:lvl4pPr>
      <a:lvl5pPr algn="l" rtl="0" eaLnBrk="0" fontAlgn="base" hangingPunct="0">
        <a:spcBef>
          <a:spcPct val="0"/>
        </a:spcBef>
        <a:spcAft>
          <a:spcPct val="0"/>
        </a:spcAft>
        <a:defRPr sz="4400">
          <a:solidFill>
            <a:schemeClr val="tx2"/>
          </a:solidFill>
          <a:latin typeface="Tahoma" pitchFamily="34" charset="0"/>
          <a:ea typeface="ＭＳ Ｐゴシック" panose="020B0600070205080204" pitchFamily="34" charset="-128"/>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ＭＳ Ｐゴシック" panose="020B0600070205080204" pitchFamily="34" charset="-128"/>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ea typeface="ＭＳ Ｐゴシック" panose="020B0600070205080204" pitchFamily="34" charset="-128"/>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ea typeface="ＭＳ Ｐゴシック" panose="020B0600070205080204" pitchFamily="34" charset="-128"/>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ＭＳ Ｐゴシック" panose="020B0600070205080204" pitchFamily="34" charset="-128"/>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ＭＳ Ｐゴシック" panose="020B0600070205080204" pitchFamily="34" charset="-128"/>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8B1D6E60-54AB-3A2F-42F7-711C4E792DD9}"/>
              </a:ext>
            </a:extLst>
          </p:cNvPr>
          <p:cNvSpPr>
            <a:spLocks noGrp="1" noChangeArrowheads="1"/>
          </p:cNvSpPr>
          <p:nvPr>
            <p:ph type="title"/>
          </p:nvPr>
        </p:nvSpPr>
        <p:spPr>
          <a:xfrm>
            <a:off x="1919289" y="2133600"/>
            <a:ext cx="8377237" cy="1371600"/>
          </a:xfrm>
        </p:spPr>
        <p:txBody>
          <a:bodyPr vert="horz" wrap="square" lIns="90488" tIns="44450" rIns="90488" bIns="44450" numCol="1" anchor="ctr" anchorCtr="0" compatLnSpc="1">
            <a:prstTxWarp prst="textNoShape">
              <a:avLst/>
            </a:prstTxWarp>
          </a:bodyPr>
          <a:lstStyle/>
          <a:p>
            <a:pPr algn="ctr" eaLnBrk="1" hangingPunct="1">
              <a:defRPr/>
            </a:pPr>
            <a:br>
              <a:rPr lang="en-US" sz="2400" dirty="0">
                <a:solidFill>
                  <a:schemeClr val="tx1"/>
                </a:solidFill>
                <a:latin typeface="Calibri"/>
                <a:ea typeface="ＭＳ Ｐゴシック" charset="0"/>
                <a:cs typeface="Calibri"/>
              </a:rPr>
            </a:br>
            <a:r>
              <a:rPr lang="en-US" sz="3200" b="1" dirty="0">
                <a:solidFill>
                  <a:schemeClr val="tx1"/>
                </a:solidFill>
                <a:latin typeface="Calibri"/>
                <a:ea typeface="ＭＳ Ｐゴシック" charset="0"/>
                <a:cs typeface="Calibri"/>
              </a:rPr>
              <a:t>Real Estate Finance</a:t>
            </a:r>
            <a:br>
              <a:rPr lang="en-US" sz="3200" b="1" dirty="0">
                <a:solidFill>
                  <a:schemeClr val="tx1"/>
                </a:solidFill>
                <a:latin typeface="Calibri"/>
                <a:ea typeface="ＭＳ Ｐゴシック" charset="0"/>
                <a:cs typeface="Calibri"/>
              </a:rPr>
            </a:br>
            <a:r>
              <a:rPr lang="en-US" sz="3200" b="1" dirty="0">
                <a:solidFill>
                  <a:schemeClr val="tx1"/>
                </a:solidFill>
                <a:latin typeface="Calibri"/>
                <a:ea typeface="ＭＳ Ｐゴシック" charset="0"/>
                <a:cs typeface="Calibri"/>
              </a:rPr>
              <a:t>FINM 3406</a:t>
            </a:r>
            <a:br>
              <a:rPr lang="en-US" sz="3200" b="1" dirty="0">
                <a:solidFill>
                  <a:schemeClr val="tx1"/>
                </a:solidFill>
                <a:latin typeface="Calibri"/>
                <a:ea typeface="ＭＳ Ｐゴシック" charset="0"/>
                <a:cs typeface="Calibri"/>
              </a:rPr>
            </a:br>
            <a:r>
              <a:rPr lang="en-US" sz="3200" b="1" dirty="0">
                <a:solidFill>
                  <a:schemeClr val="tx1"/>
                </a:solidFill>
                <a:latin typeface="Calibri"/>
                <a:ea typeface="ＭＳ Ｐゴシック" charset="0"/>
                <a:cs typeface="Calibri"/>
              </a:rPr>
              <a:t>Week 3 – Tutorial 2 </a:t>
            </a:r>
          </a:p>
        </p:txBody>
      </p:sp>
      <p:sp>
        <p:nvSpPr>
          <p:cNvPr id="3" name="Rectangle 3">
            <a:extLst>
              <a:ext uri="{FF2B5EF4-FFF2-40B4-BE49-F238E27FC236}">
                <a16:creationId xmlns:a16="http://schemas.microsoft.com/office/drawing/2014/main" id="{B2257296-6C98-D5E2-347D-7040ECD1BAC0}"/>
              </a:ext>
            </a:extLst>
          </p:cNvPr>
          <p:cNvSpPr txBox="1">
            <a:spLocks noChangeArrowheads="1"/>
          </p:cNvSpPr>
          <p:nvPr/>
        </p:nvSpPr>
        <p:spPr bwMode="auto">
          <a:xfrm>
            <a:off x="2424113" y="4438650"/>
            <a:ext cx="7772400" cy="2419350"/>
          </a:xfrm>
          <a:prstGeom prst="rect">
            <a:avLst/>
          </a:prstGeom>
          <a:noFill/>
          <a:ln>
            <a:noFill/>
          </a:ln>
          <a:effectLst/>
        </p:spPr>
        <p:txBody>
          <a:bodyPr/>
          <a:lstStyle>
            <a:lvl1pPr eaLnBrk="0" hangingPunct="0">
              <a:defRPr sz="2400">
                <a:solidFill>
                  <a:schemeClr val="tx1"/>
                </a:solidFill>
                <a:latin typeface="Tahoma" pitchFamily="34" charset="0"/>
                <a:ea typeface="MS PGothic" pitchFamily="34" charset="-128"/>
              </a:defRPr>
            </a:lvl1pPr>
            <a:lvl2pPr marL="742950" indent="-285750" eaLnBrk="0" hangingPunct="0">
              <a:defRPr sz="2400">
                <a:solidFill>
                  <a:schemeClr val="tx1"/>
                </a:solidFill>
                <a:latin typeface="Tahoma" pitchFamily="34" charset="0"/>
                <a:ea typeface="MS PGothic" pitchFamily="34" charset="-128"/>
              </a:defRPr>
            </a:lvl2pPr>
            <a:lvl3pPr marL="1143000" indent="-228600" eaLnBrk="0" hangingPunct="0">
              <a:defRPr sz="2400">
                <a:solidFill>
                  <a:schemeClr val="tx1"/>
                </a:solidFill>
                <a:latin typeface="Tahoma" pitchFamily="34" charset="0"/>
                <a:ea typeface="MS PGothic" pitchFamily="34" charset="-128"/>
              </a:defRPr>
            </a:lvl3pPr>
            <a:lvl4pPr marL="1600200" indent="-228600" eaLnBrk="0" hangingPunct="0">
              <a:defRPr sz="2400">
                <a:solidFill>
                  <a:schemeClr val="tx1"/>
                </a:solidFill>
                <a:latin typeface="Tahoma" pitchFamily="34" charset="0"/>
                <a:ea typeface="MS PGothic" pitchFamily="34" charset="-128"/>
              </a:defRPr>
            </a:lvl4pPr>
            <a:lvl5pPr marL="2057400" indent="-228600" eaLnBrk="0" hangingPunct="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eaLnBrk="1" fontAlgn="base" hangingPunct="1">
              <a:lnSpc>
                <a:spcPct val="90000"/>
              </a:lnSpc>
              <a:spcBef>
                <a:spcPct val="20000"/>
              </a:spcBef>
              <a:spcAft>
                <a:spcPct val="0"/>
              </a:spcAft>
              <a:buClr>
                <a:srgbClr val="3333CC"/>
              </a:buClr>
              <a:buSzPct val="60000"/>
              <a:defRPr/>
            </a:pPr>
            <a:r>
              <a:rPr lang="en-AU" altLang="en-US" dirty="0">
                <a:solidFill>
                  <a:srgbClr val="FFFFFF"/>
                </a:solidFill>
                <a:latin typeface="Calibri" pitchFamily="34" charset="0"/>
                <a:cs typeface="Calibri" pitchFamily="34" charset="0"/>
              </a:rPr>
              <a:t>Prepared by : </a:t>
            </a:r>
            <a:r>
              <a:rPr lang="en-AU" altLang="en-US" dirty="0" err="1">
                <a:solidFill>
                  <a:srgbClr val="FFFFFF"/>
                </a:solidFill>
                <a:latin typeface="Calibri" pitchFamily="34" charset="0"/>
                <a:cs typeface="Calibri" pitchFamily="34" charset="0"/>
              </a:rPr>
              <a:t>Rasheda</a:t>
            </a:r>
            <a:r>
              <a:rPr lang="en-AU" altLang="en-US">
                <a:solidFill>
                  <a:srgbClr val="FFFFFF"/>
                </a:solidFill>
                <a:latin typeface="Calibri" pitchFamily="34" charset="0"/>
                <a:cs typeface="Calibri" pitchFamily="34" charset="0"/>
              </a:rPr>
              <a:t> Huda</a:t>
            </a:r>
            <a:endParaRPr lang="en-AU" altLang="en-US" dirty="0">
              <a:solidFill>
                <a:srgbClr val="FFFFFF"/>
              </a:solidFill>
              <a:latin typeface="Calibri" pitchFamily="34" charset="0"/>
              <a:cs typeface="Calibri" pitchFamily="34" charset="0"/>
            </a:endParaRPr>
          </a:p>
          <a:p>
            <a:pPr eaLnBrk="1" fontAlgn="base" hangingPunct="1">
              <a:lnSpc>
                <a:spcPct val="90000"/>
              </a:lnSpc>
              <a:spcBef>
                <a:spcPct val="20000"/>
              </a:spcBef>
              <a:spcAft>
                <a:spcPct val="0"/>
              </a:spcAft>
              <a:buClr>
                <a:srgbClr val="3333CC"/>
              </a:buClr>
              <a:buSzPct val="60000"/>
              <a:buFont typeface="Wingdings" pitchFamily="2" charset="2"/>
              <a:buChar char="n"/>
              <a:defRPr/>
            </a:pPr>
            <a:endParaRPr lang="en-AU" altLang="en-US" dirty="0">
              <a:solidFill>
                <a:srgbClr val="FFFFFF"/>
              </a:solidFill>
              <a:latin typeface="Calibri" pitchFamily="34" charset="0"/>
              <a:cs typeface="Calibri" pitchFamily="34" charset="0"/>
            </a:endParaRPr>
          </a:p>
          <a:p>
            <a:pPr eaLnBrk="1" fontAlgn="base" hangingPunct="1">
              <a:lnSpc>
                <a:spcPct val="90000"/>
              </a:lnSpc>
              <a:spcBef>
                <a:spcPct val="20000"/>
              </a:spcBef>
              <a:spcAft>
                <a:spcPct val="0"/>
              </a:spcAft>
              <a:buClr>
                <a:srgbClr val="3333CC"/>
              </a:buClr>
              <a:buSzPct val="60000"/>
              <a:defRPr/>
            </a:pPr>
            <a:endParaRPr lang="en-AU" altLang="en-US" dirty="0">
              <a:solidFill>
                <a:srgbClr val="FFFFFF"/>
              </a:solidFill>
              <a:latin typeface="Calibri" pitchFamily="34" charset="0"/>
              <a:cs typeface="Calibri" pitchFamily="34" charset="0"/>
            </a:endParaRPr>
          </a:p>
          <a:p>
            <a:pPr eaLnBrk="1" fontAlgn="base" hangingPunct="1">
              <a:lnSpc>
                <a:spcPct val="90000"/>
              </a:lnSpc>
              <a:spcBef>
                <a:spcPct val="20000"/>
              </a:spcBef>
              <a:spcAft>
                <a:spcPct val="0"/>
              </a:spcAft>
              <a:buClr>
                <a:srgbClr val="3333CC"/>
              </a:buClr>
              <a:buSzPct val="60000"/>
              <a:defRPr/>
            </a:pPr>
            <a:endParaRPr lang="en-AU" altLang="en-US" dirty="0">
              <a:solidFill>
                <a:srgbClr val="FFFFFF"/>
              </a:solidFill>
              <a:latin typeface="Calibri" pitchFamily="34" charset="0"/>
              <a:cs typeface="Calibri" pitchFamily="34" charset="0"/>
            </a:endParaRPr>
          </a:p>
          <a:p>
            <a:pPr eaLnBrk="1" fontAlgn="base" hangingPunct="1">
              <a:lnSpc>
                <a:spcPct val="90000"/>
              </a:lnSpc>
              <a:spcBef>
                <a:spcPct val="20000"/>
              </a:spcBef>
              <a:spcAft>
                <a:spcPct val="0"/>
              </a:spcAft>
              <a:buClr>
                <a:srgbClr val="3333CC"/>
              </a:buClr>
              <a:buSzPct val="60000"/>
              <a:defRPr/>
            </a:pPr>
            <a:endParaRPr lang="en-AU" altLang="en-US" dirty="0">
              <a:solidFill>
                <a:srgbClr val="000000"/>
              </a:solidFill>
              <a:latin typeface="Calibri" pitchFamily="34" charset="0"/>
              <a:cs typeface="Calibri" pitchFamily="34" charset="0"/>
            </a:endParaRPr>
          </a:p>
        </p:txBody>
      </p:sp>
      <p:sp>
        <p:nvSpPr>
          <p:cNvPr id="2" name="Slide Number Placeholder 1">
            <a:extLst>
              <a:ext uri="{FF2B5EF4-FFF2-40B4-BE49-F238E27FC236}">
                <a16:creationId xmlns:a16="http://schemas.microsoft.com/office/drawing/2014/main" id="{75C23127-CCB9-62E5-4C2C-0BF41C42987A}"/>
              </a:ext>
            </a:extLst>
          </p:cNvPr>
          <p:cNvSpPr>
            <a:spLocks noGrp="1"/>
          </p:cNvSpPr>
          <p:nvPr>
            <p:ph type="sldNum" sz="quarter" idx="12"/>
          </p:nvPr>
        </p:nvSpPr>
        <p:spPr/>
        <p:txBody>
          <a:bodyPr/>
          <a:lstStyle/>
          <a:p>
            <a:pPr>
              <a:defRPr/>
            </a:pPr>
            <a:fld id="{72814190-195E-B44C-B326-406A9C10AF41}" type="slidenum">
              <a:rPr lang="en-AU" altLang="en-US" smtClean="0"/>
              <a:pPr>
                <a:defRPr/>
              </a:pPr>
              <a:t>1</a:t>
            </a:fld>
            <a:endParaRPr lang="en-AU" altLang="en-US"/>
          </a:p>
        </p:txBody>
      </p:sp>
    </p:spTree>
  </p:cSld>
  <p:clrMapOvr>
    <a:masterClrMapping/>
  </p:clrMapOvr>
  <p:transition>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23069-BCF9-BB30-5C25-19F37D94BE90}"/>
              </a:ext>
            </a:extLst>
          </p:cNvPr>
          <p:cNvSpPr>
            <a:spLocks noGrp="1"/>
          </p:cNvSpPr>
          <p:nvPr>
            <p:ph type="title"/>
          </p:nvPr>
        </p:nvSpPr>
        <p:spPr>
          <a:xfrm>
            <a:off x="1534585" y="350520"/>
            <a:ext cx="10390716" cy="1556068"/>
          </a:xfrm>
        </p:spPr>
        <p:txBody>
          <a:bodyPr/>
          <a:lstStyle/>
          <a:p>
            <a:r>
              <a:rPr lang="en-US" sz="3200" b="1" dirty="0">
                <a:effectLst/>
                <a:latin typeface="Calibri" panose="020F0502020204030204" pitchFamily="34" charset="0"/>
                <a:ea typeface="Calibri" panose="020F0502020204030204" pitchFamily="34" charset="0"/>
                <a:cs typeface="Times New Roman" panose="02020603050405020304" pitchFamily="18" charset="0"/>
              </a:rPr>
              <a:t>7.How do Freehold Estates differ from Leasehold Estates?</a:t>
            </a:r>
            <a:br>
              <a:rPr lang="en-AU" sz="3200" dirty="0">
                <a:effectLst/>
                <a:latin typeface="Calibri" panose="020F0502020204030204" pitchFamily="34" charset="0"/>
                <a:ea typeface="Calibri" panose="020F0502020204030204" pitchFamily="34" charset="0"/>
                <a:cs typeface="Times New Roman" panose="02020603050405020304" pitchFamily="18" charset="0"/>
              </a:rPr>
            </a:br>
            <a:endParaRPr lang="en-US" sz="3200" dirty="0"/>
          </a:p>
        </p:txBody>
      </p:sp>
      <p:sp>
        <p:nvSpPr>
          <p:cNvPr id="3" name="Content Placeholder 2">
            <a:extLst>
              <a:ext uri="{FF2B5EF4-FFF2-40B4-BE49-F238E27FC236}">
                <a16:creationId xmlns:a16="http://schemas.microsoft.com/office/drawing/2014/main" id="{15E4A7C4-4970-B54D-F345-0FECAC82AE06}"/>
              </a:ext>
            </a:extLst>
          </p:cNvPr>
          <p:cNvSpPr>
            <a:spLocks noGrp="1"/>
          </p:cNvSpPr>
          <p:nvPr>
            <p:ph idx="1"/>
          </p:nvPr>
        </p:nvSpPr>
        <p:spPr/>
        <p:txBody>
          <a:bodyPr/>
          <a:lstStyle/>
          <a:p>
            <a:pPr marL="457200"/>
            <a:r>
              <a:rPr lang="en-US" dirty="0">
                <a:effectLst/>
                <a:latin typeface="Calibri" panose="020F0502020204030204" pitchFamily="34" charset="0"/>
                <a:ea typeface="Calibri" panose="020F0502020204030204" pitchFamily="34" charset="0"/>
                <a:cs typeface="Times New Roman" panose="02020603050405020304" pitchFamily="18" charset="0"/>
              </a:rPr>
              <a:t>Estates in possession are of two general types:</a:t>
            </a:r>
          </a:p>
          <a:p>
            <a:pPr marL="857250" lvl="1"/>
            <a:r>
              <a:rPr lang="en-US" sz="3200" dirty="0">
                <a:effectLst/>
                <a:latin typeface="Calibri" panose="020F0502020204030204" pitchFamily="34" charset="0"/>
                <a:ea typeface="Calibri" panose="020F0502020204030204" pitchFamily="34" charset="0"/>
                <a:cs typeface="Times New Roman" panose="02020603050405020304" pitchFamily="18" charset="0"/>
              </a:rPr>
              <a:t>freehold estates and </a:t>
            </a:r>
          </a:p>
          <a:p>
            <a:pPr marL="857250" lvl="1"/>
            <a:r>
              <a:rPr lang="en-US" sz="3200" dirty="0">
                <a:effectLst/>
                <a:latin typeface="Calibri" panose="020F0502020204030204" pitchFamily="34" charset="0"/>
                <a:ea typeface="Calibri" panose="020F0502020204030204" pitchFamily="34" charset="0"/>
                <a:cs typeface="Times New Roman" panose="02020603050405020304" pitchFamily="18" charset="0"/>
              </a:rPr>
              <a:t>leasehold estates. </a:t>
            </a:r>
          </a:p>
          <a:p>
            <a:pPr marL="857250" lvl="1"/>
            <a:r>
              <a:rPr lang="en-US" sz="3200" dirty="0">
                <a:effectLst/>
                <a:latin typeface="Calibri" panose="020F0502020204030204" pitchFamily="34" charset="0"/>
                <a:ea typeface="Calibri" panose="020F0502020204030204" pitchFamily="34" charset="0"/>
                <a:cs typeface="Times New Roman" panose="02020603050405020304" pitchFamily="18" charset="0"/>
              </a:rPr>
              <a:t>These types of estates are technically distinguished on the basis of the definiteness or certainty of their duration. </a:t>
            </a:r>
          </a:p>
          <a:p>
            <a:pPr marL="0" indent="0">
              <a:buNone/>
            </a:pPr>
            <a:endParaRPr lang="en-US" dirty="0"/>
          </a:p>
        </p:txBody>
      </p:sp>
      <p:sp>
        <p:nvSpPr>
          <p:cNvPr id="4" name="Slide Number Placeholder 3">
            <a:extLst>
              <a:ext uri="{FF2B5EF4-FFF2-40B4-BE49-F238E27FC236}">
                <a16:creationId xmlns:a16="http://schemas.microsoft.com/office/drawing/2014/main" id="{806B92E3-6BC7-BCB8-C954-76A893F01971}"/>
              </a:ext>
            </a:extLst>
          </p:cNvPr>
          <p:cNvSpPr>
            <a:spLocks noGrp="1"/>
          </p:cNvSpPr>
          <p:nvPr>
            <p:ph type="sldNum" sz="quarter" idx="12"/>
          </p:nvPr>
        </p:nvSpPr>
        <p:spPr/>
        <p:txBody>
          <a:bodyPr/>
          <a:lstStyle/>
          <a:p>
            <a:pPr>
              <a:defRPr/>
            </a:pPr>
            <a:fld id="{72814190-195E-B44C-B326-406A9C10AF41}" type="slidenum">
              <a:rPr lang="en-AU" altLang="en-US" smtClean="0"/>
              <a:pPr>
                <a:defRPr/>
              </a:pPr>
              <a:t>10</a:t>
            </a:fld>
            <a:endParaRPr lang="en-AU" altLang="en-US" dirty="0"/>
          </a:p>
        </p:txBody>
      </p:sp>
    </p:spTree>
    <p:extLst>
      <p:ext uri="{BB962C8B-B14F-4D97-AF65-F5344CB8AC3E}">
        <p14:creationId xmlns:p14="http://schemas.microsoft.com/office/powerpoint/2010/main" val="3779462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662512-FCEF-11B6-BD5C-862DA45CD61B}"/>
              </a:ext>
            </a:extLst>
          </p:cNvPr>
          <p:cNvSpPr>
            <a:spLocks noGrp="1"/>
          </p:cNvSpPr>
          <p:nvPr>
            <p:ph idx="1"/>
          </p:nvPr>
        </p:nvSpPr>
        <p:spPr>
          <a:xfrm>
            <a:off x="1576917" y="716280"/>
            <a:ext cx="10363200" cy="5416233"/>
          </a:xfrm>
        </p:spPr>
        <p:txBody>
          <a:bodyPr/>
          <a:lstStyle/>
          <a:p>
            <a:pPr marL="457200"/>
            <a:r>
              <a:rPr lang="en-US" dirty="0">
                <a:effectLst/>
                <a:latin typeface="Calibri" panose="020F0502020204030204" pitchFamily="34" charset="0"/>
                <a:ea typeface="Calibri" panose="020F0502020204030204" pitchFamily="34" charset="0"/>
                <a:cs typeface="Times New Roman" panose="02020603050405020304" pitchFamily="18" charset="0"/>
              </a:rPr>
              <a:t>A freehold estate lasts for an indefinite period of time; </a:t>
            </a:r>
          </a:p>
          <a:p>
            <a:pPr marL="457200"/>
            <a:r>
              <a:rPr lang="en-US" dirty="0">
                <a:latin typeface="Calibri" panose="020F0502020204030204" pitchFamily="34" charset="0"/>
                <a:ea typeface="Calibri" panose="020F0502020204030204" pitchFamily="34" charset="0"/>
                <a:cs typeface="Times New Roman" panose="02020603050405020304" pitchFamily="18" charset="0"/>
              </a:rPr>
              <a:t>A</a:t>
            </a:r>
            <a:r>
              <a:rPr lang="en-US" dirty="0">
                <a:effectLst/>
                <a:latin typeface="Calibri" panose="020F0502020204030204" pitchFamily="34" charset="0"/>
                <a:ea typeface="Calibri" panose="020F0502020204030204" pitchFamily="34" charset="0"/>
                <a:cs typeface="Times New Roman" panose="02020603050405020304" pitchFamily="18" charset="0"/>
              </a:rPr>
              <a:t> freehold estate connotes ownership of the property by the estate holder, </a:t>
            </a:r>
          </a:p>
          <a:p>
            <a:pPr marL="457200"/>
            <a:r>
              <a:rPr lang="en-US" dirty="0">
                <a:effectLst/>
                <a:latin typeface="Calibri" panose="020F0502020204030204" pitchFamily="34" charset="0"/>
                <a:ea typeface="Calibri" panose="020F0502020204030204" pitchFamily="34" charset="0"/>
                <a:cs typeface="Times New Roman" panose="02020603050405020304" pitchFamily="18" charset="0"/>
              </a:rPr>
              <a:t>A leasehold estate, expires on a definite date;</a:t>
            </a:r>
          </a:p>
          <a:p>
            <a:pPr marL="457200"/>
            <a:r>
              <a:rPr lang="en-US" dirty="0">
                <a:effectLst/>
                <a:latin typeface="Calibri" panose="020F0502020204030204" pitchFamily="34" charset="0"/>
                <a:ea typeface="Calibri" panose="020F0502020204030204" pitchFamily="34" charset="0"/>
                <a:cs typeface="Times New Roman" panose="02020603050405020304" pitchFamily="18" charset="0"/>
              </a:rPr>
              <a:t>whereas a leasehold estate implies only the right to possess and use the property owned by another for a period of time.</a:t>
            </a:r>
            <a:endParaRPr lang="en-AU"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
        <p:nvSpPr>
          <p:cNvPr id="4" name="Slide Number Placeholder 3">
            <a:extLst>
              <a:ext uri="{FF2B5EF4-FFF2-40B4-BE49-F238E27FC236}">
                <a16:creationId xmlns:a16="http://schemas.microsoft.com/office/drawing/2014/main" id="{63F87181-9C2A-0405-7E58-09D3A54FB73C}"/>
              </a:ext>
            </a:extLst>
          </p:cNvPr>
          <p:cNvSpPr>
            <a:spLocks noGrp="1"/>
          </p:cNvSpPr>
          <p:nvPr>
            <p:ph type="sldNum" sz="quarter" idx="12"/>
          </p:nvPr>
        </p:nvSpPr>
        <p:spPr/>
        <p:txBody>
          <a:bodyPr/>
          <a:lstStyle/>
          <a:p>
            <a:pPr>
              <a:defRPr/>
            </a:pPr>
            <a:fld id="{72814190-195E-B44C-B326-406A9C10AF41}" type="slidenum">
              <a:rPr lang="en-AU" altLang="en-US" smtClean="0"/>
              <a:pPr>
                <a:defRPr/>
              </a:pPr>
              <a:t>11</a:t>
            </a:fld>
            <a:endParaRPr lang="en-AU" altLang="en-US"/>
          </a:p>
        </p:txBody>
      </p:sp>
    </p:spTree>
    <p:extLst>
      <p:ext uri="{BB962C8B-B14F-4D97-AF65-F5344CB8AC3E}">
        <p14:creationId xmlns:p14="http://schemas.microsoft.com/office/powerpoint/2010/main" val="145622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BDDCEA4-AD53-509C-1C9E-0FC35E313F69}"/>
              </a:ext>
            </a:extLst>
          </p:cNvPr>
          <p:cNvSpPr>
            <a:spLocks noGrp="1"/>
          </p:cNvSpPr>
          <p:nvPr>
            <p:ph type="sldNum" sz="quarter" idx="12"/>
          </p:nvPr>
        </p:nvSpPr>
        <p:spPr/>
        <p:txBody>
          <a:bodyPr/>
          <a:lstStyle/>
          <a:p>
            <a:pPr>
              <a:defRPr/>
            </a:pPr>
            <a:fld id="{72814190-195E-B44C-B326-406A9C10AF41}" type="slidenum">
              <a:rPr lang="en-AU" altLang="en-US" smtClean="0"/>
              <a:pPr>
                <a:defRPr/>
              </a:pPr>
              <a:t>12</a:t>
            </a:fld>
            <a:endParaRPr lang="en-AU" altLang="en-US"/>
          </a:p>
        </p:txBody>
      </p:sp>
      <p:sp>
        <p:nvSpPr>
          <p:cNvPr id="6" name="Title 5">
            <a:extLst>
              <a:ext uri="{FF2B5EF4-FFF2-40B4-BE49-F238E27FC236}">
                <a16:creationId xmlns:a16="http://schemas.microsoft.com/office/drawing/2014/main" id="{D152F2BB-D6D9-C496-483C-9E49B987DE4A}"/>
              </a:ext>
            </a:extLst>
          </p:cNvPr>
          <p:cNvSpPr>
            <a:spLocks noGrp="1"/>
          </p:cNvSpPr>
          <p:nvPr>
            <p:ph type="title"/>
          </p:nvPr>
        </p:nvSpPr>
        <p:spPr>
          <a:xfrm>
            <a:off x="1534585" y="214314"/>
            <a:ext cx="10390716" cy="2787966"/>
          </a:xfrm>
        </p:spPr>
        <p:txBody>
          <a:bodyPr/>
          <a:lstStyle/>
          <a:p>
            <a:pPr marL="342900" lvl="0" indent="-342900"/>
            <a:r>
              <a:rPr lang="en-US" sz="3200" b="1" dirty="0">
                <a:effectLst/>
                <a:latin typeface="Calibri" panose="020F0502020204030204" pitchFamily="34" charset="0"/>
                <a:ea typeface="Calibri" panose="020F0502020204030204" pitchFamily="34" charset="0"/>
                <a:cs typeface="Times New Roman" panose="02020603050405020304" pitchFamily="18" charset="0"/>
              </a:rPr>
              <a:t>8. What is the similarity between a Reversion and a Remainder?</a:t>
            </a:r>
            <a:br>
              <a:rPr lang="en-AU" sz="3200" dirty="0">
                <a:effectLst/>
                <a:latin typeface="Calibri" panose="020F0502020204030204" pitchFamily="34" charset="0"/>
                <a:ea typeface="Calibri" panose="020F0502020204030204" pitchFamily="34" charset="0"/>
                <a:cs typeface="Times New Roman" panose="02020603050405020304" pitchFamily="18" charset="0"/>
              </a:rPr>
            </a:br>
            <a:r>
              <a:rPr lang="en-US" sz="3200" dirty="0">
                <a:effectLst/>
                <a:latin typeface="Calibri" panose="020F0502020204030204" pitchFamily="34" charset="0"/>
                <a:ea typeface="Calibri" panose="020F0502020204030204" pitchFamily="34" charset="0"/>
                <a:cs typeface="Times New Roman" panose="02020603050405020304" pitchFamily="18" charset="0"/>
              </a:rPr>
              <a:t> </a:t>
            </a:r>
            <a:br>
              <a:rPr lang="en-AU" sz="3200" dirty="0">
                <a:effectLst/>
                <a:latin typeface="Calibri" panose="020F0502020204030204" pitchFamily="34" charset="0"/>
                <a:ea typeface="Calibri" panose="020F0502020204030204" pitchFamily="34" charset="0"/>
                <a:cs typeface="Times New Roman" panose="02020603050405020304" pitchFamily="18" charset="0"/>
              </a:rPr>
            </a:br>
            <a:endParaRPr lang="en-US" sz="3200" dirty="0"/>
          </a:p>
        </p:txBody>
      </p:sp>
      <p:sp>
        <p:nvSpPr>
          <p:cNvPr id="8" name="Content Placeholder 7">
            <a:extLst>
              <a:ext uri="{FF2B5EF4-FFF2-40B4-BE49-F238E27FC236}">
                <a16:creationId xmlns:a16="http://schemas.microsoft.com/office/drawing/2014/main" id="{7406510E-54C6-A2FA-3845-897C28AD208F}"/>
              </a:ext>
            </a:extLst>
          </p:cNvPr>
          <p:cNvSpPr>
            <a:spLocks noGrp="1"/>
          </p:cNvSpPr>
          <p:nvPr>
            <p:ph idx="1"/>
          </p:nvPr>
        </p:nvSpPr>
        <p:spPr>
          <a:xfrm>
            <a:off x="1576917" y="3002279"/>
            <a:ext cx="10363200" cy="3130233"/>
          </a:xfrm>
        </p:spPr>
        <p:txBody>
          <a:bodyPr/>
          <a:lstStyle/>
          <a:p>
            <a:r>
              <a:rPr lang="en-US" sz="3200" dirty="0">
                <a:effectLst/>
                <a:latin typeface="Calibri" panose="020F0502020204030204" pitchFamily="34" charset="0"/>
                <a:ea typeface="Calibri" panose="020F0502020204030204" pitchFamily="34" charset="0"/>
                <a:cs typeface="Times New Roman" panose="02020603050405020304" pitchFamily="18" charset="0"/>
              </a:rPr>
              <a:t>They are both examples of a future estate.</a:t>
            </a:r>
            <a:br>
              <a:rPr lang="en-AU" sz="32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Tree>
    <p:extLst>
      <p:ext uri="{BB962C8B-B14F-4D97-AF65-F5344CB8AC3E}">
        <p14:creationId xmlns:p14="http://schemas.microsoft.com/office/powerpoint/2010/main" val="1303701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1715-59D4-AFE4-B877-89998FD71970}"/>
              </a:ext>
            </a:extLst>
          </p:cNvPr>
          <p:cNvSpPr>
            <a:spLocks noGrp="1"/>
          </p:cNvSpPr>
          <p:nvPr>
            <p:ph type="title"/>
          </p:nvPr>
        </p:nvSpPr>
        <p:spPr>
          <a:xfrm>
            <a:off x="411480" y="214314"/>
            <a:ext cx="11513821" cy="2193606"/>
          </a:xfrm>
        </p:spPr>
        <p:txBody>
          <a:bodyPr/>
          <a:lstStyle/>
          <a:p>
            <a:r>
              <a:rPr lang="en-US" sz="3200" dirty="0"/>
              <a:t>9.</a:t>
            </a:r>
            <a:r>
              <a:rPr lang="en-US" sz="3200" b="1" dirty="0">
                <a:effectLst/>
                <a:latin typeface="Calibri" panose="020F0502020204030204" pitchFamily="34" charset="0"/>
                <a:ea typeface="Calibri" panose="020F0502020204030204" pitchFamily="34" charset="0"/>
                <a:cs typeface="Times New Roman" panose="02020603050405020304" pitchFamily="18" charset="0"/>
              </a:rPr>
              <a:t> What are the differences between a Reversion and a Remainder?</a:t>
            </a:r>
            <a:br>
              <a:rPr lang="en-AU" sz="3200" dirty="0">
                <a:effectLst/>
                <a:latin typeface="Calibri" panose="020F0502020204030204" pitchFamily="34" charset="0"/>
                <a:ea typeface="Calibri" panose="020F0502020204030204" pitchFamily="34" charset="0"/>
                <a:cs typeface="Times New Roman" panose="02020603050405020304" pitchFamily="18" charset="0"/>
              </a:rPr>
            </a:br>
            <a:endParaRPr lang="en-US" sz="3200" dirty="0"/>
          </a:p>
        </p:txBody>
      </p:sp>
      <p:sp>
        <p:nvSpPr>
          <p:cNvPr id="3" name="Content Placeholder 2">
            <a:extLst>
              <a:ext uri="{FF2B5EF4-FFF2-40B4-BE49-F238E27FC236}">
                <a16:creationId xmlns:a16="http://schemas.microsoft.com/office/drawing/2014/main" id="{DE0AEDA1-E616-5FBB-A4D9-8FB058854403}"/>
              </a:ext>
            </a:extLst>
          </p:cNvPr>
          <p:cNvSpPr>
            <a:spLocks noGrp="1"/>
          </p:cNvSpPr>
          <p:nvPr>
            <p:ph idx="1"/>
          </p:nvPr>
        </p:nvSpPr>
        <p:spPr>
          <a:xfrm>
            <a:off x="411480" y="2017713"/>
            <a:ext cx="11528637" cy="4114800"/>
          </a:xfrm>
        </p:spPr>
        <p:txBody>
          <a:bodyPr/>
          <a:lstStyle/>
          <a:p>
            <a:pPr marL="457200"/>
            <a:r>
              <a:rPr lang="en-US" sz="3200" dirty="0">
                <a:effectLst/>
                <a:latin typeface="Calibri" panose="020F0502020204030204" pitchFamily="34" charset="0"/>
                <a:ea typeface="Calibri" panose="020F0502020204030204" pitchFamily="34" charset="0"/>
                <a:cs typeface="Times New Roman" panose="02020603050405020304" pitchFamily="18" charset="0"/>
              </a:rPr>
              <a:t>A reversion exists when the holder of an estate in land (the grantor) conveys to another person (a grantee) a present estate in the property </a:t>
            </a:r>
          </a:p>
          <a:p>
            <a:pPr marL="857250" lvl="1"/>
            <a:r>
              <a:rPr lang="en-US" sz="3200" dirty="0">
                <a:effectLst/>
                <a:latin typeface="Calibri" panose="020F0502020204030204" pitchFamily="34" charset="0"/>
                <a:ea typeface="Calibri" panose="020F0502020204030204" pitchFamily="34" charset="0"/>
                <a:cs typeface="Times New Roman" panose="02020603050405020304" pitchFamily="18" charset="0"/>
              </a:rPr>
              <a:t>that has fewer ownership rights than the grantor’s own estate </a:t>
            </a:r>
          </a:p>
          <a:p>
            <a:pPr marL="857250" lvl="1"/>
            <a:r>
              <a:rPr lang="en-US" sz="3200" dirty="0">
                <a:effectLst/>
                <a:latin typeface="Calibri" panose="020F0502020204030204" pitchFamily="34" charset="0"/>
                <a:ea typeface="Calibri" panose="020F0502020204030204" pitchFamily="34" charset="0"/>
                <a:cs typeface="Times New Roman" panose="02020603050405020304" pitchFamily="18" charset="0"/>
              </a:rPr>
              <a:t>and retains for the grantor or the grantor’s heirs the right to take back, at some time in the future, the full estate that the grantor enjoyed before the conveyance.</a:t>
            </a:r>
            <a:endParaRPr lang="en-AU" sz="3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93D76115-2A57-ECA6-4CBF-7715F33093C3}"/>
              </a:ext>
            </a:extLst>
          </p:cNvPr>
          <p:cNvSpPr>
            <a:spLocks noGrp="1"/>
          </p:cNvSpPr>
          <p:nvPr>
            <p:ph type="sldNum" sz="quarter" idx="12"/>
          </p:nvPr>
        </p:nvSpPr>
        <p:spPr/>
        <p:txBody>
          <a:bodyPr/>
          <a:lstStyle/>
          <a:p>
            <a:pPr>
              <a:defRPr/>
            </a:pPr>
            <a:fld id="{72814190-195E-B44C-B326-406A9C10AF41}" type="slidenum">
              <a:rPr lang="en-AU" altLang="en-US" smtClean="0"/>
              <a:pPr>
                <a:defRPr/>
              </a:pPr>
              <a:t>13</a:t>
            </a:fld>
            <a:endParaRPr lang="en-AU" altLang="en-US"/>
          </a:p>
        </p:txBody>
      </p:sp>
    </p:spTree>
    <p:extLst>
      <p:ext uri="{BB962C8B-B14F-4D97-AF65-F5344CB8AC3E}">
        <p14:creationId xmlns:p14="http://schemas.microsoft.com/office/powerpoint/2010/main" val="2779554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D1F278-9DC3-0FC0-11C3-62AC09C7F74A}"/>
              </a:ext>
            </a:extLst>
          </p:cNvPr>
          <p:cNvSpPr>
            <a:spLocks noGrp="1"/>
          </p:cNvSpPr>
          <p:nvPr>
            <p:ph idx="1"/>
          </p:nvPr>
        </p:nvSpPr>
        <p:spPr>
          <a:xfrm>
            <a:off x="1576917" y="1082041"/>
            <a:ext cx="10363200" cy="3505200"/>
          </a:xfrm>
        </p:spPr>
        <p:txBody>
          <a:bodyPr/>
          <a:lstStyle/>
          <a:p>
            <a:pPr marL="114300" indent="0">
              <a:buNone/>
            </a:pPr>
            <a:endParaRPr lang="en-AU" sz="3200" dirty="0">
              <a:effectLst/>
              <a:latin typeface="Calibri" panose="020F0502020204030204" pitchFamily="34" charset="0"/>
              <a:ea typeface="Calibri" panose="020F0502020204030204" pitchFamily="34" charset="0"/>
              <a:cs typeface="Times New Roman" panose="02020603050405020304" pitchFamily="18" charset="0"/>
            </a:endParaRPr>
          </a:p>
          <a:p>
            <a:pPr marL="457200"/>
            <a:r>
              <a:rPr lang="en-US" sz="3200" dirty="0">
                <a:effectLst/>
                <a:latin typeface="Calibri" panose="020F0502020204030204" pitchFamily="34" charset="0"/>
                <a:ea typeface="Calibri" panose="020F0502020204030204" pitchFamily="34" charset="0"/>
                <a:cs typeface="Times New Roman" panose="02020603050405020304" pitchFamily="18" charset="0"/>
              </a:rPr>
              <a:t>A remainder is the future estate (</a:t>
            </a:r>
            <a:r>
              <a:rPr lang="en-US" sz="3200" dirty="0" err="1">
                <a:effectLst/>
                <a:latin typeface="Calibri" panose="020F0502020204030204" pitchFamily="34" charset="0"/>
                <a:ea typeface="Calibri" panose="020F0502020204030204" pitchFamily="34" charset="0"/>
                <a:cs typeface="Times New Roman" panose="02020603050405020304" pitchFamily="18" charset="0"/>
              </a:rPr>
              <a:t>ie</a:t>
            </a:r>
            <a:r>
              <a:rPr lang="en-US" sz="3200" dirty="0">
                <a:effectLst/>
                <a:latin typeface="Calibri" panose="020F0502020204030204" pitchFamily="34" charset="0"/>
                <a:ea typeface="Calibri" panose="020F0502020204030204" pitchFamily="34" charset="0"/>
                <a:cs typeface="Times New Roman" panose="02020603050405020304" pitchFamily="18" charset="0"/>
              </a:rPr>
              <a:t> like a reversion) </a:t>
            </a:r>
          </a:p>
          <a:p>
            <a:pPr marL="857250" lvl="1"/>
            <a:r>
              <a:rPr lang="en-US" sz="3200" dirty="0">
                <a:effectLst/>
                <a:latin typeface="Calibri" panose="020F0502020204030204" pitchFamily="34" charset="0"/>
                <a:ea typeface="Calibri" panose="020F0502020204030204" pitchFamily="34" charset="0"/>
                <a:cs typeface="Times New Roman" panose="02020603050405020304" pitchFamily="18" charset="0"/>
              </a:rPr>
              <a:t>but rather than returning to the grantor the future estate will go to a third person and not back to the original grantor.</a:t>
            </a:r>
            <a:endParaRPr lang="en-AU" sz="3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6740AA38-0EBB-476D-EEC1-25819EDCFD0E}"/>
              </a:ext>
            </a:extLst>
          </p:cNvPr>
          <p:cNvSpPr>
            <a:spLocks noGrp="1"/>
          </p:cNvSpPr>
          <p:nvPr>
            <p:ph type="sldNum" sz="quarter" idx="12"/>
          </p:nvPr>
        </p:nvSpPr>
        <p:spPr/>
        <p:txBody>
          <a:bodyPr/>
          <a:lstStyle/>
          <a:p>
            <a:pPr>
              <a:defRPr/>
            </a:pPr>
            <a:fld id="{72814190-195E-B44C-B326-406A9C10AF41}" type="slidenum">
              <a:rPr lang="en-AU" altLang="en-US" smtClean="0"/>
              <a:pPr>
                <a:defRPr/>
              </a:pPr>
              <a:t>14</a:t>
            </a:fld>
            <a:endParaRPr lang="en-AU" altLang="en-US"/>
          </a:p>
        </p:txBody>
      </p:sp>
    </p:spTree>
    <p:extLst>
      <p:ext uri="{BB962C8B-B14F-4D97-AF65-F5344CB8AC3E}">
        <p14:creationId xmlns:p14="http://schemas.microsoft.com/office/powerpoint/2010/main" val="428565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80B33-00E3-FFF3-784A-D4CE836D0D39}"/>
              </a:ext>
            </a:extLst>
          </p:cNvPr>
          <p:cNvSpPr>
            <a:spLocks noGrp="1"/>
          </p:cNvSpPr>
          <p:nvPr>
            <p:ph type="title"/>
          </p:nvPr>
        </p:nvSpPr>
        <p:spPr>
          <a:xfrm>
            <a:off x="685800" y="1097279"/>
            <a:ext cx="11243733" cy="1539241"/>
          </a:xfrm>
        </p:spPr>
        <p:txBody>
          <a:bodyPr/>
          <a:lstStyle/>
          <a:p>
            <a:pPr marL="342900" lvl="0" indent="-342900"/>
            <a:r>
              <a:rPr lang="en-US" sz="3200" b="1" dirty="0">
                <a:effectLst/>
                <a:latin typeface="Calibri" panose="020F0502020204030204" pitchFamily="34" charset="0"/>
                <a:ea typeface="Calibri" panose="020F0502020204030204" pitchFamily="34" charset="0"/>
                <a:cs typeface="Times New Roman" panose="02020603050405020304" pitchFamily="18" charset="0"/>
              </a:rPr>
              <a:t>10. Describe the Doctrine of Tenure and explain why it still applies today in Australia?</a:t>
            </a:r>
            <a:br>
              <a:rPr lang="en-AU" sz="3200" dirty="0">
                <a:effectLst/>
                <a:latin typeface="Calibri" panose="020F0502020204030204" pitchFamily="34" charset="0"/>
                <a:ea typeface="Calibri" panose="020F0502020204030204" pitchFamily="34" charset="0"/>
                <a:cs typeface="Times New Roman" panose="02020603050405020304" pitchFamily="18" charset="0"/>
              </a:rPr>
            </a:br>
            <a:r>
              <a:rPr lang="en-US" sz="3200" dirty="0">
                <a:effectLst/>
                <a:latin typeface="Calibri" panose="020F0502020204030204" pitchFamily="34" charset="0"/>
                <a:ea typeface="Calibri" panose="020F0502020204030204" pitchFamily="34" charset="0"/>
                <a:cs typeface="Times New Roman" panose="02020603050405020304" pitchFamily="18" charset="0"/>
              </a:rPr>
              <a:t> </a:t>
            </a:r>
            <a:br>
              <a:rPr lang="en-AU" sz="3200" dirty="0">
                <a:effectLst/>
                <a:latin typeface="Calibri" panose="020F0502020204030204" pitchFamily="34" charset="0"/>
                <a:ea typeface="Calibri" panose="020F0502020204030204" pitchFamily="34" charset="0"/>
                <a:cs typeface="Times New Roman" panose="02020603050405020304" pitchFamily="18" charset="0"/>
              </a:rPr>
            </a:br>
            <a:endParaRPr lang="en-US" sz="3200" dirty="0"/>
          </a:p>
        </p:txBody>
      </p:sp>
      <p:sp>
        <p:nvSpPr>
          <p:cNvPr id="3" name="Content Placeholder 2">
            <a:extLst>
              <a:ext uri="{FF2B5EF4-FFF2-40B4-BE49-F238E27FC236}">
                <a16:creationId xmlns:a16="http://schemas.microsoft.com/office/drawing/2014/main" id="{3F8F1ACC-DAAB-D5FE-88A4-F988FF01BEE2}"/>
              </a:ext>
            </a:extLst>
          </p:cNvPr>
          <p:cNvSpPr>
            <a:spLocks noGrp="1"/>
          </p:cNvSpPr>
          <p:nvPr>
            <p:ph idx="1"/>
          </p:nvPr>
        </p:nvSpPr>
        <p:spPr>
          <a:xfrm>
            <a:off x="685800" y="2017713"/>
            <a:ext cx="11254317" cy="4114800"/>
          </a:xfrm>
        </p:spPr>
        <p:txBody>
          <a:bodyPr/>
          <a:lstStyle/>
          <a:p>
            <a:pPr marL="457200"/>
            <a:r>
              <a:rPr lang="en-US" dirty="0">
                <a:effectLst/>
                <a:latin typeface="Calibri" panose="020F0502020204030204" pitchFamily="34" charset="0"/>
                <a:ea typeface="Calibri" panose="020F0502020204030204" pitchFamily="34" charset="0"/>
                <a:cs typeface="Times New Roman" panose="02020603050405020304" pitchFamily="18" charset="0"/>
              </a:rPr>
              <a:t>The Doctrine of Tenure is a legal principle that originated in medieval England and is still applied in Australia today. </a:t>
            </a:r>
          </a:p>
          <a:p>
            <a:pPr marL="457200"/>
            <a:r>
              <a:rPr lang="en-US" dirty="0">
                <a:effectLst/>
                <a:latin typeface="Calibri" panose="020F0502020204030204" pitchFamily="34" charset="0"/>
                <a:ea typeface="Calibri" panose="020F0502020204030204" pitchFamily="34" charset="0"/>
                <a:cs typeface="Times New Roman" panose="02020603050405020304" pitchFamily="18" charset="0"/>
              </a:rPr>
              <a:t>It refers to the concept of land ownership and tenure, meaning that individuals or groups who own land- hold it by way of a grant from the Crown</a:t>
            </a:r>
          </a:p>
          <a:p>
            <a:pPr marL="457200"/>
            <a:r>
              <a:rPr lang="en-US" dirty="0">
                <a:effectLst/>
                <a:latin typeface="Calibri" panose="020F0502020204030204" pitchFamily="34" charset="0"/>
                <a:ea typeface="Calibri" panose="020F0502020204030204" pitchFamily="34" charset="0"/>
                <a:cs typeface="Times New Roman" panose="02020603050405020304" pitchFamily="18" charset="0"/>
              </a:rPr>
              <a:t> (the “Crown” is now referred to as the “State”).</a:t>
            </a:r>
            <a:endParaRPr lang="en-AU"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buNone/>
            </a:pPr>
            <a:r>
              <a:rPr lang="en-US" dirty="0">
                <a:effectLst/>
                <a:latin typeface="Calibri" panose="020F0502020204030204" pitchFamily="34" charset="0"/>
                <a:ea typeface="Calibri" panose="020F0502020204030204" pitchFamily="34" charset="0"/>
                <a:cs typeface="Times New Roman" panose="02020603050405020304" pitchFamily="18" charset="0"/>
              </a:rPr>
              <a:t> </a:t>
            </a:r>
            <a:endParaRPr lang="en-AU"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8D8B404F-3F3D-E3E6-0F21-2AEDE3339E3D}"/>
              </a:ext>
            </a:extLst>
          </p:cNvPr>
          <p:cNvSpPr>
            <a:spLocks noGrp="1"/>
          </p:cNvSpPr>
          <p:nvPr>
            <p:ph type="sldNum" sz="quarter" idx="12"/>
          </p:nvPr>
        </p:nvSpPr>
        <p:spPr/>
        <p:txBody>
          <a:bodyPr/>
          <a:lstStyle/>
          <a:p>
            <a:pPr>
              <a:defRPr/>
            </a:pPr>
            <a:fld id="{72814190-195E-B44C-B326-406A9C10AF41}" type="slidenum">
              <a:rPr lang="en-AU" altLang="en-US" smtClean="0"/>
              <a:pPr>
                <a:defRPr/>
              </a:pPr>
              <a:t>15</a:t>
            </a:fld>
            <a:endParaRPr lang="en-AU" altLang="en-US"/>
          </a:p>
        </p:txBody>
      </p:sp>
    </p:spTree>
    <p:extLst>
      <p:ext uri="{BB962C8B-B14F-4D97-AF65-F5344CB8AC3E}">
        <p14:creationId xmlns:p14="http://schemas.microsoft.com/office/powerpoint/2010/main" val="2843648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DD383F-131E-EAE1-0152-21453084174F}"/>
              </a:ext>
            </a:extLst>
          </p:cNvPr>
          <p:cNvSpPr>
            <a:spLocks noGrp="1"/>
          </p:cNvSpPr>
          <p:nvPr>
            <p:ph idx="1"/>
          </p:nvPr>
        </p:nvSpPr>
        <p:spPr>
          <a:xfrm>
            <a:off x="1576917" y="762000"/>
            <a:ext cx="10363200" cy="5370513"/>
          </a:xfrm>
        </p:spPr>
        <p:txBody>
          <a:bodyPr/>
          <a:lstStyle/>
          <a:p>
            <a:r>
              <a:rPr lang="en-US" dirty="0">
                <a:effectLst/>
                <a:latin typeface="Calibri" panose="020F0502020204030204" pitchFamily="34" charset="0"/>
                <a:ea typeface="Calibri" panose="020F0502020204030204" pitchFamily="34" charset="0"/>
                <a:cs typeface="Times New Roman" panose="02020603050405020304" pitchFamily="18" charset="0"/>
              </a:rPr>
              <a:t>Under the Doctrine of Tenure, </a:t>
            </a:r>
          </a:p>
          <a:p>
            <a:r>
              <a:rPr lang="en-US" dirty="0">
                <a:effectLst/>
                <a:latin typeface="Calibri" panose="020F0502020204030204" pitchFamily="34" charset="0"/>
                <a:ea typeface="Calibri" panose="020F0502020204030204" pitchFamily="34" charset="0"/>
                <a:cs typeface="Times New Roman" panose="02020603050405020304" pitchFamily="18" charset="0"/>
              </a:rPr>
              <a:t>land ownership is based on a hierarchical system, --monarch or ruler is considered the ultimate owner of all land in the kingdom or country. </a:t>
            </a:r>
          </a:p>
          <a:p>
            <a:r>
              <a:rPr lang="en-US" dirty="0">
                <a:effectLst/>
                <a:latin typeface="Calibri" panose="020F0502020204030204" pitchFamily="34" charset="0"/>
                <a:ea typeface="Calibri" panose="020F0502020204030204" pitchFamily="34" charset="0"/>
                <a:cs typeface="Times New Roman" panose="02020603050405020304" pitchFamily="18" charset="0"/>
              </a:rPr>
              <a:t>All other landowners hold their land as a form of tenure, meaning they have certain rights and obligations attached to their ownership. </a:t>
            </a:r>
          </a:p>
          <a:p>
            <a:pPr lvl="1"/>
            <a:r>
              <a:rPr lang="en-US" sz="3200" dirty="0">
                <a:effectLst/>
                <a:latin typeface="Calibri" panose="020F0502020204030204" pitchFamily="34" charset="0"/>
                <a:ea typeface="Calibri" panose="020F0502020204030204" pitchFamily="34" charset="0"/>
                <a:cs typeface="Times New Roman" panose="02020603050405020304" pitchFamily="18" charset="0"/>
              </a:rPr>
              <a:t>For example, they may owe taxes or </a:t>
            </a:r>
          </a:p>
          <a:p>
            <a:pPr lvl="1"/>
            <a:r>
              <a:rPr lang="en-US" sz="3200" dirty="0">
                <a:effectLst/>
                <a:latin typeface="Calibri" panose="020F0502020204030204" pitchFamily="34" charset="0"/>
                <a:ea typeface="Calibri" panose="020F0502020204030204" pitchFamily="34" charset="0"/>
                <a:cs typeface="Times New Roman" panose="02020603050405020304" pitchFamily="18" charset="0"/>
              </a:rPr>
              <a:t>military service to the monarch in exchange for their landholding. </a:t>
            </a:r>
            <a:endParaRPr lang="en-US" dirty="0"/>
          </a:p>
        </p:txBody>
      </p:sp>
      <p:sp>
        <p:nvSpPr>
          <p:cNvPr id="4" name="Slide Number Placeholder 3">
            <a:extLst>
              <a:ext uri="{FF2B5EF4-FFF2-40B4-BE49-F238E27FC236}">
                <a16:creationId xmlns:a16="http://schemas.microsoft.com/office/drawing/2014/main" id="{FB0C56E8-C963-3E21-944E-59D49A1C5ACF}"/>
              </a:ext>
            </a:extLst>
          </p:cNvPr>
          <p:cNvSpPr>
            <a:spLocks noGrp="1"/>
          </p:cNvSpPr>
          <p:nvPr>
            <p:ph type="sldNum" sz="quarter" idx="12"/>
          </p:nvPr>
        </p:nvSpPr>
        <p:spPr/>
        <p:txBody>
          <a:bodyPr/>
          <a:lstStyle/>
          <a:p>
            <a:pPr>
              <a:defRPr/>
            </a:pPr>
            <a:fld id="{72814190-195E-B44C-B326-406A9C10AF41}" type="slidenum">
              <a:rPr lang="en-AU" altLang="en-US" smtClean="0"/>
              <a:pPr>
                <a:defRPr/>
              </a:pPr>
              <a:t>16</a:t>
            </a:fld>
            <a:endParaRPr lang="en-AU" altLang="en-US"/>
          </a:p>
        </p:txBody>
      </p:sp>
    </p:spTree>
    <p:extLst>
      <p:ext uri="{BB962C8B-B14F-4D97-AF65-F5344CB8AC3E}">
        <p14:creationId xmlns:p14="http://schemas.microsoft.com/office/powerpoint/2010/main" val="2191211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E950B7-D045-190D-1F72-726EA76A37BE}"/>
              </a:ext>
            </a:extLst>
          </p:cNvPr>
          <p:cNvSpPr>
            <a:spLocks noGrp="1"/>
          </p:cNvSpPr>
          <p:nvPr>
            <p:ph idx="1"/>
          </p:nvPr>
        </p:nvSpPr>
        <p:spPr/>
        <p:txBody>
          <a:bodyPr/>
          <a:lstStyle/>
          <a:p>
            <a:pPr marL="457200"/>
            <a:r>
              <a:rPr lang="en-US" dirty="0">
                <a:effectLst/>
                <a:latin typeface="Calibri" panose="020F0502020204030204" pitchFamily="34" charset="0"/>
                <a:ea typeface="Calibri" panose="020F0502020204030204" pitchFamily="34" charset="0"/>
                <a:cs typeface="Times New Roman" panose="02020603050405020304" pitchFamily="18" charset="0"/>
              </a:rPr>
              <a:t>In Australia, the Doctrine of Tenure is still applied in a modified form, </a:t>
            </a:r>
          </a:p>
          <a:p>
            <a:pPr marL="457200"/>
            <a:r>
              <a:rPr lang="en-US" dirty="0">
                <a:effectLst/>
                <a:latin typeface="Calibri" panose="020F0502020204030204" pitchFamily="34" charset="0"/>
                <a:ea typeface="Calibri" panose="020F0502020204030204" pitchFamily="34" charset="0"/>
                <a:cs typeface="Times New Roman" panose="02020603050405020304" pitchFamily="18" charset="0"/>
              </a:rPr>
              <a:t>due to the laws associated with recognizing Native Title, the Crown in Australia only has a radical title </a:t>
            </a:r>
          </a:p>
          <a:p>
            <a:pPr marL="457200"/>
            <a:r>
              <a:rPr lang="en-US" dirty="0">
                <a:effectLst/>
                <a:latin typeface="Calibri" panose="020F0502020204030204" pitchFamily="34" charset="0"/>
                <a:ea typeface="Calibri" panose="020F0502020204030204" pitchFamily="34" charset="0"/>
                <a:cs typeface="Times New Roman" panose="02020603050405020304" pitchFamily="18" charset="0"/>
              </a:rPr>
              <a:t>(it can take ownership of the land and grant it to people but it did not obtain absolute sovereignty over all of the lands and waters of Australia upon settlement on 26 January 1788 – native title may still exist). </a:t>
            </a:r>
            <a:endParaRPr lang="en-AU"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buNone/>
            </a:pPr>
            <a:r>
              <a:rPr lang="en-US" dirty="0">
                <a:effectLst/>
                <a:latin typeface="Calibri" panose="020F0502020204030204" pitchFamily="34" charset="0"/>
                <a:ea typeface="Calibri" panose="020F0502020204030204" pitchFamily="34" charset="0"/>
                <a:cs typeface="Times New Roman" panose="02020603050405020304" pitchFamily="18" charset="0"/>
              </a:rPr>
              <a:t> </a:t>
            </a:r>
            <a:endParaRPr lang="en-AU"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15067981-5298-EE3F-ACDE-902622424A39}"/>
              </a:ext>
            </a:extLst>
          </p:cNvPr>
          <p:cNvSpPr>
            <a:spLocks noGrp="1"/>
          </p:cNvSpPr>
          <p:nvPr>
            <p:ph type="sldNum" sz="quarter" idx="12"/>
          </p:nvPr>
        </p:nvSpPr>
        <p:spPr/>
        <p:txBody>
          <a:bodyPr/>
          <a:lstStyle/>
          <a:p>
            <a:pPr>
              <a:defRPr/>
            </a:pPr>
            <a:fld id="{72814190-195E-B44C-B326-406A9C10AF41}" type="slidenum">
              <a:rPr lang="en-AU" altLang="en-US" smtClean="0"/>
              <a:pPr>
                <a:defRPr/>
              </a:pPr>
              <a:t>17</a:t>
            </a:fld>
            <a:endParaRPr lang="en-AU" altLang="en-US"/>
          </a:p>
        </p:txBody>
      </p:sp>
    </p:spTree>
    <p:extLst>
      <p:ext uri="{BB962C8B-B14F-4D97-AF65-F5344CB8AC3E}">
        <p14:creationId xmlns:p14="http://schemas.microsoft.com/office/powerpoint/2010/main" val="7379071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5E073-79E3-E1EF-4422-EAC76CDA47A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97603DC-BD2C-8328-3589-3F3F5A387476}"/>
              </a:ext>
            </a:extLst>
          </p:cNvPr>
          <p:cNvSpPr>
            <a:spLocks noGrp="1"/>
          </p:cNvSpPr>
          <p:nvPr>
            <p:ph idx="1"/>
          </p:nvPr>
        </p:nvSpPr>
        <p:spPr/>
        <p:txBody>
          <a:bodyPr/>
          <a:lstStyle/>
          <a:p>
            <a:pPr marL="457200"/>
            <a:r>
              <a:rPr lang="en-US" dirty="0">
                <a:effectLst/>
                <a:latin typeface="Calibri" panose="020F0502020204030204" pitchFamily="34" charset="0"/>
                <a:ea typeface="Calibri" panose="020F0502020204030204" pitchFamily="34" charset="0"/>
                <a:cs typeface="Times New Roman" panose="02020603050405020304" pitchFamily="18" charset="0"/>
              </a:rPr>
              <a:t>Under Australian law, the granting of land by the Crown (</a:t>
            </a:r>
            <a:r>
              <a:rPr lang="en-US" dirty="0" err="1">
                <a:effectLst/>
                <a:latin typeface="Calibri" panose="020F0502020204030204" pitchFamily="34" charset="0"/>
                <a:ea typeface="Calibri" panose="020F0502020204030204" pitchFamily="34" charset="0"/>
                <a:cs typeface="Times New Roman" panose="02020603050405020304" pitchFamily="18" charset="0"/>
              </a:rPr>
              <a:t>ie</a:t>
            </a:r>
            <a:r>
              <a:rPr lang="en-US" dirty="0">
                <a:effectLst/>
                <a:latin typeface="Calibri" panose="020F0502020204030204" pitchFamily="34" charset="0"/>
                <a:ea typeface="Calibri" panose="020F0502020204030204" pitchFamily="34" charset="0"/>
                <a:cs typeface="Times New Roman" panose="02020603050405020304" pitchFamily="18" charset="0"/>
              </a:rPr>
              <a:t> the State) is a right that remains with States not the Commonwealth.</a:t>
            </a:r>
          </a:p>
          <a:p>
            <a:pPr marL="457200"/>
            <a:r>
              <a:rPr lang="en-US" dirty="0">
                <a:effectLst/>
                <a:latin typeface="Calibri" panose="020F0502020204030204" pitchFamily="34" charset="0"/>
                <a:ea typeface="Calibri" panose="020F0502020204030204" pitchFamily="34" charset="0"/>
                <a:cs typeface="Times New Roman" panose="02020603050405020304" pitchFamily="18" charset="0"/>
              </a:rPr>
              <a:t> While the Doctrine of Tenure may seem outdated, it still applies in Australia. </a:t>
            </a:r>
            <a:endParaRPr lang="en-AU"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9CED3F33-67E8-32CE-AB57-825D34952870}"/>
              </a:ext>
            </a:extLst>
          </p:cNvPr>
          <p:cNvSpPr>
            <a:spLocks noGrp="1"/>
          </p:cNvSpPr>
          <p:nvPr>
            <p:ph type="sldNum" sz="quarter" idx="12"/>
          </p:nvPr>
        </p:nvSpPr>
        <p:spPr/>
        <p:txBody>
          <a:bodyPr/>
          <a:lstStyle/>
          <a:p>
            <a:pPr>
              <a:defRPr/>
            </a:pPr>
            <a:fld id="{72814190-195E-B44C-B326-406A9C10AF41}" type="slidenum">
              <a:rPr lang="en-AU" altLang="en-US" smtClean="0"/>
              <a:pPr>
                <a:defRPr/>
              </a:pPr>
              <a:t>18</a:t>
            </a:fld>
            <a:endParaRPr lang="en-AU" altLang="en-US"/>
          </a:p>
        </p:txBody>
      </p:sp>
    </p:spTree>
    <p:extLst>
      <p:ext uri="{BB962C8B-B14F-4D97-AF65-F5344CB8AC3E}">
        <p14:creationId xmlns:p14="http://schemas.microsoft.com/office/powerpoint/2010/main" val="27229623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66924F-3726-5D4F-0CB8-15F6FFCF62BF}"/>
              </a:ext>
            </a:extLst>
          </p:cNvPr>
          <p:cNvSpPr>
            <a:spLocks noGrp="1"/>
          </p:cNvSpPr>
          <p:nvPr>
            <p:ph idx="1"/>
          </p:nvPr>
        </p:nvSpPr>
        <p:spPr>
          <a:xfrm>
            <a:off x="701988" y="1695371"/>
            <a:ext cx="10363200" cy="4114800"/>
          </a:xfrm>
        </p:spPr>
        <p:txBody>
          <a:bodyPr/>
          <a:lstStyle/>
          <a:p>
            <a:pPr marL="457200"/>
            <a:r>
              <a:rPr lang="en-US" dirty="0">
                <a:effectLst/>
                <a:latin typeface="Calibri" panose="020F0502020204030204" pitchFamily="34" charset="0"/>
                <a:ea typeface="Calibri" panose="020F0502020204030204" pitchFamily="34" charset="0"/>
                <a:cs typeface="Times New Roman" panose="02020603050405020304" pitchFamily="18" charset="0"/>
              </a:rPr>
              <a:t>It provides a legal framework for land ownership and use. </a:t>
            </a:r>
          </a:p>
          <a:p>
            <a:pPr marL="457200"/>
            <a:r>
              <a:rPr lang="en-US" dirty="0">
                <a:effectLst/>
                <a:latin typeface="Calibri" panose="020F0502020204030204" pitchFamily="34" charset="0"/>
                <a:ea typeface="Calibri" panose="020F0502020204030204" pitchFamily="34" charset="0"/>
                <a:cs typeface="Times New Roman" panose="02020603050405020304" pitchFamily="18" charset="0"/>
              </a:rPr>
              <a:t>It provides a mechanism for spatial allocation of land (</a:t>
            </a:r>
            <a:r>
              <a:rPr lang="en-US" dirty="0" err="1">
                <a:effectLst/>
                <a:latin typeface="Calibri" panose="020F0502020204030204" pitchFamily="34" charset="0"/>
                <a:ea typeface="Calibri" panose="020F0502020204030204" pitchFamily="34" charset="0"/>
                <a:cs typeface="Times New Roman" panose="02020603050405020304" pitchFamily="18" charset="0"/>
              </a:rPr>
              <a:t>ie</a:t>
            </a:r>
            <a:r>
              <a:rPr lang="en-US" dirty="0">
                <a:effectLst/>
                <a:latin typeface="Calibri" panose="020F0502020204030204" pitchFamily="34" charset="0"/>
                <a:ea typeface="Calibri" panose="020F0502020204030204" pitchFamily="34" charset="0"/>
                <a:cs typeface="Times New Roman" panose="02020603050405020304" pitchFamily="18" charset="0"/>
              </a:rPr>
              <a:t> one parcel of land comes from the Crown to the grantee, who in turn can grant that to someone else and so on). </a:t>
            </a:r>
          </a:p>
          <a:p>
            <a:pPr marL="457200"/>
            <a:r>
              <a:rPr lang="en-US" dirty="0">
                <a:effectLst/>
                <a:latin typeface="Calibri" panose="020F0502020204030204" pitchFamily="34" charset="0"/>
                <a:ea typeface="Calibri" panose="020F0502020204030204" pitchFamily="34" charset="0"/>
                <a:cs typeface="Times New Roman" panose="02020603050405020304" pitchFamily="18" charset="0"/>
              </a:rPr>
              <a:t>The </a:t>
            </a:r>
            <a:r>
              <a:rPr lang="en-US" b="1" dirty="0">
                <a:effectLst/>
                <a:latin typeface="Calibri" panose="020F0502020204030204" pitchFamily="34" charset="0"/>
                <a:ea typeface="Calibri" panose="020F0502020204030204" pitchFamily="34" charset="0"/>
                <a:cs typeface="Times New Roman" panose="02020603050405020304" pitchFamily="18" charset="0"/>
              </a:rPr>
              <a:t>Doctrine of Tenure </a:t>
            </a:r>
            <a:r>
              <a:rPr lang="en-US" dirty="0">
                <a:effectLst/>
                <a:latin typeface="Calibri" panose="020F0502020204030204" pitchFamily="34" charset="0"/>
                <a:ea typeface="Calibri" panose="020F0502020204030204" pitchFamily="34" charset="0"/>
                <a:cs typeface="Times New Roman" panose="02020603050405020304" pitchFamily="18" charset="0"/>
              </a:rPr>
              <a:t>can be contrasted with the </a:t>
            </a:r>
            <a:r>
              <a:rPr lang="en-US" b="1" dirty="0">
                <a:effectLst/>
                <a:latin typeface="Calibri" panose="020F0502020204030204" pitchFamily="34" charset="0"/>
                <a:ea typeface="Calibri" panose="020F0502020204030204" pitchFamily="34" charset="0"/>
                <a:cs typeface="Times New Roman" panose="02020603050405020304" pitchFamily="18" charset="0"/>
              </a:rPr>
              <a:t>Doctrine of Estates </a:t>
            </a:r>
            <a:r>
              <a:rPr lang="en-US" dirty="0">
                <a:effectLst/>
                <a:latin typeface="Calibri" panose="020F0502020204030204" pitchFamily="34" charset="0"/>
                <a:ea typeface="Calibri" panose="020F0502020204030204" pitchFamily="34" charset="0"/>
                <a:cs typeface="Times New Roman" panose="02020603050405020304" pitchFamily="18" charset="0"/>
              </a:rPr>
              <a:t>which applies a temporal allocation of land tenure that has been granted.</a:t>
            </a:r>
            <a:endParaRPr lang="en-AU"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buNone/>
            </a:pPr>
            <a:r>
              <a:rPr lang="en-US" dirty="0">
                <a:effectLst/>
                <a:latin typeface="Calibri" panose="020F0502020204030204" pitchFamily="34" charset="0"/>
                <a:ea typeface="Calibri" panose="020F0502020204030204" pitchFamily="34" charset="0"/>
                <a:cs typeface="Times New Roman" panose="02020603050405020304" pitchFamily="18" charset="0"/>
              </a:rPr>
              <a:t> </a:t>
            </a:r>
            <a:endParaRPr lang="en-AU"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39393CE5-B1D9-919E-71B6-B097741CF596}"/>
              </a:ext>
            </a:extLst>
          </p:cNvPr>
          <p:cNvSpPr>
            <a:spLocks noGrp="1"/>
          </p:cNvSpPr>
          <p:nvPr>
            <p:ph type="sldNum" sz="quarter" idx="12"/>
          </p:nvPr>
        </p:nvSpPr>
        <p:spPr/>
        <p:txBody>
          <a:bodyPr/>
          <a:lstStyle/>
          <a:p>
            <a:pPr>
              <a:defRPr/>
            </a:pPr>
            <a:fld id="{72814190-195E-B44C-B326-406A9C10AF41}" type="slidenum">
              <a:rPr lang="en-AU" altLang="en-US" smtClean="0"/>
              <a:pPr>
                <a:defRPr/>
              </a:pPr>
              <a:t>19</a:t>
            </a:fld>
            <a:endParaRPr lang="en-AU" altLang="en-US"/>
          </a:p>
        </p:txBody>
      </p:sp>
    </p:spTree>
    <p:extLst>
      <p:ext uri="{BB962C8B-B14F-4D97-AF65-F5344CB8AC3E}">
        <p14:creationId xmlns:p14="http://schemas.microsoft.com/office/powerpoint/2010/main" val="2175660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0E4A3-2930-5A31-45FD-ADDF22D9C25A}"/>
              </a:ext>
            </a:extLst>
          </p:cNvPr>
          <p:cNvSpPr>
            <a:spLocks noGrp="1"/>
          </p:cNvSpPr>
          <p:nvPr>
            <p:ph type="title"/>
          </p:nvPr>
        </p:nvSpPr>
        <p:spPr>
          <a:xfrm>
            <a:off x="1534585" y="725487"/>
            <a:ext cx="10390716" cy="737545"/>
          </a:xfrm>
        </p:spPr>
        <p:txBody>
          <a:bodyPr/>
          <a:lstStyle/>
          <a:p>
            <a:r>
              <a:rPr lang="en-US" sz="3200" b="1" dirty="0">
                <a:effectLst/>
                <a:latin typeface="Calibri" panose="020F0502020204030204" pitchFamily="34" charset="0"/>
                <a:ea typeface="Calibri" panose="020F0502020204030204" pitchFamily="34" charset="0"/>
                <a:cs typeface="Times New Roman" panose="02020603050405020304" pitchFamily="18" charset="0"/>
              </a:rPr>
              <a:t> 1. Describe the general nature of “Property”. </a:t>
            </a:r>
            <a:endParaRPr lang="en-US" sz="3200" dirty="0"/>
          </a:p>
        </p:txBody>
      </p:sp>
      <p:sp>
        <p:nvSpPr>
          <p:cNvPr id="3" name="Content Placeholder 2">
            <a:extLst>
              <a:ext uri="{FF2B5EF4-FFF2-40B4-BE49-F238E27FC236}">
                <a16:creationId xmlns:a16="http://schemas.microsoft.com/office/drawing/2014/main" id="{905B5D8E-0FC3-8301-8E69-35FA779234D7}"/>
              </a:ext>
            </a:extLst>
          </p:cNvPr>
          <p:cNvSpPr>
            <a:spLocks noGrp="1"/>
          </p:cNvSpPr>
          <p:nvPr>
            <p:ph idx="1"/>
          </p:nvPr>
        </p:nvSpPr>
        <p:spPr>
          <a:xfrm>
            <a:off x="1006998" y="1354238"/>
            <a:ext cx="10933120" cy="4778275"/>
          </a:xfrm>
        </p:spPr>
        <p:txBody>
          <a:bodyPr/>
          <a:lstStyle/>
          <a:p>
            <a:r>
              <a:rPr lang="en-AU" dirty="0"/>
              <a:t>Generally  property rights is the right of a person to the possession, use, enjoyment, and disposal of his or her property. </a:t>
            </a:r>
          </a:p>
          <a:p>
            <a:r>
              <a:rPr lang="en-AU" dirty="0"/>
              <a:t>When related to real estate, interest is a broad legal term used to denote a property right. </a:t>
            </a:r>
          </a:p>
          <a:p>
            <a:pPr lvl="1"/>
            <a:r>
              <a:rPr lang="en-AU" dirty="0"/>
              <a:t>The holder of an interest in real estate has some right, or degree of control or use, </a:t>
            </a:r>
          </a:p>
          <a:p>
            <a:pPr lvl="1"/>
            <a:r>
              <a:rPr lang="en-AU" dirty="0"/>
              <a:t>So they may receive payment for the sale of such an interest.</a:t>
            </a:r>
          </a:p>
          <a:p>
            <a:pPr lvl="1"/>
            <a:r>
              <a:rPr lang="en-AU" dirty="0"/>
              <a:t>This interest, if its value can be determined, may also be bought, sold, or used as collateral for a loan.</a:t>
            </a:r>
          </a:p>
          <a:p>
            <a:pPr marL="0" lvl="0" indent="0">
              <a:buNone/>
            </a:pPr>
            <a:endParaRPr lang="en-US" dirty="0"/>
          </a:p>
        </p:txBody>
      </p:sp>
      <p:sp>
        <p:nvSpPr>
          <p:cNvPr id="4" name="Slide Number Placeholder 3">
            <a:extLst>
              <a:ext uri="{FF2B5EF4-FFF2-40B4-BE49-F238E27FC236}">
                <a16:creationId xmlns:a16="http://schemas.microsoft.com/office/drawing/2014/main" id="{137CBC63-DB46-0D22-CDA3-406538E39AEF}"/>
              </a:ext>
            </a:extLst>
          </p:cNvPr>
          <p:cNvSpPr>
            <a:spLocks noGrp="1"/>
          </p:cNvSpPr>
          <p:nvPr>
            <p:ph type="sldNum" sz="quarter" idx="12"/>
          </p:nvPr>
        </p:nvSpPr>
        <p:spPr/>
        <p:txBody>
          <a:bodyPr/>
          <a:lstStyle/>
          <a:p>
            <a:pPr>
              <a:defRPr/>
            </a:pPr>
            <a:fld id="{72814190-195E-B44C-B326-406A9C10AF41}" type="slidenum">
              <a:rPr lang="en-AU" altLang="en-US" smtClean="0"/>
              <a:pPr>
                <a:defRPr/>
              </a:pPr>
              <a:t>2</a:t>
            </a:fld>
            <a:endParaRPr lang="en-AU" altLang="en-US"/>
          </a:p>
        </p:txBody>
      </p:sp>
    </p:spTree>
    <p:extLst>
      <p:ext uri="{BB962C8B-B14F-4D97-AF65-F5344CB8AC3E}">
        <p14:creationId xmlns:p14="http://schemas.microsoft.com/office/powerpoint/2010/main" val="471576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C2C1E-D61F-C769-54AF-7838EE2B2273}"/>
              </a:ext>
            </a:extLst>
          </p:cNvPr>
          <p:cNvSpPr>
            <a:spLocks noGrp="1"/>
          </p:cNvSpPr>
          <p:nvPr>
            <p:ph type="title"/>
          </p:nvPr>
        </p:nvSpPr>
        <p:spPr>
          <a:xfrm>
            <a:off x="502920" y="-152400"/>
            <a:ext cx="11422381" cy="2392680"/>
          </a:xfrm>
        </p:spPr>
        <p:txBody>
          <a:bodyPr/>
          <a:lstStyle/>
          <a:p>
            <a:r>
              <a:rPr lang="en-US" sz="3200" b="1" dirty="0">
                <a:effectLst/>
                <a:latin typeface="Calibri" panose="020F0502020204030204" pitchFamily="34" charset="0"/>
                <a:ea typeface="Calibri" panose="020F0502020204030204" pitchFamily="34" charset="0"/>
                <a:cs typeface="Times New Roman" panose="02020603050405020304" pitchFamily="18" charset="0"/>
              </a:rPr>
              <a:t>11. What are the three sources for rights and obligations under a lease?</a:t>
            </a:r>
            <a:br>
              <a:rPr lang="en-AU" sz="3200" dirty="0">
                <a:effectLst/>
                <a:latin typeface="Calibri" panose="020F0502020204030204" pitchFamily="34" charset="0"/>
                <a:ea typeface="Calibri" panose="020F0502020204030204" pitchFamily="34" charset="0"/>
                <a:cs typeface="Times New Roman" panose="02020603050405020304" pitchFamily="18" charset="0"/>
              </a:rPr>
            </a:br>
            <a:endParaRPr lang="en-US" sz="3200" dirty="0"/>
          </a:p>
        </p:txBody>
      </p:sp>
      <p:sp>
        <p:nvSpPr>
          <p:cNvPr id="3" name="Content Placeholder 2">
            <a:extLst>
              <a:ext uri="{FF2B5EF4-FFF2-40B4-BE49-F238E27FC236}">
                <a16:creationId xmlns:a16="http://schemas.microsoft.com/office/drawing/2014/main" id="{C2F657EC-1CBD-37DD-BC80-5B8F44EAEFD9}"/>
              </a:ext>
            </a:extLst>
          </p:cNvPr>
          <p:cNvSpPr>
            <a:spLocks noGrp="1"/>
          </p:cNvSpPr>
          <p:nvPr>
            <p:ph idx="1"/>
          </p:nvPr>
        </p:nvSpPr>
        <p:spPr>
          <a:xfrm>
            <a:off x="381000" y="1737361"/>
            <a:ext cx="11559117" cy="4395152"/>
          </a:xfrm>
        </p:spPr>
        <p:txBody>
          <a:bodyPr/>
          <a:lstStyle/>
          <a:p>
            <a:pPr marL="457200"/>
            <a:r>
              <a:rPr lang="en-US" b="1"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latin typeface="Calibri" panose="020F0502020204030204" pitchFamily="34" charset="0"/>
                <a:ea typeface="Calibri" panose="020F0502020204030204" pitchFamily="34" charset="0"/>
                <a:cs typeface="Times New Roman" panose="02020603050405020304" pitchFamily="18" charset="0"/>
              </a:rPr>
              <a:t>Written contract (primary source of rights and obligations between the parties).</a:t>
            </a:r>
            <a:endParaRPr lang="en-AU" dirty="0">
              <a:latin typeface="Calibri" panose="020F0502020204030204" pitchFamily="34" charset="0"/>
              <a:ea typeface="Calibri" panose="020F0502020204030204" pitchFamily="34" charset="0"/>
              <a:cs typeface="Times New Roman" panose="02020603050405020304" pitchFamily="18" charset="0"/>
            </a:endParaRPr>
          </a:p>
          <a:p>
            <a:pPr marL="457200"/>
            <a:r>
              <a:rPr lang="en-US" dirty="0">
                <a:effectLst/>
                <a:latin typeface="Calibri" panose="020F0502020204030204" pitchFamily="34" charset="0"/>
                <a:ea typeface="Calibri" panose="020F0502020204030204" pitchFamily="34" charset="0"/>
                <a:cs typeface="Times New Roman" panose="02020603050405020304" pitchFamily="18" charset="0"/>
              </a:rPr>
              <a:t>Part VIII of the </a:t>
            </a:r>
            <a:r>
              <a:rPr lang="en-US" i="1" dirty="0">
                <a:effectLst/>
                <a:latin typeface="Calibri" panose="020F0502020204030204" pitchFamily="34" charset="0"/>
                <a:ea typeface="Calibri" panose="020F0502020204030204" pitchFamily="34" charset="0"/>
                <a:cs typeface="Times New Roman" panose="02020603050405020304" pitchFamily="18" charset="0"/>
              </a:rPr>
              <a:t>Property Law Act 1974 </a:t>
            </a:r>
            <a:r>
              <a:rPr lang="en-US" dirty="0">
                <a:effectLst/>
                <a:latin typeface="Calibri" panose="020F0502020204030204" pitchFamily="34" charset="0"/>
                <a:ea typeface="Calibri" panose="020F0502020204030204" pitchFamily="34" charset="0"/>
                <a:cs typeface="Times New Roman" panose="02020603050405020304" pitchFamily="18" charset="0"/>
              </a:rPr>
              <a:t>(QLD):</a:t>
            </a:r>
            <a:endParaRPr lang="en-AU"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buFont typeface="Symbol" pitchFamily="2" charset="2"/>
              <a:buChar char=""/>
            </a:pPr>
            <a:r>
              <a:rPr lang="en-US" sz="3200" dirty="0">
                <a:effectLst/>
                <a:latin typeface="Calibri" panose="020F0502020204030204" pitchFamily="34" charset="0"/>
                <a:ea typeface="Calibri" panose="020F0502020204030204" pitchFamily="34" charset="0"/>
                <a:cs typeface="Times New Roman" panose="02020603050405020304" pitchFamily="18" charset="0"/>
              </a:rPr>
              <a:t>s 105 – tenant’s obligation to pay rent, keep in repair etc.</a:t>
            </a:r>
            <a:endParaRPr lang="en-AU" sz="32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buFont typeface="Symbol" pitchFamily="2" charset="2"/>
              <a:buChar char=""/>
            </a:pPr>
            <a:r>
              <a:rPr lang="en-US" sz="3200" dirty="0">
                <a:effectLst/>
                <a:latin typeface="Calibri" panose="020F0502020204030204" pitchFamily="34" charset="0"/>
                <a:ea typeface="Calibri" panose="020F0502020204030204" pitchFamily="34" charset="0"/>
                <a:cs typeface="Times New Roman" panose="02020603050405020304" pitchFamily="18" charset="0"/>
              </a:rPr>
              <a:t>s 107 – landlord’s right to enter, repair </a:t>
            </a:r>
            <a:r>
              <a:rPr lang="en-US" sz="3200" dirty="0" err="1">
                <a:effectLst/>
                <a:latin typeface="Calibri" panose="020F0502020204030204" pitchFamily="34" charset="0"/>
                <a:ea typeface="Calibri" panose="020F0502020204030204" pitchFamily="34" charset="0"/>
                <a:cs typeface="Times New Roman" panose="02020603050405020304" pitchFamily="18" charset="0"/>
              </a:rPr>
              <a:t>etc</a:t>
            </a:r>
            <a:endParaRPr lang="en-AU" sz="3200" dirty="0">
              <a:latin typeface="Calibri" panose="020F0502020204030204" pitchFamily="34" charset="0"/>
              <a:ea typeface="Calibri" panose="020F0502020204030204" pitchFamily="34" charset="0"/>
              <a:cs typeface="Times New Roman" panose="02020603050405020304" pitchFamily="18" charset="0"/>
            </a:endParaRPr>
          </a:p>
          <a:p>
            <a:pPr indent="-285750">
              <a:buFont typeface="Symbol" pitchFamily="2" charset="2"/>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Common law – implied terms and conditions:</a:t>
            </a:r>
            <a:endParaRPr lang="en-AU"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buFont typeface="Symbol" pitchFamily="2" charset="2"/>
              <a:buChar char=""/>
            </a:pPr>
            <a:r>
              <a:rPr lang="en-US" sz="3200" dirty="0">
                <a:effectLst/>
                <a:latin typeface="Calibri" panose="020F0502020204030204" pitchFamily="34" charset="0"/>
                <a:ea typeface="Calibri" panose="020F0502020204030204" pitchFamily="34" charset="0"/>
                <a:cs typeface="Times New Roman" panose="02020603050405020304" pitchFamily="18" charset="0"/>
              </a:rPr>
              <a:t>Tenant right – quiet enjoyment</a:t>
            </a:r>
            <a:endParaRPr lang="en-AU" sz="32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buFont typeface="Symbol" pitchFamily="2" charset="2"/>
              <a:buChar char=""/>
            </a:pPr>
            <a:r>
              <a:rPr lang="en-US" sz="3200" dirty="0">
                <a:effectLst/>
                <a:latin typeface="Calibri" panose="020F0502020204030204" pitchFamily="34" charset="0"/>
                <a:ea typeface="Calibri" panose="020F0502020204030204" pitchFamily="34" charset="0"/>
                <a:cs typeface="Times New Roman" panose="02020603050405020304" pitchFamily="18" charset="0"/>
              </a:rPr>
              <a:t>Landlord obligation - non derogation of grant</a:t>
            </a:r>
            <a:endParaRPr lang="en-AU" sz="3200" dirty="0">
              <a:effectLst/>
              <a:latin typeface="Calibri" panose="020F0502020204030204" pitchFamily="34" charset="0"/>
              <a:ea typeface="Calibri" panose="020F0502020204030204" pitchFamily="34" charset="0"/>
              <a:cs typeface="Times New Roman" panose="02020603050405020304" pitchFamily="18" charset="0"/>
            </a:endParaRPr>
          </a:p>
          <a:p>
            <a:pPr indent="0">
              <a:buNone/>
            </a:pPr>
            <a:r>
              <a:rPr lang="en-US" dirty="0">
                <a:effectLst/>
                <a:latin typeface="Calibri" panose="020F0502020204030204" pitchFamily="34" charset="0"/>
                <a:ea typeface="Calibri" panose="020F0502020204030204" pitchFamily="34" charset="0"/>
                <a:cs typeface="Times New Roman" panose="02020603050405020304" pitchFamily="18" charset="0"/>
              </a:rPr>
              <a:t> </a:t>
            </a:r>
            <a:endParaRPr lang="en-AU"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682D8575-2B54-5CB3-963B-E5E4A306FFA7}"/>
              </a:ext>
            </a:extLst>
          </p:cNvPr>
          <p:cNvSpPr>
            <a:spLocks noGrp="1"/>
          </p:cNvSpPr>
          <p:nvPr>
            <p:ph type="sldNum" sz="quarter" idx="12"/>
          </p:nvPr>
        </p:nvSpPr>
        <p:spPr/>
        <p:txBody>
          <a:bodyPr/>
          <a:lstStyle/>
          <a:p>
            <a:pPr>
              <a:defRPr/>
            </a:pPr>
            <a:fld id="{72814190-195E-B44C-B326-406A9C10AF41}" type="slidenum">
              <a:rPr lang="en-AU" altLang="en-US" smtClean="0"/>
              <a:pPr>
                <a:defRPr/>
              </a:pPr>
              <a:t>20</a:t>
            </a:fld>
            <a:endParaRPr lang="en-AU" altLang="en-US"/>
          </a:p>
        </p:txBody>
      </p:sp>
    </p:spTree>
    <p:extLst>
      <p:ext uri="{BB962C8B-B14F-4D97-AF65-F5344CB8AC3E}">
        <p14:creationId xmlns:p14="http://schemas.microsoft.com/office/powerpoint/2010/main" val="24234336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EDCBB-88F7-56E2-F012-420C866BC883}"/>
              </a:ext>
            </a:extLst>
          </p:cNvPr>
          <p:cNvSpPr>
            <a:spLocks noGrp="1"/>
          </p:cNvSpPr>
          <p:nvPr>
            <p:ph type="title"/>
          </p:nvPr>
        </p:nvSpPr>
        <p:spPr>
          <a:xfrm>
            <a:off x="381000" y="-289559"/>
            <a:ext cx="11544301" cy="1645920"/>
          </a:xfrm>
        </p:spPr>
        <p:txBody>
          <a:bodyPr/>
          <a:lstStyle/>
          <a:p>
            <a:r>
              <a:rPr lang="en-US" sz="3200" b="1" dirty="0">
                <a:effectLst/>
                <a:latin typeface="Calibri" panose="020F0502020204030204" pitchFamily="34" charset="0"/>
                <a:ea typeface="Calibri" panose="020F0502020204030204" pitchFamily="34" charset="0"/>
                <a:cs typeface="Times New Roman" panose="02020603050405020304" pitchFamily="18" charset="0"/>
              </a:rPr>
              <a:t>12.What are the main differences between a lease and a </a:t>
            </a:r>
            <a:r>
              <a:rPr lang="en-US" sz="3200" b="1" dirty="0" err="1">
                <a:effectLst/>
                <a:latin typeface="Calibri" panose="020F0502020204030204" pitchFamily="34" charset="0"/>
                <a:ea typeface="Calibri" panose="020F0502020204030204" pitchFamily="34" charset="0"/>
                <a:cs typeface="Times New Roman" panose="02020603050405020304" pitchFamily="18" charset="0"/>
              </a:rPr>
              <a:t>licecse</a:t>
            </a:r>
            <a:r>
              <a:rPr lang="en-US" sz="3200" b="1" dirty="0">
                <a:effectLst/>
                <a:latin typeface="Calibri" panose="020F0502020204030204" pitchFamily="34" charset="0"/>
                <a:ea typeface="Calibri" panose="020F0502020204030204" pitchFamily="34" charset="0"/>
                <a:cs typeface="Times New Roman" panose="02020603050405020304" pitchFamily="18" charset="0"/>
              </a:rPr>
              <a:t> ?</a:t>
            </a:r>
            <a:r>
              <a:rPr lang="en-AU" sz="3200" dirty="0">
                <a:effectLst/>
              </a:rPr>
              <a:t> </a:t>
            </a:r>
            <a:endParaRPr lang="en-US" sz="3200" dirty="0"/>
          </a:p>
        </p:txBody>
      </p:sp>
      <p:sp>
        <p:nvSpPr>
          <p:cNvPr id="3" name="Content Placeholder 2">
            <a:extLst>
              <a:ext uri="{FF2B5EF4-FFF2-40B4-BE49-F238E27FC236}">
                <a16:creationId xmlns:a16="http://schemas.microsoft.com/office/drawing/2014/main" id="{C47CA434-3133-1CA3-B0BE-2B6B7C1D23E6}"/>
              </a:ext>
            </a:extLst>
          </p:cNvPr>
          <p:cNvSpPr>
            <a:spLocks noGrp="1"/>
          </p:cNvSpPr>
          <p:nvPr>
            <p:ph idx="1"/>
          </p:nvPr>
        </p:nvSpPr>
        <p:spPr>
          <a:xfrm>
            <a:off x="533400" y="1478280"/>
            <a:ext cx="11406717" cy="4654233"/>
          </a:xfrm>
        </p:spPr>
        <p:txBody>
          <a:bodyPr/>
          <a:lstStyle/>
          <a:p>
            <a:pPr marL="342900" lvl="0" indent="-342900">
              <a:buFont typeface="Symbol" pitchFamily="2" charset="2"/>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A lease creates both property and contractual rights for the lessee.</a:t>
            </a:r>
            <a:endParaRPr lang="en-AU"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itchFamily="2" charset="2"/>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A </a:t>
            </a:r>
            <a:r>
              <a:rPr lang="en-US" dirty="0" err="1">
                <a:effectLst/>
                <a:latin typeface="Calibri" panose="020F0502020204030204" pitchFamily="34" charset="0"/>
                <a:ea typeface="Calibri" panose="020F0502020204030204" pitchFamily="34" charset="0"/>
                <a:cs typeface="Times New Roman" panose="02020603050405020304" pitchFamily="18" charset="0"/>
              </a:rPr>
              <a:t>licence</a:t>
            </a:r>
            <a:r>
              <a:rPr lang="en-US" dirty="0">
                <a:effectLst/>
                <a:latin typeface="Calibri" panose="020F0502020204030204" pitchFamily="34" charset="0"/>
                <a:ea typeface="Calibri" panose="020F0502020204030204" pitchFamily="34" charset="0"/>
                <a:cs typeface="Times New Roman" panose="02020603050405020304" pitchFamily="18" charset="0"/>
              </a:rPr>
              <a:t> only creates contractual rights for the </a:t>
            </a:r>
            <a:r>
              <a:rPr lang="en-US" dirty="0" err="1">
                <a:effectLst/>
                <a:latin typeface="Calibri" panose="020F0502020204030204" pitchFamily="34" charset="0"/>
                <a:ea typeface="Calibri" panose="020F0502020204030204" pitchFamily="34" charset="0"/>
                <a:cs typeface="Times New Roman" panose="02020603050405020304" pitchFamily="18" charset="0"/>
              </a:rPr>
              <a:t>licencee</a:t>
            </a:r>
            <a:r>
              <a:rPr lang="en-US" dirty="0">
                <a:effectLst/>
                <a:latin typeface="Calibri" panose="020F0502020204030204" pitchFamily="34" charset="0"/>
                <a:ea typeface="Calibri" panose="020F0502020204030204" pitchFamily="34" charset="0"/>
                <a:cs typeface="Times New Roman" panose="02020603050405020304" pitchFamily="18" charset="0"/>
              </a:rPr>
              <a:t>.</a:t>
            </a:r>
            <a:endParaRPr lang="en-AU"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itchFamily="2" charset="2"/>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The lessee’s rights in relation to their use of the property can be enforced against the world at large.</a:t>
            </a:r>
            <a:endParaRPr lang="en-AU"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itchFamily="2" charset="2"/>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A </a:t>
            </a:r>
            <a:r>
              <a:rPr lang="en-US" dirty="0" err="1">
                <a:effectLst/>
                <a:latin typeface="Calibri" panose="020F0502020204030204" pitchFamily="34" charset="0"/>
                <a:ea typeface="Calibri" panose="020F0502020204030204" pitchFamily="34" charset="0"/>
                <a:cs typeface="Times New Roman" panose="02020603050405020304" pitchFamily="18" charset="0"/>
              </a:rPr>
              <a:t>licencee</a:t>
            </a:r>
            <a:r>
              <a:rPr lang="en-US" dirty="0">
                <a:effectLst/>
                <a:latin typeface="Calibri" panose="020F0502020204030204" pitchFamily="34" charset="0"/>
                <a:ea typeface="Calibri" panose="020F0502020204030204" pitchFamily="34" charset="0"/>
                <a:cs typeface="Times New Roman" panose="02020603050405020304" pitchFamily="18" charset="0"/>
              </a:rPr>
              <a:t> can only enforce rights in relation to their use of the property can be enforced against the licensor.</a:t>
            </a:r>
            <a:endParaRPr lang="en-AU"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itchFamily="2" charset="2"/>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A lease can be assigned by the lessee to a third party (subject to express provision in the lease prohibiting/restricting this).</a:t>
            </a:r>
            <a:endParaRPr lang="en-AU"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11285DCA-B90A-43E3-2F02-7BBA6600F4C7}"/>
              </a:ext>
            </a:extLst>
          </p:cNvPr>
          <p:cNvSpPr>
            <a:spLocks noGrp="1"/>
          </p:cNvSpPr>
          <p:nvPr>
            <p:ph type="sldNum" sz="quarter" idx="12"/>
          </p:nvPr>
        </p:nvSpPr>
        <p:spPr/>
        <p:txBody>
          <a:bodyPr/>
          <a:lstStyle/>
          <a:p>
            <a:pPr>
              <a:defRPr/>
            </a:pPr>
            <a:fld id="{72814190-195E-B44C-B326-406A9C10AF41}" type="slidenum">
              <a:rPr lang="en-AU" altLang="en-US" smtClean="0"/>
              <a:pPr>
                <a:defRPr/>
              </a:pPr>
              <a:t>21</a:t>
            </a:fld>
            <a:endParaRPr lang="en-AU" altLang="en-US"/>
          </a:p>
        </p:txBody>
      </p:sp>
    </p:spTree>
    <p:extLst>
      <p:ext uri="{BB962C8B-B14F-4D97-AF65-F5344CB8AC3E}">
        <p14:creationId xmlns:p14="http://schemas.microsoft.com/office/powerpoint/2010/main" val="871255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09D339-F623-A120-DB02-F63E47728153}"/>
              </a:ext>
            </a:extLst>
          </p:cNvPr>
          <p:cNvSpPr>
            <a:spLocks noGrp="1"/>
          </p:cNvSpPr>
          <p:nvPr>
            <p:ph idx="1"/>
          </p:nvPr>
        </p:nvSpPr>
        <p:spPr>
          <a:xfrm>
            <a:off x="589206" y="1241460"/>
            <a:ext cx="11239077" cy="4114800"/>
          </a:xfrm>
        </p:spPr>
        <p:txBody>
          <a:bodyPr/>
          <a:lstStyle/>
          <a:p>
            <a:pPr marL="342900" lvl="0" indent="-342900">
              <a:buFont typeface="Symbol" pitchFamily="2" charset="2"/>
              <a:buChar char=""/>
            </a:pPr>
            <a:r>
              <a:rPr lang="en-US" sz="3200" dirty="0">
                <a:effectLst/>
                <a:latin typeface="Calibri" panose="020F0502020204030204" pitchFamily="34" charset="0"/>
                <a:ea typeface="Calibri" panose="020F0502020204030204" pitchFamily="34" charset="0"/>
                <a:cs typeface="Times New Roman" panose="02020603050405020304" pitchFamily="18" charset="0"/>
              </a:rPr>
              <a:t>A </a:t>
            </a:r>
            <a:r>
              <a:rPr lang="en-US" sz="3200" dirty="0" err="1">
                <a:effectLst/>
                <a:latin typeface="Calibri" panose="020F0502020204030204" pitchFamily="34" charset="0"/>
                <a:ea typeface="Calibri" panose="020F0502020204030204" pitchFamily="34" charset="0"/>
                <a:cs typeface="Times New Roman" panose="02020603050405020304" pitchFamily="18" charset="0"/>
              </a:rPr>
              <a:t>licence</a:t>
            </a:r>
            <a:r>
              <a:rPr lang="en-US" sz="3200" dirty="0">
                <a:effectLst/>
                <a:latin typeface="Calibri" panose="020F0502020204030204" pitchFamily="34" charset="0"/>
                <a:ea typeface="Calibri" panose="020F0502020204030204" pitchFamily="34" charset="0"/>
                <a:cs typeface="Times New Roman" panose="02020603050405020304" pitchFamily="18" charset="0"/>
              </a:rPr>
              <a:t> cannot be assigned (unless it is associated with a lease – </a:t>
            </a:r>
            <a:r>
              <a:rPr lang="en-US" sz="3200" dirty="0" err="1">
                <a:effectLst/>
                <a:latin typeface="Calibri" panose="020F0502020204030204" pitchFamily="34" charset="0"/>
                <a:ea typeface="Calibri" panose="020F0502020204030204" pitchFamily="34" charset="0"/>
                <a:cs typeface="Times New Roman" panose="02020603050405020304" pitchFamily="18" charset="0"/>
              </a:rPr>
              <a:t>eg</a:t>
            </a:r>
            <a:r>
              <a:rPr lang="en-US" sz="3200" dirty="0">
                <a:effectLst/>
                <a:latin typeface="Calibri" panose="020F0502020204030204" pitchFamily="34" charset="0"/>
                <a:ea typeface="Calibri" panose="020F0502020204030204" pitchFamily="34" charset="0"/>
                <a:cs typeface="Times New Roman" panose="02020603050405020304" pitchFamily="18" charset="0"/>
              </a:rPr>
              <a:t> carparking </a:t>
            </a:r>
            <a:r>
              <a:rPr lang="en-US" sz="3200" dirty="0" err="1">
                <a:effectLst/>
                <a:latin typeface="Calibri" panose="020F0502020204030204" pitchFamily="34" charset="0"/>
                <a:ea typeface="Calibri" panose="020F0502020204030204" pitchFamily="34" charset="0"/>
                <a:cs typeface="Times New Roman" panose="02020603050405020304" pitchFamily="18" charset="0"/>
              </a:rPr>
              <a:t>licence</a:t>
            </a:r>
            <a:r>
              <a:rPr lang="en-US" sz="3200" dirty="0">
                <a:effectLst/>
                <a:latin typeface="Calibri" panose="020F0502020204030204" pitchFamily="34" charset="0"/>
                <a:ea typeface="Calibri" panose="020F0502020204030204" pitchFamily="34" charset="0"/>
                <a:cs typeface="Times New Roman" panose="02020603050405020304" pitchFamily="18" charset="0"/>
              </a:rPr>
              <a:t> as part of a retail lease).</a:t>
            </a:r>
            <a:endParaRPr lang="en-AU" sz="3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itchFamily="2" charset="2"/>
              <a:buChar char=""/>
            </a:pPr>
            <a:r>
              <a:rPr lang="en-US" sz="3200" dirty="0">
                <a:effectLst/>
                <a:latin typeface="Calibri" panose="020F0502020204030204" pitchFamily="34" charset="0"/>
                <a:ea typeface="Calibri" panose="020F0502020204030204" pitchFamily="34" charset="0"/>
                <a:cs typeface="Times New Roman" panose="02020603050405020304" pitchFamily="18" charset="0"/>
              </a:rPr>
              <a:t>A lease grants exclusive possession of a premises (a </a:t>
            </a:r>
            <a:r>
              <a:rPr lang="en-US" sz="3200" dirty="0" err="1">
                <a:effectLst/>
                <a:latin typeface="Calibri" panose="020F0502020204030204" pitchFamily="34" charset="0"/>
                <a:ea typeface="Calibri" panose="020F0502020204030204" pitchFamily="34" charset="0"/>
                <a:cs typeface="Times New Roman" panose="02020603050405020304" pitchFamily="18" charset="0"/>
              </a:rPr>
              <a:t>licence</a:t>
            </a:r>
            <a:r>
              <a:rPr lang="en-US" sz="3200" dirty="0">
                <a:effectLst/>
                <a:latin typeface="Calibri" panose="020F0502020204030204" pitchFamily="34" charset="0"/>
                <a:ea typeface="Calibri" panose="020F0502020204030204" pitchFamily="34" charset="0"/>
                <a:cs typeface="Times New Roman" panose="02020603050405020304" pitchFamily="18" charset="0"/>
              </a:rPr>
              <a:t> is non-exclusive).</a:t>
            </a:r>
            <a:endParaRPr lang="en-AU" sz="3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itchFamily="2" charset="2"/>
              <a:buChar char=""/>
            </a:pPr>
            <a:r>
              <a:rPr lang="en-US" sz="3200" dirty="0">
                <a:effectLst/>
                <a:latin typeface="Calibri" panose="020F0502020204030204" pitchFamily="34" charset="0"/>
                <a:ea typeface="Calibri" panose="020F0502020204030204" pitchFamily="34" charset="0"/>
                <a:cs typeface="Times New Roman" panose="02020603050405020304" pitchFamily="18" charset="0"/>
              </a:rPr>
              <a:t>WHY THIS MATTERS – </a:t>
            </a:r>
          </a:p>
          <a:p>
            <a:pPr lvl="1" indent="-342900">
              <a:buFont typeface="Symbol" pitchFamily="2" charset="2"/>
              <a:buChar char=""/>
            </a:pPr>
            <a:r>
              <a:rPr lang="en-US" sz="3200" dirty="0">
                <a:effectLst/>
                <a:latin typeface="Calibri" panose="020F0502020204030204" pitchFamily="34" charset="0"/>
                <a:ea typeface="Calibri" panose="020F0502020204030204" pitchFamily="34" charset="0"/>
                <a:cs typeface="Times New Roman" panose="02020603050405020304" pitchFamily="18" charset="0"/>
              </a:rPr>
              <a:t>it impacts your security of tenure if you need to occupy a property (</a:t>
            </a:r>
            <a:r>
              <a:rPr lang="en-US" sz="3200" dirty="0" err="1">
                <a:effectLst/>
                <a:latin typeface="Calibri" panose="020F0502020204030204" pitchFamily="34" charset="0"/>
                <a:ea typeface="Calibri" panose="020F0502020204030204" pitchFamily="34" charset="0"/>
                <a:cs typeface="Times New Roman" panose="02020603050405020304" pitchFamily="18" charset="0"/>
              </a:rPr>
              <a:t>ie</a:t>
            </a:r>
            <a:r>
              <a:rPr lang="en-US" sz="3200" dirty="0">
                <a:effectLst/>
                <a:latin typeface="Calibri" panose="020F0502020204030204" pitchFamily="34" charset="0"/>
                <a:ea typeface="Calibri" panose="020F0502020204030204" pitchFamily="34" charset="0"/>
                <a:cs typeface="Times New Roman" panose="02020603050405020304" pitchFamily="18" charset="0"/>
              </a:rPr>
              <a:t> leases is better than </a:t>
            </a:r>
            <a:r>
              <a:rPr lang="en-US" sz="3200" dirty="0" err="1">
                <a:effectLst/>
                <a:latin typeface="Calibri" panose="020F0502020204030204" pitchFamily="34" charset="0"/>
                <a:ea typeface="Calibri" panose="020F0502020204030204" pitchFamily="34" charset="0"/>
                <a:cs typeface="Times New Roman" panose="02020603050405020304" pitchFamily="18" charset="0"/>
              </a:rPr>
              <a:t>licences</a:t>
            </a:r>
            <a:r>
              <a:rPr lang="en-US" sz="3200" dirty="0">
                <a:effectLst/>
                <a:latin typeface="Calibri" panose="020F0502020204030204" pitchFamily="34" charset="0"/>
                <a:ea typeface="Calibri" panose="020F0502020204030204" pitchFamily="34" charset="0"/>
                <a:cs typeface="Times New Roman" panose="02020603050405020304" pitchFamily="18" charset="0"/>
              </a:rPr>
              <a:t>) and makes your income stream as an investment less secure.</a:t>
            </a:r>
            <a:endParaRPr lang="en-AU" sz="3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15AE886B-2E17-2DC7-1C42-A8ADFFF01EEE}"/>
              </a:ext>
            </a:extLst>
          </p:cNvPr>
          <p:cNvSpPr>
            <a:spLocks noGrp="1"/>
          </p:cNvSpPr>
          <p:nvPr>
            <p:ph type="sldNum" sz="quarter" idx="12"/>
          </p:nvPr>
        </p:nvSpPr>
        <p:spPr/>
        <p:txBody>
          <a:bodyPr/>
          <a:lstStyle/>
          <a:p>
            <a:pPr>
              <a:defRPr/>
            </a:pPr>
            <a:fld id="{72814190-195E-B44C-B326-406A9C10AF41}" type="slidenum">
              <a:rPr lang="en-AU" altLang="en-US" smtClean="0"/>
              <a:pPr>
                <a:defRPr/>
              </a:pPr>
              <a:t>22</a:t>
            </a:fld>
            <a:endParaRPr lang="en-AU" altLang="en-US"/>
          </a:p>
        </p:txBody>
      </p:sp>
    </p:spTree>
    <p:extLst>
      <p:ext uri="{BB962C8B-B14F-4D97-AF65-F5344CB8AC3E}">
        <p14:creationId xmlns:p14="http://schemas.microsoft.com/office/powerpoint/2010/main" val="3574843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4638B-F9A1-C489-078C-5CE086648D5F}"/>
              </a:ext>
            </a:extLst>
          </p:cNvPr>
          <p:cNvSpPr>
            <a:spLocks noGrp="1"/>
          </p:cNvSpPr>
          <p:nvPr>
            <p:ph type="title"/>
          </p:nvPr>
        </p:nvSpPr>
        <p:spPr>
          <a:xfrm>
            <a:off x="942975" y="-990600"/>
            <a:ext cx="10753726" cy="3505200"/>
          </a:xfrm>
        </p:spPr>
        <p:txBody>
          <a:bodyPr/>
          <a:lstStyle/>
          <a:p>
            <a:pPr lvl="0"/>
            <a:br>
              <a:rPr lang="en-US" sz="3200" dirty="0"/>
            </a:br>
            <a:br>
              <a:rPr lang="en-US" sz="3200" dirty="0"/>
            </a:br>
            <a:br>
              <a:rPr lang="en-US" sz="3200" dirty="0"/>
            </a:br>
            <a:r>
              <a:rPr lang="en-US" sz="3200" dirty="0"/>
              <a:t>2 </a:t>
            </a:r>
            <a:r>
              <a:rPr lang="en-US" sz="3200" b="1" dirty="0">
                <a:effectLst/>
                <a:latin typeface="Calibri" panose="020F0502020204030204" pitchFamily="34" charset="0"/>
                <a:ea typeface="Calibri" panose="020F0502020204030204" pitchFamily="34" charset="0"/>
                <a:cs typeface="Times New Roman" panose="02020603050405020304" pitchFamily="18" charset="0"/>
              </a:rPr>
              <a:t>What are the two main classifications of the “things” we call property?</a:t>
            </a:r>
            <a:br>
              <a:rPr lang="en-AU"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br>
              <a:rPr lang="en-AU" sz="1800" dirty="0">
                <a:effectLst/>
                <a:latin typeface="Calibri" panose="020F0502020204030204" pitchFamily="34" charset="0"/>
                <a:ea typeface="Calibri" panose="020F0502020204030204" pitchFamily="34" charset="0"/>
                <a:cs typeface="Times New Roman" panose="02020603050405020304" pitchFamily="18" charset="0"/>
              </a:rPr>
            </a:br>
            <a:endParaRPr lang="en-US" sz="3200" dirty="0"/>
          </a:p>
        </p:txBody>
      </p:sp>
      <p:sp>
        <p:nvSpPr>
          <p:cNvPr id="3" name="Content Placeholder 2">
            <a:extLst>
              <a:ext uri="{FF2B5EF4-FFF2-40B4-BE49-F238E27FC236}">
                <a16:creationId xmlns:a16="http://schemas.microsoft.com/office/drawing/2014/main" id="{7F68D621-4304-4F60-312D-7CF2E404E129}"/>
              </a:ext>
            </a:extLst>
          </p:cNvPr>
          <p:cNvSpPr>
            <a:spLocks noGrp="1"/>
          </p:cNvSpPr>
          <p:nvPr>
            <p:ph idx="1"/>
          </p:nvPr>
        </p:nvSpPr>
        <p:spPr>
          <a:xfrm>
            <a:off x="585788" y="1243013"/>
            <a:ext cx="11354329" cy="4889500"/>
          </a:xfrm>
        </p:spPr>
        <p:txBody>
          <a:bodyPr/>
          <a:lstStyle/>
          <a:p>
            <a:pPr lvl="1">
              <a:buClr>
                <a:srgbClr val="0070C0"/>
              </a:buClr>
            </a:pPr>
            <a:r>
              <a:rPr lang="en-AU" dirty="0">
                <a:effectLst/>
              </a:rPr>
              <a:t> </a:t>
            </a:r>
          </a:p>
          <a:p>
            <a:pPr lvl="1">
              <a:buClr>
                <a:srgbClr val="0070C0"/>
              </a:buClr>
            </a:pPr>
            <a:endParaRPr lang="en-AU" dirty="0"/>
          </a:p>
          <a:p>
            <a:r>
              <a:rPr lang="en-US" dirty="0"/>
              <a:t>Real Property (realty) and</a:t>
            </a:r>
          </a:p>
          <a:p>
            <a:r>
              <a:rPr lang="en-US" dirty="0"/>
              <a:t> Personal Property (</a:t>
            </a:r>
            <a:r>
              <a:rPr lang="en-US" dirty="0" err="1"/>
              <a:t>personalty</a:t>
            </a:r>
            <a:r>
              <a:rPr lang="en-US" dirty="0"/>
              <a:t>).</a:t>
            </a:r>
            <a:endParaRPr lang="en-AU" sz="2800" dirty="0"/>
          </a:p>
          <a:p>
            <a:pPr marL="0" indent="0">
              <a:buNone/>
            </a:pPr>
            <a:r>
              <a:rPr lang="en-US" dirty="0"/>
              <a:t> </a:t>
            </a:r>
            <a:endParaRPr lang="en-AU" sz="2800" dirty="0"/>
          </a:p>
          <a:p>
            <a:pPr lvl="1">
              <a:buClr>
                <a:srgbClr val="0070C0"/>
              </a:buClr>
            </a:pPr>
            <a:endParaRPr lang="en-US" dirty="0"/>
          </a:p>
        </p:txBody>
      </p:sp>
      <p:sp>
        <p:nvSpPr>
          <p:cNvPr id="4" name="Slide Number Placeholder 3">
            <a:extLst>
              <a:ext uri="{FF2B5EF4-FFF2-40B4-BE49-F238E27FC236}">
                <a16:creationId xmlns:a16="http://schemas.microsoft.com/office/drawing/2014/main" id="{06B5AD55-510D-3992-7D70-B8F9BE71C3B3}"/>
              </a:ext>
            </a:extLst>
          </p:cNvPr>
          <p:cNvSpPr>
            <a:spLocks noGrp="1"/>
          </p:cNvSpPr>
          <p:nvPr>
            <p:ph type="sldNum" sz="quarter" idx="12"/>
          </p:nvPr>
        </p:nvSpPr>
        <p:spPr/>
        <p:txBody>
          <a:bodyPr/>
          <a:lstStyle/>
          <a:p>
            <a:pPr>
              <a:defRPr/>
            </a:pPr>
            <a:fld id="{72814190-195E-B44C-B326-406A9C10AF41}" type="slidenum">
              <a:rPr lang="en-AU" altLang="en-US" smtClean="0"/>
              <a:pPr>
                <a:defRPr/>
              </a:pPr>
              <a:t>3</a:t>
            </a:fld>
            <a:endParaRPr lang="en-AU" altLang="en-US"/>
          </a:p>
        </p:txBody>
      </p:sp>
    </p:spTree>
    <p:extLst>
      <p:ext uri="{BB962C8B-B14F-4D97-AF65-F5344CB8AC3E}">
        <p14:creationId xmlns:p14="http://schemas.microsoft.com/office/powerpoint/2010/main" val="3418989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57DCDA-32A8-976C-A09D-8423FD2DBC59}"/>
              </a:ext>
            </a:extLst>
          </p:cNvPr>
          <p:cNvSpPr>
            <a:spLocks noGrp="1"/>
          </p:cNvSpPr>
          <p:nvPr>
            <p:ph type="sldNum" sz="quarter" idx="12"/>
          </p:nvPr>
        </p:nvSpPr>
        <p:spPr/>
        <p:txBody>
          <a:bodyPr/>
          <a:lstStyle/>
          <a:p>
            <a:pPr>
              <a:defRPr/>
            </a:pPr>
            <a:fld id="{72814190-195E-B44C-B326-406A9C10AF41}" type="slidenum">
              <a:rPr lang="en-AU" altLang="en-US" smtClean="0"/>
              <a:pPr>
                <a:defRPr/>
              </a:pPr>
              <a:t>4</a:t>
            </a:fld>
            <a:endParaRPr lang="en-AU" altLang="en-US"/>
          </a:p>
        </p:txBody>
      </p:sp>
      <p:pic>
        <p:nvPicPr>
          <p:cNvPr id="9" name="Content Placeholder 8">
            <a:extLst>
              <a:ext uri="{FF2B5EF4-FFF2-40B4-BE49-F238E27FC236}">
                <a16:creationId xmlns:a16="http://schemas.microsoft.com/office/drawing/2014/main" id="{D9656F76-296D-BF03-4394-56D3BACB69D6}"/>
              </a:ext>
            </a:extLst>
          </p:cNvPr>
          <p:cNvPicPr>
            <a:picLocks noGrp="1" noChangeAspect="1"/>
          </p:cNvPicPr>
          <p:nvPr>
            <p:ph idx="1"/>
          </p:nvPr>
        </p:nvPicPr>
        <p:blipFill>
          <a:blip r:embed="rId2"/>
          <a:stretch>
            <a:fillRect/>
          </a:stretch>
        </p:blipFill>
        <p:spPr>
          <a:xfrm>
            <a:off x="548641" y="640080"/>
            <a:ext cx="10957560" cy="5821680"/>
          </a:xfrm>
          <a:prstGeom prst="rect">
            <a:avLst/>
          </a:prstGeom>
        </p:spPr>
      </p:pic>
    </p:spTree>
    <p:extLst>
      <p:ext uri="{BB962C8B-B14F-4D97-AF65-F5344CB8AC3E}">
        <p14:creationId xmlns:p14="http://schemas.microsoft.com/office/powerpoint/2010/main" val="1245473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D194D-FA89-5B33-74D9-FD9256EDAA09}"/>
              </a:ext>
            </a:extLst>
          </p:cNvPr>
          <p:cNvSpPr>
            <a:spLocks noGrp="1"/>
          </p:cNvSpPr>
          <p:nvPr>
            <p:ph type="title"/>
          </p:nvPr>
        </p:nvSpPr>
        <p:spPr>
          <a:xfrm>
            <a:off x="1534585" y="214314"/>
            <a:ext cx="10390716" cy="2574605"/>
          </a:xfrm>
        </p:spPr>
        <p:txBody>
          <a:bodyPr/>
          <a:lstStyle/>
          <a:p>
            <a:pPr marL="342900" lvl="0" indent="-342900"/>
            <a:r>
              <a:rPr lang="en-US" sz="3200" b="1" dirty="0">
                <a:effectLst/>
                <a:latin typeface="Calibri" panose="020F0502020204030204" pitchFamily="34" charset="0"/>
                <a:ea typeface="Calibri" panose="020F0502020204030204" pitchFamily="34" charset="0"/>
                <a:cs typeface="Times New Roman" panose="02020603050405020304" pitchFamily="18" charset="0"/>
              </a:rPr>
              <a:t>3. Can Real Property be intangible? If yes, provide some examples.</a:t>
            </a:r>
            <a:br>
              <a:rPr lang="en-AU" sz="3200" dirty="0">
                <a:effectLst/>
                <a:latin typeface="Calibri" panose="020F0502020204030204" pitchFamily="34" charset="0"/>
                <a:ea typeface="Calibri" panose="020F0502020204030204" pitchFamily="34" charset="0"/>
                <a:cs typeface="Times New Roman" panose="02020603050405020304" pitchFamily="18" charset="0"/>
              </a:rPr>
            </a:br>
            <a:r>
              <a:rPr lang="en-US" sz="3200" b="1" dirty="0">
                <a:effectLst/>
                <a:latin typeface="Calibri" panose="020F0502020204030204" pitchFamily="34" charset="0"/>
                <a:ea typeface="Calibri" panose="020F0502020204030204" pitchFamily="34" charset="0"/>
                <a:cs typeface="Times New Roman" panose="02020603050405020304" pitchFamily="18" charset="0"/>
              </a:rPr>
              <a:t> </a:t>
            </a:r>
            <a:br>
              <a:rPr lang="en-AU" sz="3200" dirty="0">
                <a:effectLst/>
                <a:latin typeface="Calibri" panose="020F0502020204030204" pitchFamily="34" charset="0"/>
                <a:ea typeface="Calibri" panose="020F0502020204030204" pitchFamily="34" charset="0"/>
                <a:cs typeface="Times New Roman" panose="02020603050405020304" pitchFamily="18" charset="0"/>
              </a:rPr>
            </a:br>
            <a:endParaRPr lang="en-US" sz="3200" dirty="0"/>
          </a:p>
        </p:txBody>
      </p:sp>
      <p:sp>
        <p:nvSpPr>
          <p:cNvPr id="3" name="Content Placeholder 2">
            <a:extLst>
              <a:ext uri="{FF2B5EF4-FFF2-40B4-BE49-F238E27FC236}">
                <a16:creationId xmlns:a16="http://schemas.microsoft.com/office/drawing/2014/main" id="{4E2C6F49-8DFD-C5CA-BC06-65EEFD1B032B}"/>
              </a:ext>
            </a:extLst>
          </p:cNvPr>
          <p:cNvSpPr>
            <a:spLocks noGrp="1"/>
          </p:cNvSpPr>
          <p:nvPr>
            <p:ph idx="1"/>
          </p:nvPr>
        </p:nvSpPr>
        <p:spPr>
          <a:xfrm>
            <a:off x="857250" y="1500188"/>
            <a:ext cx="11082867" cy="4632325"/>
          </a:xfrm>
        </p:spPr>
        <p:txBody>
          <a:bodyPr/>
          <a:lstStyle/>
          <a:p>
            <a:endParaRPr lang="en-AU" dirty="0">
              <a:effectLst/>
            </a:endParaRPr>
          </a:p>
          <a:p>
            <a:pPr marL="0" indent="0">
              <a:buNone/>
            </a:pPr>
            <a:r>
              <a:rPr lang="en-US" dirty="0"/>
              <a:t>Yes. </a:t>
            </a:r>
          </a:p>
          <a:p>
            <a:pPr marL="0" indent="0">
              <a:buNone/>
            </a:pPr>
            <a:r>
              <a:rPr lang="en-US" dirty="0"/>
              <a:t>Examples include:</a:t>
            </a:r>
            <a:endParaRPr lang="en-AU" dirty="0"/>
          </a:p>
          <a:p>
            <a:pPr lvl="0"/>
            <a:r>
              <a:rPr lang="en-US" dirty="0"/>
              <a:t>Easements can be intangible. </a:t>
            </a:r>
            <a:endParaRPr lang="en-AU" dirty="0"/>
          </a:p>
          <a:p>
            <a:pPr lvl="0"/>
            <a:r>
              <a:rPr lang="en-US" dirty="0"/>
              <a:t>Volumetric subdivisions. </a:t>
            </a:r>
            <a:endParaRPr lang="en-AU" dirty="0"/>
          </a:p>
          <a:p>
            <a:pPr lvl="0"/>
            <a:r>
              <a:rPr lang="en-US" dirty="0"/>
              <a:t>Leasehold of airspace (</a:t>
            </a:r>
            <a:r>
              <a:rPr lang="en-US" dirty="0" err="1"/>
              <a:t>eg</a:t>
            </a:r>
            <a:r>
              <a:rPr lang="en-US" dirty="0"/>
              <a:t> </a:t>
            </a:r>
            <a:r>
              <a:rPr lang="en-US" dirty="0" err="1"/>
              <a:t>Toowong</a:t>
            </a:r>
            <a:r>
              <a:rPr lang="en-US" dirty="0"/>
              <a:t> Shopping </a:t>
            </a:r>
            <a:r>
              <a:rPr lang="en-US" dirty="0" err="1"/>
              <a:t>centre</a:t>
            </a:r>
            <a:r>
              <a:rPr lang="en-US" dirty="0"/>
              <a:t> and office tower and Sofitel hotel, Brisbane CBD).</a:t>
            </a:r>
            <a:endParaRPr lang="en-AU" dirty="0"/>
          </a:p>
          <a:p>
            <a:pPr marL="0" indent="0">
              <a:buNone/>
            </a:pPr>
            <a:endParaRPr lang="en-AU" dirty="0"/>
          </a:p>
          <a:p>
            <a:pPr marL="0" indent="0">
              <a:buNone/>
            </a:pPr>
            <a:endParaRPr lang="en-US" dirty="0"/>
          </a:p>
        </p:txBody>
      </p:sp>
      <p:sp>
        <p:nvSpPr>
          <p:cNvPr id="4" name="Slide Number Placeholder 3">
            <a:extLst>
              <a:ext uri="{FF2B5EF4-FFF2-40B4-BE49-F238E27FC236}">
                <a16:creationId xmlns:a16="http://schemas.microsoft.com/office/drawing/2014/main" id="{EA794A9D-8DDA-6591-570E-9EF447794942}"/>
              </a:ext>
            </a:extLst>
          </p:cNvPr>
          <p:cNvSpPr>
            <a:spLocks noGrp="1"/>
          </p:cNvSpPr>
          <p:nvPr>
            <p:ph type="sldNum" sz="quarter" idx="12"/>
          </p:nvPr>
        </p:nvSpPr>
        <p:spPr/>
        <p:txBody>
          <a:bodyPr/>
          <a:lstStyle/>
          <a:p>
            <a:pPr>
              <a:defRPr/>
            </a:pPr>
            <a:fld id="{72814190-195E-B44C-B326-406A9C10AF41}" type="slidenum">
              <a:rPr lang="en-AU" altLang="en-US" smtClean="0"/>
              <a:pPr>
                <a:defRPr/>
              </a:pPr>
              <a:t>5</a:t>
            </a:fld>
            <a:endParaRPr lang="en-AU" altLang="en-US"/>
          </a:p>
        </p:txBody>
      </p:sp>
    </p:spTree>
    <p:extLst>
      <p:ext uri="{BB962C8B-B14F-4D97-AF65-F5344CB8AC3E}">
        <p14:creationId xmlns:p14="http://schemas.microsoft.com/office/powerpoint/2010/main" val="3336171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EA0FD5-3E6C-EC5B-E463-CC1D516369C1}"/>
              </a:ext>
            </a:extLst>
          </p:cNvPr>
          <p:cNvSpPr>
            <a:spLocks noGrp="1"/>
          </p:cNvSpPr>
          <p:nvPr>
            <p:ph idx="1"/>
          </p:nvPr>
        </p:nvSpPr>
        <p:spPr>
          <a:xfrm>
            <a:off x="1576917" y="1085850"/>
            <a:ext cx="10363200" cy="5046663"/>
          </a:xfrm>
        </p:spPr>
        <p:txBody>
          <a:bodyPr/>
          <a:lstStyle/>
          <a:p>
            <a:pPr marL="0" lvl="0" indent="0">
              <a:buNone/>
            </a:pPr>
            <a:r>
              <a:rPr lang="en-US" b="1" dirty="0"/>
              <a:t>4. What is meant by an “interest in property”?</a:t>
            </a:r>
            <a:endParaRPr lang="en-AU" sz="2800" dirty="0"/>
          </a:p>
          <a:p>
            <a:r>
              <a:rPr lang="en-US" dirty="0"/>
              <a:t>A right in relation to realty. </a:t>
            </a:r>
          </a:p>
          <a:p>
            <a:r>
              <a:rPr lang="en-US" dirty="0"/>
              <a:t>An interest in property can be created by the owners of real estate who </a:t>
            </a:r>
          </a:p>
          <a:p>
            <a:pPr lvl="1"/>
            <a:r>
              <a:rPr lang="en-US" dirty="0"/>
              <a:t>may pledge and/or encumber their property </a:t>
            </a:r>
          </a:p>
          <a:p>
            <a:pPr lvl="1"/>
            <a:r>
              <a:rPr lang="en-US" dirty="0"/>
              <a:t>in order to achieve an objective without giving up full ownership.</a:t>
            </a:r>
            <a:endParaRPr lang="en-AU" dirty="0"/>
          </a:p>
          <a:p>
            <a:pPr marL="0" indent="0">
              <a:buNone/>
            </a:pPr>
            <a:endParaRPr lang="en-AU" sz="2800" dirty="0"/>
          </a:p>
          <a:p>
            <a:pPr marL="457200" lvl="1" indent="0">
              <a:buClr>
                <a:schemeClr val="tx2">
                  <a:lumMod val="75000"/>
                </a:schemeClr>
              </a:buClr>
              <a:buNone/>
            </a:pPr>
            <a:endParaRPr lang="en-AU" sz="32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E8B9670D-E129-30B8-33D2-ADFF676757B4}"/>
              </a:ext>
            </a:extLst>
          </p:cNvPr>
          <p:cNvSpPr>
            <a:spLocks noGrp="1"/>
          </p:cNvSpPr>
          <p:nvPr>
            <p:ph type="sldNum" sz="quarter" idx="12"/>
          </p:nvPr>
        </p:nvSpPr>
        <p:spPr/>
        <p:txBody>
          <a:bodyPr/>
          <a:lstStyle/>
          <a:p>
            <a:pPr>
              <a:defRPr/>
            </a:pPr>
            <a:fld id="{72814190-195E-B44C-B326-406A9C10AF41}" type="slidenum">
              <a:rPr lang="en-AU" altLang="en-US" smtClean="0"/>
              <a:pPr>
                <a:defRPr/>
              </a:pPr>
              <a:t>6</a:t>
            </a:fld>
            <a:endParaRPr lang="en-AU" altLang="en-US"/>
          </a:p>
        </p:txBody>
      </p:sp>
    </p:spTree>
    <p:extLst>
      <p:ext uri="{BB962C8B-B14F-4D97-AF65-F5344CB8AC3E}">
        <p14:creationId xmlns:p14="http://schemas.microsoft.com/office/powerpoint/2010/main" val="2319185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025E0C-55DE-FFA4-6F57-5A1CA9B3A2D4}"/>
              </a:ext>
            </a:extLst>
          </p:cNvPr>
          <p:cNvSpPr>
            <a:spLocks noGrp="1"/>
          </p:cNvSpPr>
          <p:nvPr>
            <p:ph idx="1"/>
          </p:nvPr>
        </p:nvSpPr>
        <p:spPr>
          <a:xfrm>
            <a:off x="701040" y="807720"/>
            <a:ext cx="11239077" cy="5324793"/>
          </a:xfrm>
        </p:spPr>
        <p:txBody>
          <a:bodyPr/>
          <a:lstStyle/>
          <a:p>
            <a:pPr marL="0" lvl="0" indent="0">
              <a:buNone/>
            </a:pPr>
            <a:r>
              <a:rPr lang="en-US" b="1" dirty="0"/>
              <a:t>5.What is the definition of an “estate” in the context of real property?</a:t>
            </a:r>
            <a:endParaRPr lang="en-AU" dirty="0"/>
          </a:p>
          <a:p>
            <a:r>
              <a:rPr lang="en-US" dirty="0"/>
              <a:t>Estate means “all that a person owns.” </a:t>
            </a:r>
          </a:p>
          <a:p>
            <a:r>
              <a:rPr lang="en-US" dirty="0"/>
              <a:t>Real estate means all realty owned as a part of an individual’s estate. </a:t>
            </a:r>
          </a:p>
          <a:p>
            <a:r>
              <a:rPr lang="en-US" dirty="0"/>
              <a:t>Estates in real property is used to describe the extent to which rights and interests in real estate are owned. </a:t>
            </a:r>
          </a:p>
          <a:p>
            <a:pPr marL="0" indent="0">
              <a:buNone/>
            </a:pPr>
            <a:endParaRPr lang="en-US" dirty="0"/>
          </a:p>
        </p:txBody>
      </p:sp>
      <p:sp>
        <p:nvSpPr>
          <p:cNvPr id="4" name="Slide Number Placeholder 3">
            <a:extLst>
              <a:ext uri="{FF2B5EF4-FFF2-40B4-BE49-F238E27FC236}">
                <a16:creationId xmlns:a16="http://schemas.microsoft.com/office/drawing/2014/main" id="{F5C42D76-225A-29C9-9441-B7FAF5BB737B}"/>
              </a:ext>
            </a:extLst>
          </p:cNvPr>
          <p:cNvSpPr>
            <a:spLocks noGrp="1"/>
          </p:cNvSpPr>
          <p:nvPr>
            <p:ph type="sldNum" sz="quarter" idx="12"/>
          </p:nvPr>
        </p:nvSpPr>
        <p:spPr/>
        <p:txBody>
          <a:bodyPr/>
          <a:lstStyle/>
          <a:p>
            <a:pPr>
              <a:defRPr/>
            </a:pPr>
            <a:fld id="{72814190-195E-B44C-B326-406A9C10AF41}" type="slidenum">
              <a:rPr lang="en-AU" altLang="en-US" smtClean="0"/>
              <a:pPr>
                <a:defRPr/>
              </a:pPr>
              <a:t>7</a:t>
            </a:fld>
            <a:endParaRPr lang="en-AU" altLang="en-US"/>
          </a:p>
        </p:txBody>
      </p:sp>
    </p:spTree>
    <p:extLst>
      <p:ext uri="{BB962C8B-B14F-4D97-AF65-F5344CB8AC3E}">
        <p14:creationId xmlns:p14="http://schemas.microsoft.com/office/powerpoint/2010/main" val="379741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563DD6-4044-76CD-FC54-3117AB324984}"/>
              </a:ext>
            </a:extLst>
          </p:cNvPr>
          <p:cNvSpPr>
            <a:spLocks noGrp="1"/>
          </p:cNvSpPr>
          <p:nvPr>
            <p:ph idx="1"/>
          </p:nvPr>
        </p:nvSpPr>
        <p:spPr>
          <a:xfrm>
            <a:off x="1576917" y="731520"/>
            <a:ext cx="10363200" cy="5400993"/>
          </a:xfrm>
        </p:spPr>
        <p:txBody>
          <a:bodyPr/>
          <a:lstStyle/>
          <a:p>
            <a:r>
              <a:rPr lang="en-US" dirty="0"/>
              <a:t>A system of modifiers has evolved, based on English property law.</a:t>
            </a:r>
          </a:p>
          <a:p>
            <a:pPr lvl="1"/>
            <a:r>
              <a:rPr lang="en-US" dirty="0"/>
              <a:t>It describes the nature or collection of rights and interests being described as a part of a transaction. </a:t>
            </a:r>
          </a:p>
          <a:p>
            <a:pPr lvl="1"/>
            <a:r>
              <a:rPr lang="en-US" dirty="0"/>
              <a:t>For example, a fee simple estate represents the most complete form of ownership of real estate.</a:t>
            </a:r>
          </a:p>
          <a:p>
            <a:pPr lvl="1"/>
            <a:r>
              <a:rPr lang="en-US" dirty="0"/>
              <a:t> Leasehold estate usually describes rights and interests obtained by tenants when leasing or renting a property.</a:t>
            </a:r>
          </a:p>
          <a:p>
            <a:pPr lvl="1"/>
            <a:r>
              <a:rPr lang="en-US" dirty="0"/>
              <a:t> Leasehold is possessory interest and involves the general right to occupy and use the property during the period of possession.</a:t>
            </a:r>
            <a:endParaRPr lang="en-AU" dirty="0"/>
          </a:p>
          <a:p>
            <a:endParaRPr lang="en-US" dirty="0"/>
          </a:p>
        </p:txBody>
      </p:sp>
      <p:sp>
        <p:nvSpPr>
          <p:cNvPr id="4" name="Slide Number Placeholder 3">
            <a:extLst>
              <a:ext uri="{FF2B5EF4-FFF2-40B4-BE49-F238E27FC236}">
                <a16:creationId xmlns:a16="http://schemas.microsoft.com/office/drawing/2014/main" id="{40CD9D8F-F4AD-CA8B-14ED-593E5C9F2C68}"/>
              </a:ext>
            </a:extLst>
          </p:cNvPr>
          <p:cNvSpPr>
            <a:spLocks noGrp="1"/>
          </p:cNvSpPr>
          <p:nvPr>
            <p:ph type="sldNum" sz="quarter" idx="12"/>
          </p:nvPr>
        </p:nvSpPr>
        <p:spPr/>
        <p:txBody>
          <a:bodyPr/>
          <a:lstStyle/>
          <a:p>
            <a:pPr>
              <a:defRPr/>
            </a:pPr>
            <a:fld id="{72814190-195E-B44C-B326-406A9C10AF41}" type="slidenum">
              <a:rPr lang="en-AU" altLang="en-US" smtClean="0"/>
              <a:pPr>
                <a:defRPr/>
              </a:pPr>
              <a:t>8</a:t>
            </a:fld>
            <a:endParaRPr lang="en-AU" altLang="en-US"/>
          </a:p>
        </p:txBody>
      </p:sp>
    </p:spTree>
    <p:extLst>
      <p:ext uri="{BB962C8B-B14F-4D97-AF65-F5344CB8AC3E}">
        <p14:creationId xmlns:p14="http://schemas.microsoft.com/office/powerpoint/2010/main" val="855565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B47A8-73D2-5458-3439-CB61124134F3}"/>
              </a:ext>
            </a:extLst>
          </p:cNvPr>
          <p:cNvSpPr>
            <a:spLocks noGrp="1"/>
          </p:cNvSpPr>
          <p:nvPr>
            <p:ph type="title"/>
          </p:nvPr>
        </p:nvSpPr>
        <p:spPr>
          <a:xfrm>
            <a:off x="1534585" y="548641"/>
            <a:ext cx="10390716" cy="1737360"/>
          </a:xfrm>
        </p:spPr>
        <p:txBody>
          <a:bodyPr/>
          <a:lstStyle/>
          <a:p>
            <a:pPr marL="342900" lvl="0" indent="-342900"/>
            <a:r>
              <a:rPr lang="en-US" sz="3200" b="1" dirty="0">
                <a:effectLst/>
                <a:latin typeface="Calibri" panose="020F0502020204030204" pitchFamily="34" charset="0"/>
                <a:ea typeface="Calibri" panose="020F0502020204030204" pitchFamily="34" charset="0"/>
                <a:cs typeface="Times New Roman" panose="02020603050405020304" pitchFamily="18" charset="0"/>
              </a:rPr>
              <a:t>6.Provide two examples of Freehold Estates.</a:t>
            </a:r>
            <a:br>
              <a:rPr lang="en-AU" sz="3200" dirty="0">
                <a:effectLst/>
                <a:latin typeface="Calibri" panose="020F0502020204030204" pitchFamily="34" charset="0"/>
                <a:ea typeface="Calibri" panose="020F0502020204030204" pitchFamily="34" charset="0"/>
                <a:cs typeface="Times New Roman" panose="02020603050405020304" pitchFamily="18" charset="0"/>
              </a:rPr>
            </a:br>
            <a:r>
              <a:rPr lang="en-US" sz="3200" dirty="0">
                <a:effectLst/>
                <a:latin typeface="Calibri" panose="020F0502020204030204" pitchFamily="34" charset="0"/>
                <a:ea typeface="Calibri" panose="020F0502020204030204" pitchFamily="34" charset="0"/>
                <a:cs typeface="Times New Roman" panose="02020603050405020304" pitchFamily="18" charset="0"/>
              </a:rPr>
              <a:t> </a:t>
            </a:r>
            <a:br>
              <a:rPr lang="en-AU" sz="3200" dirty="0">
                <a:effectLst/>
                <a:latin typeface="Calibri" panose="020F0502020204030204" pitchFamily="34" charset="0"/>
                <a:ea typeface="Calibri" panose="020F0502020204030204" pitchFamily="34" charset="0"/>
                <a:cs typeface="Times New Roman" panose="02020603050405020304" pitchFamily="18" charset="0"/>
              </a:rPr>
            </a:br>
            <a:endParaRPr lang="en-US" sz="3200" dirty="0"/>
          </a:p>
        </p:txBody>
      </p:sp>
      <p:sp>
        <p:nvSpPr>
          <p:cNvPr id="3" name="Content Placeholder 2">
            <a:extLst>
              <a:ext uri="{FF2B5EF4-FFF2-40B4-BE49-F238E27FC236}">
                <a16:creationId xmlns:a16="http://schemas.microsoft.com/office/drawing/2014/main" id="{7B764ECF-0D79-FE89-E067-0187EC1FA6AD}"/>
              </a:ext>
            </a:extLst>
          </p:cNvPr>
          <p:cNvSpPr>
            <a:spLocks noGrp="1"/>
          </p:cNvSpPr>
          <p:nvPr>
            <p:ph idx="1"/>
          </p:nvPr>
        </p:nvSpPr>
        <p:spPr>
          <a:xfrm>
            <a:off x="1576917" y="1188720"/>
            <a:ext cx="10363200" cy="4943793"/>
          </a:xfrm>
        </p:spPr>
        <p:txBody>
          <a:bodyPr/>
          <a:lstStyle/>
          <a:p>
            <a:pPr marL="342900" lvl="0" indent="-342900">
              <a:buFont typeface="+mj-lt"/>
              <a:buAutoNum type="alphaLcPeriod"/>
            </a:pPr>
            <a:r>
              <a:rPr lang="en-US" dirty="0">
                <a:effectLst/>
                <a:latin typeface="Calibri" panose="020F0502020204030204" pitchFamily="34" charset="0"/>
                <a:ea typeface="Calibri" panose="020F0502020204030204" pitchFamily="34" charset="0"/>
                <a:cs typeface="Times New Roman" panose="02020603050405020304" pitchFamily="18" charset="0"/>
              </a:rPr>
              <a:t>Fee simple absolute in possession – a holder of a fee simple estate is free to </a:t>
            </a:r>
          </a:p>
          <a:p>
            <a:pPr lvl="1" indent="-342900">
              <a:buFont typeface="+mj-lt"/>
              <a:buAutoNum type="alphaLcPeriod"/>
            </a:pPr>
            <a:r>
              <a:rPr lang="en-US" sz="3200" dirty="0">
                <a:effectLst/>
                <a:latin typeface="Calibri" panose="020F0502020204030204" pitchFamily="34" charset="0"/>
                <a:ea typeface="Calibri" panose="020F0502020204030204" pitchFamily="34" charset="0"/>
                <a:cs typeface="Times New Roman" panose="02020603050405020304" pitchFamily="18" charset="0"/>
              </a:rPr>
              <a:t>divide up the fee into lesser estates and </a:t>
            </a:r>
          </a:p>
          <a:p>
            <a:pPr lvl="1" indent="-342900">
              <a:buFont typeface="+mj-lt"/>
              <a:buAutoNum type="alphaLcPeriod"/>
            </a:pPr>
            <a:r>
              <a:rPr lang="en-US" sz="3200" dirty="0">
                <a:effectLst/>
                <a:latin typeface="Calibri" panose="020F0502020204030204" pitchFamily="34" charset="0"/>
                <a:ea typeface="Calibri" panose="020F0502020204030204" pitchFamily="34" charset="0"/>
                <a:cs typeface="Times New Roman" panose="02020603050405020304" pitchFamily="18" charset="0"/>
              </a:rPr>
              <a:t>sell, lease, or borrow against them as he or she wishes, </a:t>
            </a:r>
          </a:p>
          <a:p>
            <a:pPr lvl="1" indent="-342900">
              <a:buFont typeface="+mj-lt"/>
              <a:buAutoNum type="alphaLcPeriod"/>
            </a:pPr>
            <a:r>
              <a:rPr lang="en-US" sz="3200" dirty="0">
                <a:effectLst/>
                <a:latin typeface="Calibri" panose="020F0502020204030204" pitchFamily="34" charset="0"/>
                <a:ea typeface="Calibri" panose="020F0502020204030204" pitchFamily="34" charset="0"/>
                <a:cs typeface="Times New Roman" panose="02020603050405020304" pitchFamily="18" charset="0"/>
              </a:rPr>
              <a:t>subject to the laws of the state in which the property is located.</a:t>
            </a:r>
            <a:endParaRPr lang="en-AU" sz="3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lphaLcPeriod"/>
            </a:pPr>
            <a:r>
              <a:rPr lang="en-US" dirty="0">
                <a:effectLst/>
                <a:latin typeface="Calibri" panose="020F0502020204030204" pitchFamily="34" charset="0"/>
                <a:ea typeface="Calibri" panose="020F0502020204030204" pitchFamily="34" charset="0"/>
                <a:cs typeface="Times New Roman" panose="02020603050405020304" pitchFamily="18" charset="0"/>
              </a:rPr>
              <a:t>Life estate – this is a freehold estate that lasts only as long as the life of the owner of the estate or the life of some other defined person.</a:t>
            </a:r>
            <a:endParaRPr lang="en-AU" dirty="0">
              <a:effectLst/>
              <a:latin typeface="Calibri" panose="020F0502020204030204" pitchFamily="34" charset="0"/>
              <a:ea typeface="Calibri" panose="020F0502020204030204" pitchFamily="34" charset="0"/>
              <a:cs typeface="Times New Roman" panose="02020603050405020304" pitchFamily="18" charset="0"/>
            </a:endParaRPr>
          </a:p>
          <a:p>
            <a:pPr indent="0">
              <a:buNone/>
            </a:pPr>
            <a:endParaRPr lang="en-AU"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34F15EBE-EE0E-8C11-A005-670A01D3802F}"/>
              </a:ext>
            </a:extLst>
          </p:cNvPr>
          <p:cNvSpPr>
            <a:spLocks noGrp="1"/>
          </p:cNvSpPr>
          <p:nvPr>
            <p:ph type="sldNum" sz="quarter" idx="12"/>
          </p:nvPr>
        </p:nvSpPr>
        <p:spPr/>
        <p:txBody>
          <a:bodyPr/>
          <a:lstStyle/>
          <a:p>
            <a:pPr>
              <a:defRPr/>
            </a:pPr>
            <a:fld id="{72814190-195E-B44C-B326-406A9C10AF41}" type="slidenum">
              <a:rPr lang="en-AU" altLang="en-US" smtClean="0"/>
              <a:pPr>
                <a:defRPr/>
              </a:pPr>
              <a:t>9</a:t>
            </a:fld>
            <a:endParaRPr lang="en-AU" altLang="en-US"/>
          </a:p>
        </p:txBody>
      </p:sp>
    </p:spTree>
    <p:extLst>
      <p:ext uri="{BB962C8B-B14F-4D97-AF65-F5344CB8AC3E}">
        <p14:creationId xmlns:p14="http://schemas.microsoft.com/office/powerpoint/2010/main" val="1810460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TotalTime>
  <Words>1582</Words>
  <Application>Microsoft Office PowerPoint</Application>
  <PresentationFormat>Widescreen</PresentationFormat>
  <Paragraphs>131</Paragraphs>
  <Slides>22</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Calibri</vt:lpstr>
      <vt:lpstr>Symbol</vt:lpstr>
      <vt:lpstr>Tahoma</vt:lpstr>
      <vt:lpstr>Times New Roman</vt:lpstr>
      <vt:lpstr>Wingdings</vt:lpstr>
      <vt:lpstr>Blends</vt:lpstr>
      <vt:lpstr> Real Estate Finance FINM 3406 Week 3 – Tutorial 2 </vt:lpstr>
      <vt:lpstr> 1. Describe the general nature of “Property”. </vt:lpstr>
      <vt:lpstr>   2 What are the two main classifications of the “things” we call property?   </vt:lpstr>
      <vt:lpstr>PowerPoint Presentation</vt:lpstr>
      <vt:lpstr>3. Can Real Property be intangible? If yes, provide some examples.   </vt:lpstr>
      <vt:lpstr>PowerPoint Presentation</vt:lpstr>
      <vt:lpstr>PowerPoint Presentation</vt:lpstr>
      <vt:lpstr>PowerPoint Presentation</vt:lpstr>
      <vt:lpstr>6.Provide two examples of Freehold Estates.   </vt:lpstr>
      <vt:lpstr>7.How do Freehold Estates differ from Leasehold Estates? </vt:lpstr>
      <vt:lpstr>PowerPoint Presentation</vt:lpstr>
      <vt:lpstr>8. What is the similarity between a Reversion and a Remainder?   </vt:lpstr>
      <vt:lpstr>9. What are the differences between a Reversion and a Remainder? </vt:lpstr>
      <vt:lpstr>PowerPoint Presentation</vt:lpstr>
      <vt:lpstr>10. Describe the Doctrine of Tenure and explain why it still applies today in Australia?   </vt:lpstr>
      <vt:lpstr>PowerPoint Presentation</vt:lpstr>
      <vt:lpstr>PowerPoint Presentation</vt:lpstr>
      <vt:lpstr>PowerPoint Presentation</vt:lpstr>
      <vt:lpstr>PowerPoint Presentation</vt:lpstr>
      <vt:lpstr>11. What are the three sources for rights and obligations under a lease? </vt:lpstr>
      <vt:lpstr>12.What are the main differences between a lease and a licecse ?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Real Estate Finance FINM 3406 Week 2 – Tutorial 1 </dc:title>
  <dc:creator>Rasheda Keane</dc:creator>
  <cp:lastModifiedBy>Ihtisham Abdul Malik</cp:lastModifiedBy>
  <cp:revision>5</cp:revision>
  <dcterms:created xsi:type="dcterms:W3CDTF">2023-02-26T05:21:42Z</dcterms:created>
  <dcterms:modified xsi:type="dcterms:W3CDTF">2024-03-17T05:51:00Z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f488380-630a-4f55-a077-a19445e3f360_Enabled">
    <vt:lpwstr>true</vt:lpwstr>
  </property>
  <property fmtid="{D5CDD505-2E9C-101B-9397-08002B2CF9AE}" pid="3" name="MSIP_Label_0f488380-630a-4f55-a077-a19445e3f360_SetDate">
    <vt:lpwstr>2023-02-26T06:16:13Z</vt:lpwstr>
  </property>
  <property fmtid="{D5CDD505-2E9C-101B-9397-08002B2CF9AE}" pid="4" name="MSIP_Label_0f488380-630a-4f55-a077-a19445e3f360_Method">
    <vt:lpwstr>Standard</vt:lpwstr>
  </property>
  <property fmtid="{D5CDD505-2E9C-101B-9397-08002B2CF9AE}" pid="5" name="MSIP_Label_0f488380-630a-4f55-a077-a19445e3f360_Name">
    <vt:lpwstr>OFFICIAL - INTERNAL</vt:lpwstr>
  </property>
  <property fmtid="{D5CDD505-2E9C-101B-9397-08002B2CF9AE}" pid="6" name="MSIP_Label_0f488380-630a-4f55-a077-a19445e3f360_SiteId">
    <vt:lpwstr>b6e377cf-9db3-46cb-91a2-fad9605bb15c</vt:lpwstr>
  </property>
  <property fmtid="{D5CDD505-2E9C-101B-9397-08002B2CF9AE}" pid="7" name="MSIP_Label_0f488380-630a-4f55-a077-a19445e3f360_ActionId">
    <vt:lpwstr>615db644-923c-49f3-a9ea-a304a486e7ab</vt:lpwstr>
  </property>
  <property fmtid="{D5CDD505-2E9C-101B-9397-08002B2CF9AE}" pid="8" name="MSIP_Label_0f488380-630a-4f55-a077-a19445e3f360_ContentBits">
    <vt:lpwstr>0</vt:lpwstr>
  </property>
</Properties>
</file>