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383" r:id="rId2"/>
    <p:sldId id="390" r:id="rId3"/>
    <p:sldId id="384" r:id="rId4"/>
    <p:sldId id="385" r:id="rId5"/>
    <p:sldId id="386" r:id="rId6"/>
    <p:sldId id="387" r:id="rId7"/>
    <p:sldId id="388" r:id="rId8"/>
    <p:sldId id="389" r:id="rId9"/>
    <p:sldId id="391" r:id="rId10"/>
    <p:sldId id="392" r:id="rId11"/>
    <p:sldId id="3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81"/>
  </p:normalViewPr>
  <p:slideViewPr>
    <p:cSldViewPr snapToGrid="0">
      <p:cViewPr varScale="1">
        <p:scale>
          <a:sx n="97" d="100"/>
          <a:sy n="97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F1B90-9297-E544-8E53-BA7BFFBBD27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4AE31-8302-F84C-8397-9CCC98A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5DDD1BA-3C77-9711-B927-CD9CB06C5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8707543-7F0E-2CCF-E195-D5C6EA8D1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>
            <a:extLst>
              <a:ext uri="{FF2B5EF4-FFF2-40B4-BE49-F238E27FC236}">
                <a16:creationId xmlns:a16="http://schemas.microsoft.com/office/drawing/2014/main" id="{976B55F7-17E9-59FF-BF06-01F95C728355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3" name="Group 1027">
              <a:extLst>
                <a:ext uri="{FF2B5EF4-FFF2-40B4-BE49-F238E27FC236}">
                  <a16:creationId xmlns:a16="http://schemas.microsoft.com/office/drawing/2014/main" id="{16FE2545-CE1A-7530-6DB9-29A19EFEE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1028">
                <a:extLst>
                  <a:ext uri="{FF2B5EF4-FFF2-40B4-BE49-F238E27FC236}">
                    <a16:creationId xmlns:a16="http://schemas.microsoft.com/office/drawing/2014/main" id="{825D5AB4-160E-AF2D-E11A-FE14BB256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AU" altLang="en-US" sz="1800" dirty="0">
                  <a:ea typeface="+mn-ea"/>
                </a:endParaRPr>
              </a:p>
            </p:txBody>
          </p:sp>
          <p:sp>
            <p:nvSpPr>
              <p:cNvPr id="11" name="Rectangle 1029">
                <a:extLst>
                  <a:ext uri="{FF2B5EF4-FFF2-40B4-BE49-F238E27FC236}">
                    <a16:creationId xmlns:a16="http://schemas.microsoft.com/office/drawing/2014/main" id="{E0B619D3-14AB-5867-A67A-64C29E7A0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AU" altLang="en-US" sz="1800" dirty="0">
                  <a:ea typeface="+mn-ea"/>
                </a:endParaRPr>
              </a:p>
            </p:txBody>
          </p:sp>
        </p:grpSp>
        <p:grpSp>
          <p:nvGrpSpPr>
            <p:cNvPr id="4" name="Group 1030">
              <a:extLst>
                <a:ext uri="{FF2B5EF4-FFF2-40B4-BE49-F238E27FC236}">
                  <a16:creationId xmlns:a16="http://schemas.microsoft.com/office/drawing/2014/main" id="{13109B4D-34A5-2B59-416B-FB15B423A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1031">
                <a:extLst>
                  <a:ext uri="{FF2B5EF4-FFF2-40B4-BE49-F238E27FC236}">
                    <a16:creationId xmlns:a16="http://schemas.microsoft.com/office/drawing/2014/main" id="{1D51A352-D604-F7A6-9A23-B6CC48441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AU" altLang="en-US" sz="1800" dirty="0">
                  <a:ea typeface="+mn-ea"/>
                </a:endParaRPr>
              </a:p>
            </p:txBody>
          </p:sp>
          <p:sp>
            <p:nvSpPr>
              <p:cNvPr id="9" name="Rectangle 1032">
                <a:extLst>
                  <a:ext uri="{FF2B5EF4-FFF2-40B4-BE49-F238E27FC236}">
                    <a16:creationId xmlns:a16="http://schemas.microsoft.com/office/drawing/2014/main" id="{71D08A91-EF2B-360E-0CC5-BF9B1C3BC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AU" altLang="en-US" sz="1800" dirty="0">
                  <a:ea typeface="+mn-ea"/>
                </a:endParaRPr>
              </a:p>
            </p:txBody>
          </p:sp>
        </p:grpSp>
        <p:sp>
          <p:nvSpPr>
            <p:cNvPr id="5" name="Rectangle 1033">
              <a:extLst>
                <a:ext uri="{FF2B5EF4-FFF2-40B4-BE49-F238E27FC236}">
                  <a16:creationId xmlns:a16="http://schemas.microsoft.com/office/drawing/2014/main" id="{C2FB519E-E918-5E72-BFD7-E8E93548C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en-US" sz="1800" dirty="0">
                <a:ea typeface="+mn-ea"/>
              </a:endParaRPr>
            </a:p>
          </p:txBody>
        </p:sp>
        <p:sp>
          <p:nvSpPr>
            <p:cNvPr id="6" name="Rectangle 1034">
              <a:extLst>
                <a:ext uri="{FF2B5EF4-FFF2-40B4-BE49-F238E27FC236}">
                  <a16:creationId xmlns:a16="http://schemas.microsoft.com/office/drawing/2014/main" id="{C14977B7-C28B-6F8A-240E-65FD0845E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en-US" sz="1800" dirty="0">
                <a:ea typeface="+mn-ea"/>
              </a:endParaRPr>
            </a:p>
          </p:txBody>
        </p:sp>
        <p:sp>
          <p:nvSpPr>
            <p:cNvPr id="7" name="Rectangle 1035">
              <a:extLst>
                <a:ext uri="{FF2B5EF4-FFF2-40B4-BE49-F238E27FC236}">
                  <a16:creationId xmlns:a16="http://schemas.microsoft.com/office/drawing/2014/main" id="{F453E187-BA15-81A0-14A6-E73D17768D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AU" altLang="en-US" sz="1800" dirty="0">
                <a:ea typeface="+mn-ea"/>
              </a:endParaRPr>
            </a:p>
          </p:txBody>
        </p:sp>
      </p:grpSp>
      <p:sp>
        <p:nvSpPr>
          <p:cNvPr id="5530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553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12" name="Rectangle 1038">
            <a:extLst>
              <a:ext uri="{FF2B5EF4-FFF2-40B4-BE49-F238E27FC236}">
                <a16:creationId xmlns:a16="http://schemas.microsoft.com/office/drawing/2014/main" id="{4C52BBCE-AC08-EF03-D13F-67E429BC2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" name="Rectangle 1039">
            <a:extLst>
              <a:ext uri="{FF2B5EF4-FFF2-40B4-BE49-F238E27FC236}">
                <a16:creationId xmlns:a16="http://schemas.microsoft.com/office/drawing/2014/main" id="{0D4895B8-3614-99D3-A41A-8B13CC4DBD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" name="Rectangle 1040">
            <a:extLst>
              <a:ext uri="{FF2B5EF4-FFF2-40B4-BE49-F238E27FC236}">
                <a16:creationId xmlns:a16="http://schemas.microsoft.com/office/drawing/2014/main" id="{4FEF097D-E13C-73B4-BDF7-C544FFEA2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A4113F-324F-7B4E-926F-F68EFABBDF5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283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817383-E6BE-5F20-1EEB-E64B7BF8F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724C9A-AE97-A364-DEF7-463314D89E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7655EB8-82BE-8A97-FA9C-A9CC5CF43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A756C5-910A-724B-9D64-4E624A229D0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277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91F8096-9241-291D-E37F-EB916EDBA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2BA51B2-92EB-F7F7-E449-47776E60E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826873A-C23E-2803-5231-1BAFF037EA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4EC5AE-4DEA-6244-BAF0-D30E1423622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3078CC-06F4-17E1-ADC8-4C544FB119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4CC52CB-3B69-96C0-2148-776AA5BBDC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AC7D03-3946-0A41-FDD3-9645DE112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814190-195E-B44C-B326-406A9C10AF4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38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D64128-C099-4BF6-7294-DFC64606F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034D90E-4785-B5FC-1FF9-59B71CA43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E12DC84-CC6E-546A-0EF6-DBA000BE6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1401CF-C2CF-3244-B04C-6B0D2562E88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07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09EDC7-4241-EDC1-5698-BB09DD0A1F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7F17DCF-FF75-DAB6-96FF-F9002A3C7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9AA6796-1806-54C2-CE34-F4CB25887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A14D96-FFFF-9647-893C-F5FAD9D9B63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347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59DB44-44A3-9C04-627F-8EBB8B3B21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16A1BAB-99E4-EB21-91BE-9A6BCAA9E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AE18405-07D1-7130-92F1-1105244BB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885455-00BE-E74F-9B0C-4C7FBFADF7A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3984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F19740D-4B67-C039-21FF-55FB7E3CF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67528FE-31D1-ABD1-66CD-A29C505C2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FCFED40-CB98-9754-0A3B-C0F526CE7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84171A-DE3E-5F49-9CCF-12CACDBD92C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ABD7521-591E-0F69-B1DA-35BBA55EF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3E2443-E2EC-ED5D-6DA9-FECB60FDE6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D1B63DE-19DF-E15A-A708-EEC9787E2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F4927E-1172-8247-8828-5511FB63DD1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019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0842622-EFE6-55BC-32D0-0D4B18094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7C0D1A2-1CC6-DCBD-4CF3-C55237D34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7D267FA-22F6-C70E-EB87-C4D733A65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4C2BB9-4527-A14B-969D-D4119BB2EF5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055DF1E-403A-101F-411C-4608EA4B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C8A0336-CF07-5436-4A71-6485A6167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2BC232F-5726-64B8-7653-1976739FF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1BB4A-3B55-5D49-A2F9-A3A11BBAAD7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7932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0DCAC22-9835-45F8-C45C-9144FEB2A1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dirty="0">
              <a:ea typeface="+mn-ea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781478-8951-1B7E-6957-AFF8B73E85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dirty="0">
              <a:ea typeface="+mn-ea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2D82FD-8330-75EC-0B80-270C0CAF97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dirty="0">
              <a:ea typeface="+mn-ea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7BD882-D842-29A2-62AB-E9F3D4C060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dirty="0">
              <a:ea typeface="+mn-ea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EAD0BC-64AA-BE96-289E-55C9C60169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dirty="0">
              <a:ea typeface="+mn-ea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AA2AAA1-6326-9416-B635-F899AC0D9C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dirty="0">
              <a:ea typeface="+mn-ea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7105CB7-E3F1-A329-F685-CDEFBACAF6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AU" altLang="en-US" sz="2400" dirty="0">
              <a:ea typeface="+mn-ea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A2C8432-32C6-3A2A-BC6F-A81FB2775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FFF16D7-555C-5967-2C5D-353EC163E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80E2A478-FF61-4834-3515-EC71C5C98D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8BED9DCE-EC81-268C-FAB0-7B314D445A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1337A121-EA19-E681-A4B1-40FDE75A1B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8900AC5-6BCC-2943-8E63-EA5FBFD872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454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B1D6E60-54AB-3A2F-42F7-711C4E792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133600"/>
            <a:ext cx="8377237" cy="1371600"/>
          </a:xfrm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br>
              <a:rPr lang="en-US" sz="240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</a:br>
            <a:r>
              <a:rPr lang="en-US" sz="3200" b="1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Real Estate Finance</a:t>
            </a:r>
            <a:br>
              <a:rPr lang="en-US" sz="3200" b="1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</a:br>
            <a:r>
              <a:rPr lang="en-US" sz="3200" b="1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FINM 3406</a:t>
            </a:r>
            <a:br>
              <a:rPr lang="en-US" sz="3200" b="1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</a:br>
            <a:r>
              <a:rPr lang="en-US" sz="3200" b="1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Week 2 – Tutorial 1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257296-6C98-D5E2-347D-7040ECD1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438650"/>
            <a:ext cx="7772400" cy="24193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en-AU" alt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Prepared by : </a:t>
            </a:r>
            <a:r>
              <a:rPr lang="en-AU" altLang="en-US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Rasheda</a:t>
            </a:r>
            <a:r>
              <a:rPr lang="en-AU" alt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Huda</a:t>
            </a:r>
            <a:endParaRPr lang="en-AU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endParaRPr lang="en-AU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endParaRPr lang="en-AU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endParaRPr lang="en-AU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endParaRPr lang="en-AU" alt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23127-CCB9-62E5-4C2C-0BF41C42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98A2-2908-63A6-1DC8-5C67C859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428624"/>
            <a:ext cx="10390716" cy="1471613"/>
          </a:xfrm>
        </p:spPr>
        <p:txBody>
          <a:bodyPr/>
          <a:lstStyle/>
          <a:p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2– Points to ponder about the dialogue</a:t>
            </a:r>
            <a:b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D57A-B42C-52C7-EE7D-56AC4219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2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it hard to read?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they understand it?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they like it?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they think about property differently now that they have read this?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DCEA4-AD53-509C-1C9E-0FC35E31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0370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F278-9DC3-0FC0-11C3-62AC09C7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other perspectives that should be considered which challenge this thinking – 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Look at concept of private property as discussed in this article from a feminist perspective ?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oes it perpetuate power imbalance between those that have and those that don’t have? 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private property rights encourage environmental degradation?  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AA38-0EBB-476D-EEC1-25819EDC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85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E4A3-2930-5A31-45FD-ADDF22D9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</a:t>
            </a:r>
            <a:b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5D8E-0FC3-8301-8E69-35FA7792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A) Define what is an asset class?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asset class is a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 of investments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xhibit similar characteristics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ubject to the same laws and regulations.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 classes = made up of instruments that often behave similarly to one another in the marketplace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BC63-DB46-0D22-CDA3-406538E3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15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638B-F9A1-C489-078C-5CE08664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-600075"/>
            <a:ext cx="10753726" cy="1676401"/>
          </a:xfrm>
        </p:spPr>
        <p:txBody>
          <a:bodyPr/>
          <a:lstStyle/>
          <a:p>
            <a:r>
              <a:rPr lang="en-US" sz="3200" dirty="0"/>
              <a:t>B) </a:t>
            </a: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are the various assets classes?</a:t>
            </a:r>
            <a:r>
              <a:rPr lang="en-AU" sz="3200" dirty="0">
                <a:effectLst/>
              </a:rPr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D621-4304-4F60-312D-7CF2E404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243013"/>
            <a:ext cx="11354329" cy="4889500"/>
          </a:xfrm>
        </p:spPr>
        <p:txBody>
          <a:bodyPr/>
          <a:lstStyle/>
          <a:p>
            <a:pPr lvl="1">
              <a:buClr>
                <a:srgbClr val="0070C0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Bonds (fixed interest) – defensive	asset	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Cash - defensive asset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Commodities (Gold, silver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defensive asset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Futures – defensive asset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derivatives – defensive asset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 – growth asset (although also a wasting asset)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Equities (stocks and shares) – growth asset</a:t>
            </a:r>
            <a:endParaRPr lang="en-A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 currencies (very speculative but still possibly an asset class)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5AD55-510D-3992-7D70-B8F9BE71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189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3C41-418A-0F8C-3600-8A13A24F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C)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is the difference between a defensive and a growth asset?</a:t>
            </a:r>
            <a:r>
              <a:rPr lang="en-AU" sz="3200" dirty="0">
                <a:effectLst/>
              </a:rPr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08EE-6E4E-2195-E0A8-500E0C8E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"Growth assets" – usually used to describe assets which were primarily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invested in to provide potential capital growth,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"Defensive assets" –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usually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to describe assets which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broadly held their capital value and were invested in for access to reliable income streams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7DCDA-32A8-976C-A09D-8423FD2D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4547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194D-FA89-5B33-74D9-FD9256ED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5"/>
            <a:ext cx="10390716" cy="1385886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List seven ways that real estate is similar to other asset classes</a:t>
            </a:r>
            <a:r>
              <a:rPr lang="en-AU" sz="3200" dirty="0">
                <a:effectLst/>
              </a:rPr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6F49-8DFD-C5CA-BC06-65EEFD1B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500188"/>
            <a:ext cx="11082867" cy="4632325"/>
          </a:xfrm>
        </p:spPr>
        <p:txBody>
          <a:bodyPr/>
          <a:lstStyle/>
          <a:p>
            <a:endParaRPr lang="en-AU" dirty="0">
              <a:effectLst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3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for appreciation</a:t>
            </a:r>
            <a:r>
              <a:rPr lang="en-AU" sz="3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Like other asset classes, real estate has the potential to appreciate in value over time.</a:t>
            </a:r>
            <a:endParaRPr lang="en-AU" sz="32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3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generation</a:t>
            </a:r>
            <a:r>
              <a:rPr lang="en-AU" sz="3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Real estate, like stocks and bonds, can generate income through rental or lease payments.</a:t>
            </a:r>
            <a:endParaRPr lang="en-AU" sz="32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3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Liquidity</a:t>
            </a:r>
            <a:r>
              <a:rPr lang="en-AU" sz="3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Real estate, like other asset classes, can be bought and sold, though it may not be as liquid as some other investments.</a:t>
            </a:r>
            <a:endParaRPr lang="en-AU" sz="32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94A9D-8DDA-6591-570E-9EF44779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61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0FD5-3E6C-EC5B-E463-CC1D516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1085850"/>
            <a:ext cx="10363200" cy="5046663"/>
          </a:xfrm>
        </p:spPr>
        <p:txBody>
          <a:bodyPr/>
          <a:lstStyle/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3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and volatility</a:t>
            </a:r>
            <a:r>
              <a:rPr lang="en-AU" sz="3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Real estate, like other asset classes, can be subject to market fluctuations and volatility, which can affect its value.</a:t>
            </a:r>
            <a:endParaRPr lang="en-AU" sz="32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3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Diversification</a:t>
            </a:r>
            <a:r>
              <a:rPr lang="en-AU" sz="3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Real estate can be used as a means of diversifying an investment portfolio, similar to how stocks and bonds can be used for diversification.</a:t>
            </a:r>
            <a:endParaRPr lang="en-AU" sz="32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3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leverage</a:t>
            </a:r>
            <a:r>
              <a:rPr lang="en-AU" sz="3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Investors can use leverage to purchase real estate, similar to how margin can be used to purchase stocks.</a:t>
            </a:r>
            <a:endParaRPr lang="en-AU" sz="32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9670D-E129-30B8-33D2-ADFF6767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191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5E0C-55DE-FFA4-6F57-5A1CA9B3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2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and supply</a:t>
            </a:r>
            <a:r>
              <a:rPr lang="en-AU" sz="32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Real estate, like other asset classes, is influenced by demand and supply dynamics, which can affect its price and value over time.</a:t>
            </a:r>
            <a:endParaRPr lang="en-AU" sz="32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2D76-225A-29C9-9441-B7FAF5BB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7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47A8-73D2-5458-3439-CB611241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725487"/>
            <a:ext cx="10390716" cy="2174876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 Why are decisions about property generally more complex and time consuming compared to decisions about other asset classes?</a:t>
            </a:r>
            <a:b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4ECF-0D79-FE89-E067-0187EC1F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571749"/>
            <a:ext cx="10363200" cy="3560763"/>
          </a:xfrm>
        </p:spPr>
        <p:txBody>
          <a:bodyPr/>
          <a:lstStyle/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large capital requirements (big barrier to entry)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Regulatory environment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high degree of regulatory control and compliance (lots of direct obligations arising from ownership)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Uniqueness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(no two properties are exactly the same)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line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long time from inception to use/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monetisation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15EBE-EE0E-8C11-A005-670A01D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046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D15D-8D0E-F2FA-6E91-A3E9FA61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 is a wasting asset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depreciation and obsolescence (built form)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liquidity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(slow to sell)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of management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impacts value (active management required as it is a wasting asset. Bad management destroys value, good management creates and retains value)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9D02-4D63-CF9A-13BF-CA42501C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4190-195E-B44C-B326-406A9C10AF41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298020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Segoe UI</vt:lpstr>
      <vt:lpstr>Tahoma</vt:lpstr>
      <vt:lpstr>Times New Roman</vt:lpstr>
      <vt:lpstr>Wingdings</vt:lpstr>
      <vt:lpstr>Blends</vt:lpstr>
      <vt:lpstr> Real Estate Finance FINM 3406 Week 2 – Tutorial 1 </vt:lpstr>
      <vt:lpstr>Question 1 </vt:lpstr>
      <vt:lpstr>B) What are the various assets classes? </vt:lpstr>
      <vt:lpstr>C) What is the difference between a defensive and a growth asset? </vt:lpstr>
      <vt:lpstr>D) List seven ways that real estate is similar to other asset classes </vt:lpstr>
      <vt:lpstr>PowerPoint Presentation</vt:lpstr>
      <vt:lpstr>PowerPoint Presentation</vt:lpstr>
      <vt:lpstr>E) Why are decisions about property generally more complex and time consuming compared to decisions about other asset classes? </vt:lpstr>
      <vt:lpstr>PowerPoint Presentation</vt:lpstr>
      <vt:lpstr>   Question 2– Points to ponder about the dialogue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Real Estate Finance FINM 3406 Week 2 – Tutorial 1 </dc:title>
  <dc:creator>Rasheda Keane</dc:creator>
  <cp:lastModifiedBy>Ihtisham Abdul Malik</cp:lastModifiedBy>
  <cp:revision>3</cp:revision>
  <dcterms:created xsi:type="dcterms:W3CDTF">2023-02-26T05:21:42Z</dcterms:created>
  <dcterms:modified xsi:type="dcterms:W3CDTF">2024-03-17T05:50:41Z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2023-02-26T06:16:13Z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615db644-923c-49f3-a9ea-a304a486e7ab</vt:lpwstr>
  </property>
  <property fmtid="{D5CDD505-2E9C-101B-9397-08002B2CF9AE}" pid="8" name="MSIP_Label_0f488380-630a-4f55-a077-a19445e3f360_ContentBits">
    <vt:lpwstr>0</vt:lpwstr>
  </property>
</Properties>
</file>