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5"/>
  </p:notesMasterIdLst>
  <p:sldIdLst>
    <p:sldId id="383" r:id="rId2"/>
    <p:sldId id="390" r:id="rId3"/>
    <p:sldId id="384" r:id="rId4"/>
    <p:sldId id="399" r:id="rId5"/>
    <p:sldId id="400" r:id="rId6"/>
    <p:sldId id="401" r:id="rId7"/>
    <p:sldId id="402" r:id="rId8"/>
    <p:sldId id="403" r:id="rId9"/>
    <p:sldId id="391" r:id="rId10"/>
    <p:sldId id="404" r:id="rId11"/>
    <p:sldId id="405" r:id="rId12"/>
    <p:sldId id="406" r:id="rId13"/>
    <p:sldId id="392" r:id="rId14"/>
    <p:sldId id="394" r:id="rId15"/>
    <p:sldId id="393" r:id="rId16"/>
    <p:sldId id="416" r:id="rId17"/>
    <p:sldId id="407" r:id="rId18"/>
    <p:sldId id="417" r:id="rId19"/>
    <p:sldId id="410" r:id="rId20"/>
    <p:sldId id="411" r:id="rId21"/>
    <p:sldId id="409" r:id="rId22"/>
    <p:sldId id="408" r:id="rId23"/>
    <p:sldId id="4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5"/>
    <p:restoredTop sz="95781"/>
  </p:normalViewPr>
  <p:slideViewPr>
    <p:cSldViewPr snapToGrid="0">
      <p:cViewPr varScale="1">
        <p:scale>
          <a:sx n="97" d="100"/>
          <a:sy n="97" d="100"/>
        </p:scale>
        <p:origin x="88" y="360"/>
      </p:cViewPr>
      <p:guideLst/>
    </p:cSldViewPr>
  </p:slideViewPr>
  <p:notesTextViewPr>
    <p:cViewPr>
      <p:scale>
        <a:sx n="1" d="1"/>
        <a:sy n="1" d="1"/>
      </p:scale>
      <p:origin x="0" y="0"/>
    </p:cViewPr>
  </p:notesTextViewPr>
  <p:notesViewPr>
    <p:cSldViewPr snapToGrid="0">
      <p:cViewPr varScale="1">
        <p:scale>
          <a:sx n="83" d="100"/>
          <a:sy n="83" d="100"/>
        </p:scale>
        <p:origin x="399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F1B90-9297-E544-8E53-BA7BFFBBD273}"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4AE31-8302-F84C-8397-9CCC98A1F216}" type="slidenum">
              <a:rPr lang="en-US" smtClean="0"/>
              <a:t>‹#›</a:t>
            </a:fld>
            <a:endParaRPr lang="en-US"/>
          </a:p>
        </p:txBody>
      </p:sp>
    </p:spTree>
    <p:extLst>
      <p:ext uri="{BB962C8B-B14F-4D97-AF65-F5344CB8AC3E}">
        <p14:creationId xmlns:p14="http://schemas.microsoft.com/office/powerpoint/2010/main" val="52887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5DDD1BA-3C77-9711-B927-CD9CB06C5CF1}"/>
              </a:ext>
            </a:extLst>
          </p:cNvPr>
          <p:cNvSpPr>
            <a:spLocks noGrp="1" noRot="1" noChangeAspect="1" noChangeArrowheads="1" noTextEdit="1"/>
          </p:cNvSpPr>
          <p:nvPr>
            <p:ph type="sldImg"/>
          </p:nvPr>
        </p:nvSpPr>
        <p:spPr>
          <a:ln cap="flat"/>
        </p:spPr>
      </p:sp>
      <p:sp>
        <p:nvSpPr>
          <p:cNvPr id="35843" name="Rectangle 3">
            <a:extLst>
              <a:ext uri="{FF2B5EF4-FFF2-40B4-BE49-F238E27FC236}">
                <a16:creationId xmlns:a16="http://schemas.microsoft.com/office/drawing/2014/main" id="{B8707543-7F0E-2CCF-E195-D5C6EA8D13CA}"/>
              </a:ext>
            </a:extLst>
          </p:cNvPr>
          <p:cNvSpPr>
            <a:spLocks noGrp="1" noChangeArrowheads="1"/>
          </p:cNvSpPr>
          <p:nvPr>
            <p:ph type="body" idx="1"/>
          </p:nvPr>
        </p:nvSpPr>
        <p:spPr/>
        <p:txBody>
          <a:bodyPr/>
          <a:lstStyle/>
          <a:p>
            <a:pPr eaLnBrk="1" hangingPunct="1">
              <a:defRPr/>
            </a:pPr>
            <a:endParaRPr lang="en-AU">
              <a:latin typeface="Times New Roman" charset="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976B55F7-17E9-59FF-BF06-01F95C728355}"/>
              </a:ext>
            </a:extLst>
          </p:cNvPr>
          <p:cNvGrpSpPr>
            <a:grpSpLocks/>
          </p:cNvGrpSpPr>
          <p:nvPr/>
        </p:nvGrpSpPr>
        <p:grpSpPr bwMode="auto">
          <a:xfrm>
            <a:off x="1" y="2438401"/>
            <a:ext cx="12012084" cy="1052513"/>
            <a:chOff x="0" y="1536"/>
            <a:chExt cx="5675" cy="663"/>
          </a:xfrm>
        </p:grpSpPr>
        <p:grpSp>
          <p:nvGrpSpPr>
            <p:cNvPr id="3" name="Group 1027">
              <a:extLst>
                <a:ext uri="{FF2B5EF4-FFF2-40B4-BE49-F238E27FC236}">
                  <a16:creationId xmlns:a16="http://schemas.microsoft.com/office/drawing/2014/main" id="{16FE2545-CE1A-7530-6DB9-29A19EFEE90F}"/>
                </a:ext>
              </a:extLst>
            </p:cNvPr>
            <p:cNvGrpSpPr>
              <a:grpSpLocks/>
            </p:cNvGrpSpPr>
            <p:nvPr/>
          </p:nvGrpSpPr>
          <p:grpSpPr bwMode="auto">
            <a:xfrm>
              <a:off x="183" y="1604"/>
              <a:ext cx="448" cy="299"/>
              <a:chOff x="720" y="336"/>
              <a:chExt cx="624" cy="432"/>
            </a:xfrm>
          </p:grpSpPr>
          <p:sp>
            <p:nvSpPr>
              <p:cNvPr id="10" name="Rectangle 1028">
                <a:extLst>
                  <a:ext uri="{FF2B5EF4-FFF2-40B4-BE49-F238E27FC236}">
                    <a16:creationId xmlns:a16="http://schemas.microsoft.com/office/drawing/2014/main" id="{825D5AB4-160E-AF2D-E11A-FE14BB256859}"/>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sp>
            <p:nvSpPr>
              <p:cNvPr id="11" name="Rectangle 1029">
                <a:extLst>
                  <a:ext uri="{FF2B5EF4-FFF2-40B4-BE49-F238E27FC236}">
                    <a16:creationId xmlns:a16="http://schemas.microsoft.com/office/drawing/2014/main" id="{E0B619D3-14AB-5867-A67A-64C29E7A015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grpSp>
        <p:grpSp>
          <p:nvGrpSpPr>
            <p:cNvPr id="4" name="Group 1030">
              <a:extLst>
                <a:ext uri="{FF2B5EF4-FFF2-40B4-BE49-F238E27FC236}">
                  <a16:creationId xmlns:a16="http://schemas.microsoft.com/office/drawing/2014/main" id="{13109B4D-34A5-2B59-416B-FB15B423A6BC}"/>
                </a:ext>
              </a:extLst>
            </p:cNvPr>
            <p:cNvGrpSpPr>
              <a:grpSpLocks/>
            </p:cNvGrpSpPr>
            <p:nvPr/>
          </p:nvGrpSpPr>
          <p:grpSpPr bwMode="auto">
            <a:xfrm>
              <a:off x="261" y="1870"/>
              <a:ext cx="465" cy="299"/>
              <a:chOff x="912" y="2640"/>
              <a:chExt cx="672" cy="432"/>
            </a:xfrm>
          </p:grpSpPr>
          <p:sp>
            <p:nvSpPr>
              <p:cNvPr id="8" name="Rectangle 1031">
                <a:extLst>
                  <a:ext uri="{FF2B5EF4-FFF2-40B4-BE49-F238E27FC236}">
                    <a16:creationId xmlns:a16="http://schemas.microsoft.com/office/drawing/2014/main" id="{1D51A352-D604-F7A6-9A23-B6CC484419F0}"/>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sp>
            <p:nvSpPr>
              <p:cNvPr id="9" name="Rectangle 1032">
                <a:extLst>
                  <a:ext uri="{FF2B5EF4-FFF2-40B4-BE49-F238E27FC236}">
                    <a16:creationId xmlns:a16="http://schemas.microsoft.com/office/drawing/2014/main" id="{71D08A91-EF2B-360E-0CC5-BF9B1C3BC38D}"/>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grpSp>
        <p:sp>
          <p:nvSpPr>
            <p:cNvPr id="5" name="Rectangle 1033">
              <a:extLst>
                <a:ext uri="{FF2B5EF4-FFF2-40B4-BE49-F238E27FC236}">
                  <a16:creationId xmlns:a16="http://schemas.microsoft.com/office/drawing/2014/main" id="{C2FB519E-E918-5E72-BFD7-E8E93548CFC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sp>
          <p:nvSpPr>
            <p:cNvPr id="6" name="Rectangle 1034">
              <a:extLst>
                <a:ext uri="{FF2B5EF4-FFF2-40B4-BE49-F238E27FC236}">
                  <a16:creationId xmlns:a16="http://schemas.microsoft.com/office/drawing/2014/main" id="{C14977B7-C28B-6F8A-240E-65FD0845E036}"/>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sp>
          <p:nvSpPr>
            <p:cNvPr id="7" name="Rectangle 1035">
              <a:extLst>
                <a:ext uri="{FF2B5EF4-FFF2-40B4-BE49-F238E27FC236}">
                  <a16:creationId xmlns:a16="http://schemas.microsoft.com/office/drawing/2014/main" id="{F453E187-BA15-81A0-14A6-E73D17768D9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grpSp>
      <p:sp>
        <p:nvSpPr>
          <p:cNvPr id="55308" name="Rectangle 1036"/>
          <p:cNvSpPr>
            <a:spLocks noGrp="1" noChangeArrowheads="1"/>
          </p:cNvSpPr>
          <p:nvPr>
            <p:ph type="ctrTitle"/>
          </p:nvPr>
        </p:nvSpPr>
        <p:spPr>
          <a:xfrm>
            <a:off x="1320800" y="1676400"/>
            <a:ext cx="10363200" cy="1462088"/>
          </a:xfrm>
        </p:spPr>
        <p:txBody>
          <a:bodyPr/>
          <a:lstStyle>
            <a:lvl1pPr>
              <a:defRPr/>
            </a:lvl1pPr>
          </a:lstStyle>
          <a:p>
            <a:pPr lvl="0"/>
            <a:r>
              <a:rPr lang="en-AU" noProof="0"/>
              <a:t>Click to edit Master title style</a:t>
            </a:r>
          </a:p>
        </p:txBody>
      </p:sp>
      <p:sp>
        <p:nvSpPr>
          <p:cNvPr id="55309" name="Rectangle 1037"/>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en-AU" noProof="0"/>
              <a:t>Click to edit Master subtitle style</a:t>
            </a:r>
          </a:p>
        </p:txBody>
      </p:sp>
      <p:sp>
        <p:nvSpPr>
          <p:cNvPr id="12" name="Rectangle 1038">
            <a:extLst>
              <a:ext uri="{FF2B5EF4-FFF2-40B4-BE49-F238E27FC236}">
                <a16:creationId xmlns:a16="http://schemas.microsoft.com/office/drawing/2014/main" id="{4C52BBCE-AC08-EF03-D13F-67E429BC2C65}"/>
              </a:ext>
            </a:extLst>
          </p:cNvPr>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AU"/>
          </a:p>
        </p:txBody>
      </p:sp>
      <p:sp>
        <p:nvSpPr>
          <p:cNvPr id="13" name="Rectangle 1039">
            <a:extLst>
              <a:ext uri="{FF2B5EF4-FFF2-40B4-BE49-F238E27FC236}">
                <a16:creationId xmlns:a16="http://schemas.microsoft.com/office/drawing/2014/main" id="{0D4895B8-3614-99D3-A41A-8B13CC4DBD42}"/>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AU"/>
          </a:p>
        </p:txBody>
      </p:sp>
      <p:sp>
        <p:nvSpPr>
          <p:cNvPr id="14" name="Rectangle 1040">
            <a:extLst>
              <a:ext uri="{FF2B5EF4-FFF2-40B4-BE49-F238E27FC236}">
                <a16:creationId xmlns:a16="http://schemas.microsoft.com/office/drawing/2014/main" id="{4FEF097D-E13C-73B4-BDF7-C544FFEA29E5}"/>
              </a:ext>
            </a:extLst>
          </p:cNvPr>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C5A4113F-324F-7B4E-926F-F68EFABBDF54}" type="slidenum">
              <a:rPr lang="en-AU" altLang="en-US"/>
              <a:pPr>
                <a:defRPr/>
              </a:pPr>
              <a:t>‹#›</a:t>
            </a:fld>
            <a:endParaRPr lang="en-AU" altLang="en-US"/>
          </a:p>
        </p:txBody>
      </p:sp>
    </p:spTree>
    <p:extLst>
      <p:ext uri="{BB962C8B-B14F-4D97-AF65-F5344CB8AC3E}">
        <p14:creationId xmlns:p14="http://schemas.microsoft.com/office/powerpoint/2010/main" val="202283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1">
            <a:extLst>
              <a:ext uri="{FF2B5EF4-FFF2-40B4-BE49-F238E27FC236}">
                <a16:creationId xmlns:a16="http://schemas.microsoft.com/office/drawing/2014/main" id="{2F817383-E6BE-5F20-1EEB-E64B7BF8F6E2}"/>
              </a:ext>
            </a:extLst>
          </p:cNvPr>
          <p:cNvSpPr>
            <a:spLocks noGrp="1" noChangeArrowheads="1"/>
          </p:cNvSpPr>
          <p:nvPr>
            <p:ph type="dt" sz="half" idx="10"/>
          </p:nvPr>
        </p:nvSpPr>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3B724C9A-AE97-A364-DEF7-463314D89EB8}"/>
              </a:ext>
            </a:extLst>
          </p:cNvPr>
          <p:cNvSpPr>
            <a:spLocks noGrp="1" noChangeArrowheads="1"/>
          </p:cNvSpPr>
          <p:nvPr>
            <p:ph type="ftr" sz="quarter" idx="11"/>
          </p:nvPr>
        </p:nvSpPr>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47655EB8-82BE-8A97-FA9C-A9CC5CF43C92}"/>
              </a:ext>
            </a:extLst>
          </p:cNvPr>
          <p:cNvSpPr>
            <a:spLocks noGrp="1" noChangeArrowheads="1"/>
          </p:cNvSpPr>
          <p:nvPr>
            <p:ph type="sldNum" sz="quarter" idx="12"/>
          </p:nvPr>
        </p:nvSpPr>
        <p:spPr/>
        <p:txBody>
          <a:bodyPr/>
          <a:lstStyle>
            <a:lvl1pPr>
              <a:defRPr smtClean="0"/>
            </a:lvl1pPr>
          </a:lstStyle>
          <a:p>
            <a:pPr>
              <a:defRPr/>
            </a:pPr>
            <a:fld id="{D6A756C5-910A-724B-9D64-4E624A229D04}" type="slidenum">
              <a:rPr lang="en-AU" altLang="en-US"/>
              <a:pPr>
                <a:defRPr/>
              </a:pPr>
              <a:t>‹#›</a:t>
            </a:fld>
            <a:endParaRPr lang="en-AU" altLang="en-US"/>
          </a:p>
        </p:txBody>
      </p:sp>
    </p:spTree>
    <p:extLst>
      <p:ext uri="{BB962C8B-B14F-4D97-AF65-F5344CB8AC3E}">
        <p14:creationId xmlns:p14="http://schemas.microsoft.com/office/powerpoint/2010/main" val="160277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1">
            <a:extLst>
              <a:ext uri="{FF2B5EF4-FFF2-40B4-BE49-F238E27FC236}">
                <a16:creationId xmlns:a16="http://schemas.microsoft.com/office/drawing/2014/main" id="{091F8096-9241-291D-E37F-EB916EDBA990}"/>
              </a:ext>
            </a:extLst>
          </p:cNvPr>
          <p:cNvSpPr>
            <a:spLocks noGrp="1" noChangeArrowheads="1"/>
          </p:cNvSpPr>
          <p:nvPr>
            <p:ph type="dt" sz="half" idx="10"/>
          </p:nvPr>
        </p:nvSpPr>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82BA51B2-92EB-F7F7-E449-47776E60E83C}"/>
              </a:ext>
            </a:extLst>
          </p:cNvPr>
          <p:cNvSpPr>
            <a:spLocks noGrp="1" noChangeArrowheads="1"/>
          </p:cNvSpPr>
          <p:nvPr>
            <p:ph type="ftr" sz="quarter" idx="11"/>
          </p:nvPr>
        </p:nvSpPr>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C826873A-C23E-2803-5231-1BAFF037EA05}"/>
              </a:ext>
            </a:extLst>
          </p:cNvPr>
          <p:cNvSpPr>
            <a:spLocks noGrp="1" noChangeArrowheads="1"/>
          </p:cNvSpPr>
          <p:nvPr>
            <p:ph type="sldNum" sz="quarter" idx="12"/>
          </p:nvPr>
        </p:nvSpPr>
        <p:spPr/>
        <p:txBody>
          <a:bodyPr/>
          <a:lstStyle>
            <a:lvl1pPr>
              <a:defRPr smtClean="0"/>
            </a:lvl1pPr>
          </a:lstStyle>
          <a:p>
            <a:pPr>
              <a:defRPr/>
            </a:pPr>
            <a:fld id="{D14EC5AE-4DEA-6244-BAF0-D30E14236223}" type="slidenum">
              <a:rPr lang="en-AU" altLang="en-US"/>
              <a:pPr>
                <a:defRPr/>
              </a:pPr>
              <a:t>‹#›</a:t>
            </a:fld>
            <a:endParaRPr lang="en-AU" altLang="en-US"/>
          </a:p>
        </p:txBody>
      </p:sp>
    </p:spTree>
    <p:extLst>
      <p:ext uri="{BB962C8B-B14F-4D97-AF65-F5344CB8AC3E}">
        <p14:creationId xmlns:p14="http://schemas.microsoft.com/office/powerpoint/2010/main" val="67919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1">
            <a:extLst>
              <a:ext uri="{FF2B5EF4-FFF2-40B4-BE49-F238E27FC236}">
                <a16:creationId xmlns:a16="http://schemas.microsoft.com/office/drawing/2014/main" id="{E43078CC-06F4-17E1-ADC8-4C544FB11995}"/>
              </a:ext>
            </a:extLst>
          </p:cNvPr>
          <p:cNvSpPr>
            <a:spLocks noGrp="1" noChangeArrowheads="1"/>
          </p:cNvSpPr>
          <p:nvPr>
            <p:ph type="dt" sz="half" idx="10"/>
          </p:nvPr>
        </p:nvSpPr>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94CC52CB-3B69-96C0-2148-776AA5BBDC89}"/>
              </a:ext>
            </a:extLst>
          </p:cNvPr>
          <p:cNvSpPr>
            <a:spLocks noGrp="1" noChangeArrowheads="1"/>
          </p:cNvSpPr>
          <p:nvPr>
            <p:ph type="ftr" sz="quarter" idx="11"/>
          </p:nvPr>
        </p:nvSpPr>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F5AC7D03-3946-0A41-FDD3-9645DE112C6C}"/>
              </a:ext>
            </a:extLst>
          </p:cNvPr>
          <p:cNvSpPr>
            <a:spLocks noGrp="1" noChangeArrowheads="1"/>
          </p:cNvSpPr>
          <p:nvPr>
            <p:ph type="sldNum" sz="quarter" idx="12"/>
          </p:nvPr>
        </p:nvSpPr>
        <p:spPr/>
        <p:txBody>
          <a:bodyPr/>
          <a:lstStyle>
            <a:lvl1pPr>
              <a:defRPr smtClean="0"/>
            </a:lvl1pPr>
          </a:lstStyle>
          <a:p>
            <a:pPr>
              <a:defRPr/>
            </a:pPr>
            <a:fld id="{72814190-195E-B44C-B326-406A9C10AF41}" type="slidenum">
              <a:rPr lang="en-AU" altLang="en-US"/>
              <a:pPr>
                <a:defRPr/>
              </a:pPr>
              <a:t>‹#›</a:t>
            </a:fld>
            <a:endParaRPr lang="en-AU" altLang="en-US"/>
          </a:p>
        </p:txBody>
      </p:sp>
    </p:spTree>
    <p:extLst>
      <p:ext uri="{BB962C8B-B14F-4D97-AF65-F5344CB8AC3E}">
        <p14:creationId xmlns:p14="http://schemas.microsoft.com/office/powerpoint/2010/main" val="192387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DCD64128-C099-4BF6-7294-DFC64606FBE2}"/>
              </a:ext>
            </a:extLst>
          </p:cNvPr>
          <p:cNvSpPr>
            <a:spLocks noGrp="1" noChangeArrowheads="1"/>
          </p:cNvSpPr>
          <p:nvPr>
            <p:ph type="dt" sz="half" idx="10"/>
          </p:nvPr>
        </p:nvSpPr>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7034D90E-4785-B5FC-1FF9-59B71CA43A67}"/>
              </a:ext>
            </a:extLst>
          </p:cNvPr>
          <p:cNvSpPr>
            <a:spLocks noGrp="1" noChangeArrowheads="1"/>
          </p:cNvSpPr>
          <p:nvPr>
            <p:ph type="ftr" sz="quarter" idx="11"/>
          </p:nvPr>
        </p:nvSpPr>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0E12DC84-CC6E-546A-0EF6-DBA000BE6BF5}"/>
              </a:ext>
            </a:extLst>
          </p:cNvPr>
          <p:cNvSpPr>
            <a:spLocks noGrp="1" noChangeArrowheads="1"/>
          </p:cNvSpPr>
          <p:nvPr>
            <p:ph type="sldNum" sz="quarter" idx="12"/>
          </p:nvPr>
        </p:nvSpPr>
        <p:spPr/>
        <p:txBody>
          <a:bodyPr/>
          <a:lstStyle>
            <a:lvl1pPr>
              <a:defRPr smtClean="0"/>
            </a:lvl1pPr>
          </a:lstStyle>
          <a:p>
            <a:pPr>
              <a:defRPr/>
            </a:pPr>
            <a:fld id="{021401CF-C2CF-3244-B04C-6B0D2562E885}" type="slidenum">
              <a:rPr lang="en-AU" altLang="en-US"/>
              <a:pPr>
                <a:defRPr/>
              </a:pPr>
              <a:t>‹#›</a:t>
            </a:fld>
            <a:endParaRPr lang="en-AU" altLang="en-US"/>
          </a:p>
        </p:txBody>
      </p:sp>
    </p:spTree>
    <p:extLst>
      <p:ext uri="{BB962C8B-B14F-4D97-AF65-F5344CB8AC3E}">
        <p14:creationId xmlns:p14="http://schemas.microsoft.com/office/powerpoint/2010/main" val="411076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11">
            <a:extLst>
              <a:ext uri="{FF2B5EF4-FFF2-40B4-BE49-F238E27FC236}">
                <a16:creationId xmlns:a16="http://schemas.microsoft.com/office/drawing/2014/main" id="{4F09EDC7-4241-EDC1-5698-BB09DD0A1FD1}"/>
              </a:ext>
            </a:extLst>
          </p:cNvPr>
          <p:cNvSpPr>
            <a:spLocks noGrp="1" noChangeArrowheads="1"/>
          </p:cNvSpPr>
          <p:nvPr>
            <p:ph type="dt" sz="half" idx="10"/>
          </p:nvPr>
        </p:nvSpPr>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F7F17DCF-FF75-DAB6-96FF-F9002A3C7974}"/>
              </a:ext>
            </a:extLst>
          </p:cNvPr>
          <p:cNvSpPr>
            <a:spLocks noGrp="1" noChangeArrowheads="1"/>
          </p:cNvSpPr>
          <p:nvPr>
            <p:ph type="ftr" sz="quarter" idx="11"/>
          </p:nvPr>
        </p:nvSpPr>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C9AA6796-1806-54C2-CE34-F4CB25887DA2}"/>
              </a:ext>
            </a:extLst>
          </p:cNvPr>
          <p:cNvSpPr>
            <a:spLocks noGrp="1" noChangeArrowheads="1"/>
          </p:cNvSpPr>
          <p:nvPr>
            <p:ph type="sldNum" sz="quarter" idx="12"/>
          </p:nvPr>
        </p:nvSpPr>
        <p:spPr/>
        <p:txBody>
          <a:bodyPr/>
          <a:lstStyle>
            <a:lvl1pPr>
              <a:defRPr smtClean="0"/>
            </a:lvl1pPr>
          </a:lstStyle>
          <a:p>
            <a:pPr>
              <a:defRPr/>
            </a:pPr>
            <a:fld id="{9CA14D96-FFFF-9647-893C-F5FAD9D9B63C}" type="slidenum">
              <a:rPr lang="en-AU" altLang="en-US"/>
              <a:pPr>
                <a:defRPr/>
              </a:pPr>
              <a:t>‹#›</a:t>
            </a:fld>
            <a:endParaRPr lang="en-AU" altLang="en-US"/>
          </a:p>
        </p:txBody>
      </p:sp>
    </p:spTree>
    <p:extLst>
      <p:ext uri="{BB962C8B-B14F-4D97-AF65-F5344CB8AC3E}">
        <p14:creationId xmlns:p14="http://schemas.microsoft.com/office/powerpoint/2010/main" val="283471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11">
            <a:extLst>
              <a:ext uri="{FF2B5EF4-FFF2-40B4-BE49-F238E27FC236}">
                <a16:creationId xmlns:a16="http://schemas.microsoft.com/office/drawing/2014/main" id="{3359DB44-44A3-9C04-627F-8EBB8B3B2129}"/>
              </a:ext>
            </a:extLst>
          </p:cNvPr>
          <p:cNvSpPr>
            <a:spLocks noGrp="1" noChangeArrowheads="1"/>
          </p:cNvSpPr>
          <p:nvPr>
            <p:ph type="dt" sz="half" idx="10"/>
          </p:nvPr>
        </p:nvSpPr>
        <p:spPr/>
        <p:txBody>
          <a:bodyPr/>
          <a:lstStyle>
            <a:lvl1pPr>
              <a:defRPr/>
            </a:lvl1pPr>
          </a:lstStyle>
          <a:p>
            <a:pPr>
              <a:defRPr/>
            </a:pPr>
            <a:endParaRPr lang="en-AU"/>
          </a:p>
        </p:txBody>
      </p:sp>
      <p:sp>
        <p:nvSpPr>
          <p:cNvPr id="8" name="Rectangle 12">
            <a:extLst>
              <a:ext uri="{FF2B5EF4-FFF2-40B4-BE49-F238E27FC236}">
                <a16:creationId xmlns:a16="http://schemas.microsoft.com/office/drawing/2014/main" id="{516A1BAB-99E4-EB21-91BE-9A6BCAA9E060}"/>
              </a:ext>
            </a:extLst>
          </p:cNvPr>
          <p:cNvSpPr>
            <a:spLocks noGrp="1" noChangeArrowheads="1"/>
          </p:cNvSpPr>
          <p:nvPr>
            <p:ph type="ftr" sz="quarter" idx="11"/>
          </p:nvPr>
        </p:nvSpPr>
        <p:spPr/>
        <p:txBody>
          <a:bodyPr/>
          <a:lstStyle>
            <a:lvl1pPr>
              <a:defRPr/>
            </a:lvl1pPr>
          </a:lstStyle>
          <a:p>
            <a:pPr>
              <a:defRPr/>
            </a:pPr>
            <a:endParaRPr lang="en-AU"/>
          </a:p>
        </p:txBody>
      </p:sp>
      <p:sp>
        <p:nvSpPr>
          <p:cNvPr id="9" name="Rectangle 13">
            <a:extLst>
              <a:ext uri="{FF2B5EF4-FFF2-40B4-BE49-F238E27FC236}">
                <a16:creationId xmlns:a16="http://schemas.microsoft.com/office/drawing/2014/main" id="{9AE18405-07D1-7130-92F1-1105244BB46E}"/>
              </a:ext>
            </a:extLst>
          </p:cNvPr>
          <p:cNvSpPr>
            <a:spLocks noGrp="1" noChangeArrowheads="1"/>
          </p:cNvSpPr>
          <p:nvPr>
            <p:ph type="sldNum" sz="quarter" idx="12"/>
          </p:nvPr>
        </p:nvSpPr>
        <p:spPr/>
        <p:txBody>
          <a:bodyPr/>
          <a:lstStyle>
            <a:lvl1pPr>
              <a:defRPr smtClean="0"/>
            </a:lvl1pPr>
          </a:lstStyle>
          <a:p>
            <a:pPr>
              <a:defRPr/>
            </a:pPr>
            <a:fld id="{86885455-00BE-E74F-9B0C-4C7FBFADF7AD}" type="slidenum">
              <a:rPr lang="en-AU" altLang="en-US"/>
              <a:pPr>
                <a:defRPr/>
              </a:pPr>
              <a:t>‹#›</a:t>
            </a:fld>
            <a:endParaRPr lang="en-AU" altLang="en-US"/>
          </a:p>
        </p:txBody>
      </p:sp>
    </p:spTree>
    <p:extLst>
      <p:ext uri="{BB962C8B-B14F-4D97-AF65-F5344CB8AC3E}">
        <p14:creationId xmlns:p14="http://schemas.microsoft.com/office/powerpoint/2010/main" val="133984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11">
            <a:extLst>
              <a:ext uri="{FF2B5EF4-FFF2-40B4-BE49-F238E27FC236}">
                <a16:creationId xmlns:a16="http://schemas.microsoft.com/office/drawing/2014/main" id="{0F19740D-4B67-C039-21FF-55FB7E3CFEEF}"/>
              </a:ext>
            </a:extLst>
          </p:cNvPr>
          <p:cNvSpPr>
            <a:spLocks noGrp="1" noChangeArrowheads="1"/>
          </p:cNvSpPr>
          <p:nvPr>
            <p:ph type="dt" sz="half" idx="10"/>
          </p:nvPr>
        </p:nvSpPr>
        <p:spPr/>
        <p:txBody>
          <a:bodyPr/>
          <a:lstStyle>
            <a:lvl1pPr>
              <a:defRPr/>
            </a:lvl1pPr>
          </a:lstStyle>
          <a:p>
            <a:pPr>
              <a:defRPr/>
            </a:pPr>
            <a:endParaRPr lang="en-AU"/>
          </a:p>
        </p:txBody>
      </p:sp>
      <p:sp>
        <p:nvSpPr>
          <p:cNvPr id="4" name="Rectangle 12">
            <a:extLst>
              <a:ext uri="{FF2B5EF4-FFF2-40B4-BE49-F238E27FC236}">
                <a16:creationId xmlns:a16="http://schemas.microsoft.com/office/drawing/2014/main" id="{467528FE-31D1-ABD1-66CD-A29C505C23A1}"/>
              </a:ext>
            </a:extLst>
          </p:cNvPr>
          <p:cNvSpPr>
            <a:spLocks noGrp="1" noChangeArrowheads="1"/>
          </p:cNvSpPr>
          <p:nvPr>
            <p:ph type="ftr" sz="quarter" idx="11"/>
          </p:nvPr>
        </p:nvSpPr>
        <p:spPr/>
        <p:txBody>
          <a:bodyPr/>
          <a:lstStyle>
            <a:lvl1pPr>
              <a:defRPr/>
            </a:lvl1pPr>
          </a:lstStyle>
          <a:p>
            <a:pPr>
              <a:defRPr/>
            </a:pPr>
            <a:endParaRPr lang="en-AU"/>
          </a:p>
        </p:txBody>
      </p:sp>
      <p:sp>
        <p:nvSpPr>
          <p:cNvPr id="5" name="Rectangle 13">
            <a:extLst>
              <a:ext uri="{FF2B5EF4-FFF2-40B4-BE49-F238E27FC236}">
                <a16:creationId xmlns:a16="http://schemas.microsoft.com/office/drawing/2014/main" id="{FFCFED40-CB98-9754-0A3B-C0F526CE7AE9}"/>
              </a:ext>
            </a:extLst>
          </p:cNvPr>
          <p:cNvSpPr>
            <a:spLocks noGrp="1" noChangeArrowheads="1"/>
          </p:cNvSpPr>
          <p:nvPr>
            <p:ph type="sldNum" sz="quarter" idx="12"/>
          </p:nvPr>
        </p:nvSpPr>
        <p:spPr/>
        <p:txBody>
          <a:bodyPr/>
          <a:lstStyle>
            <a:lvl1pPr>
              <a:defRPr smtClean="0"/>
            </a:lvl1pPr>
          </a:lstStyle>
          <a:p>
            <a:pPr>
              <a:defRPr/>
            </a:pPr>
            <a:fld id="{F184171A-DE3E-5F49-9CCF-12CACDBD92C8}" type="slidenum">
              <a:rPr lang="en-AU" altLang="en-US"/>
              <a:pPr>
                <a:defRPr/>
              </a:pPr>
              <a:t>‹#›</a:t>
            </a:fld>
            <a:endParaRPr lang="en-AU" altLang="en-US"/>
          </a:p>
        </p:txBody>
      </p:sp>
    </p:spTree>
    <p:extLst>
      <p:ext uri="{BB962C8B-B14F-4D97-AF65-F5344CB8AC3E}">
        <p14:creationId xmlns:p14="http://schemas.microsoft.com/office/powerpoint/2010/main" val="2055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ABD7521-591E-0F69-B1DA-35BBA55EF179}"/>
              </a:ext>
            </a:extLst>
          </p:cNvPr>
          <p:cNvSpPr>
            <a:spLocks noGrp="1" noChangeArrowheads="1"/>
          </p:cNvSpPr>
          <p:nvPr>
            <p:ph type="dt" sz="half" idx="10"/>
          </p:nvPr>
        </p:nvSpPr>
        <p:spPr/>
        <p:txBody>
          <a:bodyPr/>
          <a:lstStyle>
            <a:lvl1pPr>
              <a:defRPr/>
            </a:lvl1pPr>
          </a:lstStyle>
          <a:p>
            <a:pPr>
              <a:defRPr/>
            </a:pPr>
            <a:endParaRPr lang="en-AU"/>
          </a:p>
        </p:txBody>
      </p:sp>
      <p:sp>
        <p:nvSpPr>
          <p:cNvPr id="3" name="Rectangle 12">
            <a:extLst>
              <a:ext uri="{FF2B5EF4-FFF2-40B4-BE49-F238E27FC236}">
                <a16:creationId xmlns:a16="http://schemas.microsoft.com/office/drawing/2014/main" id="{913E2443-E2EC-ED5D-6DA9-FECB60FDE6FF}"/>
              </a:ext>
            </a:extLst>
          </p:cNvPr>
          <p:cNvSpPr>
            <a:spLocks noGrp="1" noChangeArrowheads="1"/>
          </p:cNvSpPr>
          <p:nvPr>
            <p:ph type="ftr" sz="quarter" idx="11"/>
          </p:nvPr>
        </p:nvSpPr>
        <p:spPr/>
        <p:txBody>
          <a:bodyPr/>
          <a:lstStyle>
            <a:lvl1pPr>
              <a:defRPr/>
            </a:lvl1pPr>
          </a:lstStyle>
          <a:p>
            <a:pPr>
              <a:defRPr/>
            </a:pPr>
            <a:endParaRPr lang="en-AU"/>
          </a:p>
        </p:txBody>
      </p:sp>
      <p:sp>
        <p:nvSpPr>
          <p:cNvPr id="4" name="Rectangle 13">
            <a:extLst>
              <a:ext uri="{FF2B5EF4-FFF2-40B4-BE49-F238E27FC236}">
                <a16:creationId xmlns:a16="http://schemas.microsoft.com/office/drawing/2014/main" id="{BD1B63DE-19DF-E15A-A708-EEC9787E2951}"/>
              </a:ext>
            </a:extLst>
          </p:cNvPr>
          <p:cNvSpPr>
            <a:spLocks noGrp="1" noChangeArrowheads="1"/>
          </p:cNvSpPr>
          <p:nvPr>
            <p:ph type="sldNum" sz="quarter" idx="12"/>
          </p:nvPr>
        </p:nvSpPr>
        <p:spPr/>
        <p:txBody>
          <a:bodyPr/>
          <a:lstStyle>
            <a:lvl1pPr>
              <a:defRPr smtClean="0"/>
            </a:lvl1pPr>
          </a:lstStyle>
          <a:p>
            <a:pPr>
              <a:defRPr/>
            </a:pPr>
            <a:fld id="{1EF4927E-1172-8247-8828-5511FB63DD11}" type="slidenum">
              <a:rPr lang="en-AU" altLang="en-US"/>
              <a:pPr>
                <a:defRPr/>
              </a:pPr>
              <a:t>‹#›</a:t>
            </a:fld>
            <a:endParaRPr lang="en-AU" altLang="en-US"/>
          </a:p>
        </p:txBody>
      </p:sp>
    </p:spTree>
    <p:extLst>
      <p:ext uri="{BB962C8B-B14F-4D97-AF65-F5344CB8AC3E}">
        <p14:creationId xmlns:p14="http://schemas.microsoft.com/office/powerpoint/2010/main" val="32019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80842622-EFE6-55BC-32D0-0D4B180941BA}"/>
              </a:ext>
            </a:extLst>
          </p:cNvPr>
          <p:cNvSpPr>
            <a:spLocks noGrp="1" noChangeArrowheads="1"/>
          </p:cNvSpPr>
          <p:nvPr>
            <p:ph type="dt" sz="half" idx="10"/>
          </p:nvPr>
        </p:nvSpPr>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17C0D1A2-1CC6-DCBD-4CF3-C55237D34782}"/>
              </a:ext>
            </a:extLst>
          </p:cNvPr>
          <p:cNvSpPr>
            <a:spLocks noGrp="1" noChangeArrowheads="1"/>
          </p:cNvSpPr>
          <p:nvPr>
            <p:ph type="ftr" sz="quarter" idx="11"/>
          </p:nvPr>
        </p:nvSpPr>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67D267FA-22F6-C70E-EB87-C4D733A65BEF}"/>
              </a:ext>
            </a:extLst>
          </p:cNvPr>
          <p:cNvSpPr>
            <a:spLocks noGrp="1" noChangeArrowheads="1"/>
          </p:cNvSpPr>
          <p:nvPr>
            <p:ph type="sldNum" sz="quarter" idx="12"/>
          </p:nvPr>
        </p:nvSpPr>
        <p:spPr/>
        <p:txBody>
          <a:bodyPr/>
          <a:lstStyle>
            <a:lvl1pPr>
              <a:defRPr smtClean="0"/>
            </a:lvl1pPr>
          </a:lstStyle>
          <a:p>
            <a:pPr>
              <a:defRPr/>
            </a:pPr>
            <a:fld id="{DC4C2BB9-4527-A14B-969D-D4119BB2EF5A}" type="slidenum">
              <a:rPr lang="en-AU" altLang="en-US"/>
              <a:pPr>
                <a:defRPr/>
              </a:pPr>
              <a:t>‹#›</a:t>
            </a:fld>
            <a:endParaRPr lang="en-AU" altLang="en-US"/>
          </a:p>
        </p:txBody>
      </p:sp>
    </p:spTree>
    <p:extLst>
      <p:ext uri="{BB962C8B-B14F-4D97-AF65-F5344CB8AC3E}">
        <p14:creationId xmlns:p14="http://schemas.microsoft.com/office/powerpoint/2010/main" val="1737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D055DF1E-403A-101F-411C-4608EA4B0186}"/>
              </a:ext>
            </a:extLst>
          </p:cNvPr>
          <p:cNvSpPr>
            <a:spLocks noGrp="1" noChangeArrowheads="1"/>
          </p:cNvSpPr>
          <p:nvPr>
            <p:ph type="dt" sz="half" idx="10"/>
          </p:nvPr>
        </p:nvSpPr>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3C8A0336-CF07-5436-4A71-6485A6167629}"/>
              </a:ext>
            </a:extLst>
          </p:cNvPr>
          <p:cNvSpPr>
            <a:spLocks noGrp="1" noChangeArrowheads="1"/>
          </p:cNvSpPr>
          <p:nvPr>
            <p:ph type="ftr" sz="quarter" idx="11"/>
          </p:nvPr>
        </p:nvSpPr>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12BC232F-5726-64B8-7653-1976739FF338}"/>
              </a:ext>
            </a:extLst>
          </p:cNvPr>
          <p:cNvSpPr>
            <a:spLocks noGrp="1" noChangeArrowheads="1"/>
          </p:cNvSpPr>
          <p:nvPr>
            <p:ph type="sldNum" sz="quarter" idx="12"/>
          </p:nvPr>
        </p:nvSpPr>
        <p:spPr/>
        <p:txBody>
          <a:bodyPr/>
          <a:lstStyle>
            <a:lvl1pPr>
              <a:defRPr smtClean="0"/>
            </a:lvl1pPr>
          </a:lstStyle>
          <a:p>
            <a:pPr>
              <a:defRPr/>
            </a:pPr>
            <a:fld id="{EF61BB4A-3B55-5D49-A2F9-A3A11BBAAD71}" type="slidenum">
              <a:rPr lang="en-AU" altLang="en-US"/>
              <a:pPr>
                <a:defRPr/>
              </a:pPr>
              <a:t>‹#›</a:t>
            </a:fld>
            <a:endParaRPr lang="en-AU" altLang="en-US"/>
          </a:p>
        </p:txBody>
      </p:sp>
    </p:spTree>
    <p:extLst>
      <p:ext uri="{BB962C8B-B14F-4D97-AF65-F5344CB8AC3E}">
        <p14:creationId xmlns:p14="http://schemas.microsoft.com/office/powerpoint/2010/main" val="367932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DCAC22-9835-45F8-C45C-9144FEB2A1D6}"/>
              </a:ext>
            </a:extLst>
          </p:cNvPr>
          <p:cNvSpPr>
            <a:spLocks noChangeArrowheads="1"/>
          </p:cNvSpPr>
          <p:nvPr/>
        </p:nvSpPr>
        <p:spPr bwMode="ltGray">
          <a:xfrm>
            <a:off x="556684" y="1098551"/>
            <a:ext cx="584200" cy="474663"/>
          </a:xfrm>
          <a:prstGeom prst="rect">
            <a:avLst/>
          </a:prstGeom>
          <a:solidFill>
            <a:schemeClr val="accent2"/>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27" name="Rectangle 3">
            <a:extLst>
              <a:ext uri="{FF2B5EF4-FFF2-40B4-BE49-F238E27FC236}">
                <a16:creationId xmlns:a16="http://schemas.microsoft.com/office/drawing/2014/main" id="{65781478-8951-1B7E-6957-AFF8B73E8588}"/>
              </a:ext>
            </a:extLst>
          </p:cNvPr>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28" name="Rectangle 4">
            <a:extLst>
              <a:ext uri="{FF2B5EF4-FFF2-40B4-BE49-F238E27FC236}">
                <a16:creationId xmlns:a16="http://schemas.microsoft.com/office/drawing/2014/main" id="{7F2D82FD-8330-75EC-0B80-270C0CAF9778}"/>
              </a:ext>
            </a:extLst>
          </p:cNvPr>
          <p:cNvSpPr>
            <a:spLocks noChangeArrowheads="1"/>
          </p:cNvSpPr>
          <p:nvPr/>
        </p:nvSpPr>
        <p:spPr bwMode="ltGray">
          <a:xfrm>
            <a:off x="721785" y="1520826"/>
            <a:ext cx="563033" cy="474663"/>
          </a:xfrm>
          <a:prstGeom prst="rect">
            <a:avLst/>
          </a:prstGeom>
          <a:solidFill>
            <a:schemeClr val="folHlink"/>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29" name="Rectangle 5">
            <a:extLst>
              <a:ext uri="{FF2B5EF4-FFF2-40B4-BE49-F238E27FC236}">
                <a16:creationId xmlns:a16="http://schemas.microsoft.com/office/drawing/2014/main" id="{FD7BD882-D842-29A2-62AB-E9F3D4C0604E}"/>
              </a:ext>
            </a:extLst>
          </p:cNvPr>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30" name="Rectangle 6">
            <a:extLst>
              <a:ext uri="{FF2B5EF4-FFF2-40B4-BE49-F238E27FC236}">
                <a16:creationId xmlns:a16="http://schemas.microsoft.com/office/drawing/2014/main" id="{2BEAD0BC-64AA-BE96-289E-55C9C60169C7}"/>
              </a:ext>
            </a:extLst>
          </p:cNvPr>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31" name="Rectangle 7">
            <a:extLst>
              <a:ext uri="{FF2B5EF4-FFF2-40B4-BE49-F238E27FC236}">
                <a16:creationId xmlns:a16="http://schemas.microsoft.com/office/drawing/2014/main" id="{6AA2AAA1-6326-9416-B635-F899AC0D9C3D}"/>
              </a:ext>
            </a:extLst>
          </p:cNvPr>
          <p:cNvSpPr>
            <a:spLocks noChangeArrowheads="1"/>
          </p:cNvSpPr>
          <p:nvPr/>
        </p:nvSpPr>
        <p:spPr bwMode="gray">
          <a:xfrm>
            <a:off x="1016000" y="990601"/>
            <a:ext cx="42333" cy="1052513"/>
          </a:xfrm>
          <a:prstGeom prst="rect">
            <a:avLst/>
          </a:prstGeom>
          <a:solidFill>
            <a:schemeClr val="bg2"/>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32" name="Rectangle 8">
            <a:extLst>
              <a:ext uri="{FF2B5EF4-FFF2-40B4-BE49-F238E27FC236}">
                <a16:creationId xmlns:a16="http://schemas.microsoft.com/office/drawing/2014/main" id="{B7105CB7-E3F1-A329-F685-CDEFBACAF693}"/>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33" name="Rectangle 9">
            <a:extLst>
              <a:ext uri="{FF2B5EF4-FFF2-40B4-BE49-F238E27FC236}">
                <a16:creationId xmlns:a16="http://schemas.microsoft.com/office/drawing/2014/main" id="{4A2C8432-32C6-3A2A-BC6F-A81FB2775743}"/>
              </a:ext>
            </a:extLst>
          </p:cNvPr>
          <p:cNvSpPr>
            <a:spLocks noGrp="1" noChangeArrowheads="1"/>
          </p:cNvSpPr>
          <p:nvPr>
            <p:ph type="title"/>
          </p:nvPr>
        </p:nvSpPr>
        <p:spPr bwMode="auto">
          <a:xfrm>
            <a:off x="1534585" y="214314"/>
            <a:ext cx="10390716" cy="1462087"/>
          </a:xfrm>
          <a:prstGeom prst="rect">
            <a:avLst/>
          </a:prstGeom>
          <a:noFill/>
          <a:ln>
            <a:noFill/>
          </a:ln>
          <a:effectLst/>
        </p:spPr>
        <p:txBody>
          <a:bodyPr vert="horz" wrap="square" lIns="91440" tIns="45720" rIns="91440" bIns="45720" numCol="1" anchor="b" anchorCtr="0" compatLnSpc="1">
            <a:prstTxWarp prst="textNoShape">
              <a:avLst/>
            </a:prstTxWarp>
          </a:bodyPr>
          <a:lstStyle/>
          <a:p>
            <a:pPr lvl="0"/>
            <a:r>
              <a:rPr lang="en-AU"/>
              <a:t>Click to edit Master title style</a:t>
            </a:r>
          </a:p>
        </p:txBody>
      </p:sp>
      <p:sp>
        <p:nvSpPr>
          <p:cNvPr id="1034" name="Rectangle 10">
            <a:extLst>
              <a:ext uri="{FF2B5EF4-FFF2-40B4-BE49-F238E27FC236}">
                <a16:creationId xmlns:a16="http://schemas.microsoft.com/office/drawing/2014/main" id="{BFFF16D7-555C-5967-2C5D-353EC163E637}"/>
              </a:ext>
            </a:extLst>
          </p:cNvPr>
          <p:cNvSpPr>
            <a:spLocks noGrp="1" noChangeArrowheads="1"/>
          </p:cNvSpPr>
          <p:nvPr>
            <p:ph type="body" idx="1"/>
          </p:nvPr>
        </p:nvSpPr>
        <p:spPr bwMode="auto">
          <a:xfrm>
            <a:off x="1576917" y="2017713"/>
            <a:ext cx="10363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4283" name="Rectangle 11">
            <a:extLst>
              <a:ext uri="{FF2B5EF4-FFF2-40B4-BE49-F238E27FC236}">
                <a16:creationId xmlns:a16="http://schemas.microsoft.com/office/drawing/2014/main" id="{80E2A478-FF61-4834-3515-EC71C5C98D17}"/>
              </a:ext>
            </a:extLst>
          </p:cNvPr>
          <p:cNvSpPr>
            <a:spLocks noGrp="1" noChangeArrowheads="1"/>
          </p:cNvSpPr>
          <p:nvPr>
            <p:ph type="dt" sz="half" idx="2"/>
          </p:nvPr>
        </p:nvSpPr>
        <p:spPr bwMode="auto">
          <a:xfrm>
            <a:off x="1549400"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ea typeface="+mn-ea"/>
              </a:defRPr>
            </a:lvl1pPr>
          </a:lstStyle>
          <a:p>
            <a:pPr>
              <a:defRPr/>
            </a:pPr>
            <a:endParaRPr lang="en-AU"/>
          </a:p>
        </p:txBody>
      </p:sp>
      <p:sp>
        <p:nvSpPr>
          <p:cNvPr id="54284" name="Rectangle 12">
            <a:extLst>
              <a:ext uri="{FF2B5EF4-FFF2-40B4-BE49-F238E27FC236}">
                <a16:creationId xmlns:a16="http://schemas.microsoft.com/office/drawing/2014/main" id="{8BED9DCE-EC81-268C-FAB0-7B314D445A0A}"/>
              </a:ext>
            </a:extLst>
          </p:cNvPr>
          <p:cNvSpPr>
            <a:spLocks noGrp="1" noChangeArrowheads="1"/>
          </p:cNvSpPr>
          <p:nvPr>
            <p:ph type="ftr" sz="quarter" idx="3"/>
          </p:nvPr>
        </p:nvSpPr>
        <p:spPr bwMode="auto">
          <a:xfrm>
            <a:off x="4876800" y="6243638"/>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mn-ea"/>
              </a:defRPr>
            </a:lvl1pPr>
          </a:lstStyle>
          <a:p>
            <a:pPr>
              <a:defRPr/>
            </a:pPr>
            <a:endParaRPr lang="en-AU"/>
          </a:p>
        </p:txBody>
      </p:sp>
      <p:sp>
        <p:nvSpPr>
          <p:cNvPr id="54285" name="Rectangle 13">
            <a:extLst>
              <a:ext uri="{FF2B5EF4-FFF2-40B4-BE49-F238E27FC236}">
                <a16:creationId xmlns:a16="http://schemas.microsoft.com/office/drawing/2014/main" id="{1337A121-EA19-E681-A4B1-40FDE75A1BCB}"/>
              </a:ext>
            </a:extLst>
          </p:cNvPr>
          <p:cNvSpPr>
            <a:spLocks noGrp="1" noChangeArrowheads="1"/>
          </p:cNvSpPr>
          <p:nvPr>
            <p:ph type="sldNum" sz="quarter" idx="4"/>
          </p:nvPr>
        </p:nvSpPr>
        <p:spPr bwMode="auto">
          <a:xfrm>
            <a:off x="9389533"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F8900AC5-6BCC-2943-8E63-EA5FBFD872F1}" type="slidenum">
              <a:rPr lang="en-AU" altLang="en-US"/>
              <a:pPr>
                <a:defRPr/>
              </a:pPr>
              <a:t>‹#›</a:t>
            </a:fld>
            <a:endParaRPr lang="en-AU" altLang="en-US"/>
          </a:p>
        </p:txBody>
      </p:sp>
    </p:spTree>
    <p:extLst>
      <p:ext uri="{BB962C8B-B14F-4D97-AF65-F5344CB8AC3E}">
        <p14:creationId xmlns:p14="http://schemas.microsoft.com/office/powerpoint/2010/main" val="2545491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panose="020B0600070205080204" pitchFamily="34" charset="-128"/>
        </a:defRPr>
      </a:lvl2pPr>
      <a:lvl3pPr algn="l" rtl="0" eaLnBrk="0" fontAlgn="base" hangingPunct="0">
        <a:spcBef>
          <a:spcPct val="0"/>
        </a:spcBef>
        <a:spcAft>
          <a:spcPct val="0"/>
        </a:spcAft>
        <a:defRPr sz="4400">
          <a:solidFill>
            <a:schemeClr val="tx2"/>
          </a:solidFill>
          <a:latin typeface="Tahoma" pitchFamily="34" charset="0"/>
          <a:ea typeface="ＭＳ Ｐゴシック" panose="020B0600070205080204" pitchFamily="34" charset="-128"/>
        </a:defRPr>
      </a:lvl3pPr>
      <a:lvl4pPr algn="l" rtl="0" eaLnBrk="0" fontAlgn="base" hangingPunct="0">
        <a:spcBef>
          <a:spcPct val="0"/>
        </a:spcBef>
        <a:spcAft>
          <a:spcPct val="0"/>
        </a:spcAft>
        <a:defRPr sz="4400">
          <a:solidFill>
            <a:schemeClr val="tx2"/>
          </a:solidFill>
          <a:latin typeface="Tahoma" pitchFamily="34" charset="0"/>
          <a:ea typeface="ＭＳ Ｐゴシック" panose="020B0600070205080204" pitchFamily="34" charset="-128"/>
        </a:defRPr>
      </a:lvl4pPr>
      <a:lvl5pPr algn="l" rtl="0" eaLnBrk="0" fontAlgn="base" hangingPunct="0">
        <a:spcBef>
          <a:spcPct val="0"/>
        </a:spcBef>
        <a:spcAft>
          <a:spcPct val="0"/>
        </a:spcAft>
        <a:defRPr sz="4400">
          <a:solidFill>
            <a:schemeClr val="tx2"/>
          </a:solidFill>
          <a:latin typeface="Tahoma" pitchFamily="34" charset="0"/>
          <a:ea typeface="ＭＳ Ｐゴシック" panose="020B0600070205080204" pitchFamily="34" charset="-128"/>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ews.com.au/finance/real-estate/sydney-nsw/ugly-feud-between-neighbours-in-sydney-apartment-block-blows-up/news-story/11cae52d4514ecc6d674a6d66e4e3ba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lawteacher.net/lectures/tort-law/nuisan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2.asx.com.au/markets/company/re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B1D6E60-54AB-3A2F-42F7-711C4E792DD9}"/>
              </a:ext>
            </a:extLst>
          </p:cNvPr>
          <p:cNvSpPr>
            <a:spLocks noGrp="1" noChangeArrowheads="1"/>
          </p:cNvSpPr>
          <p:nvPr>
            <p:ph type="title"/>
          </p:nvPr>
        </p:nvSpPr>
        <p:spPr>
          <a:xfrm>
            <a:off x="1919289" y="2133600"/>
            <a:ext cx="8377237" cy="1371600"/>
          </a:xfrm>
        </p:spPr>
        <p:txBody>
          <a:bodyPr vert="horz" wrap="square" lIns="90488" tIns="44450" rIns="90488" bIns="44450" numCol="1" anchor="ctr" anchorCtr="0" compatLnSpc="1">
            <a:prstTxWarp prst="textNoShape">
              <a:avLst/>
            </a:prstTxWarp>
          </a:bodyPr>
          <a:lstStyle/>
          <a:p>
            <a:pPr algn="ctr" eaLnBrk="1" hangingPunct="1">
              <a:defRPr/>
            </a:pPr>
            <a:br>
              <a:rPr lang="en-US" sz="2400" dirty="0">
                <a:solidFill>
                  <a:schemeClr val="tx1"/>
                </a:solidFill>
                <a:latin typeface="Calibri"/>
                <a:ea typeface="ＭＳ Ｐゴシック" charset="0"/>
                <a:cs typeface="Calibri"/>
              </a:rPr>
            </a:br>
            <a:r>
              <a:rPr lang="en-US" sz="3200" b="1" dirty="0">
                <a:solidFill>
                  <a:schemeClr val="tx1"/>
                </a:solidFill>
                <a:latin typeface="Calibri"/>
                <a:ea typeface="ＭＳ Ｐゴシック" charset="0"/>
                <a:cs typeface="Calibri"/>
              </a:rPr>
              <a:t>Real Estate Finance</a:t>
            </a:r>
            <a:br>
              <a:rPr lang="en-US" sz="3200" b="1" dirty="0">
                <a:solidFill>
                  <a:schemeClr val="tx1"/>
                </a:solidFill>
                <a:latin typeface="Calibri"/>
                <a:ea typeface="ＭＳ Ｐゴシック" charset="0"/>
                <a:cs typeface="Calibri"/>
              </a:rPr>
            </a:br>
            <a:r>
              <a:rPr lang="en-US" sz="3200" b="1" dirty="0">
                <a:solidFill>
                  <a:schemeClr val="tx1"/>
                </a:solidFill>
                <a:latin typeface="Calibri"/>
                <a:ea typeface="ＭＳ Ｐゴシック" charset="0"/>
                <a:cs typeface="Calibri"/>
              </a:rPr>
              <a:t>FINM 3406</a:t>
            </a:r>
            <a:br>
              <a:rPr lang="en-US" sz="3200" b="1" dirty="0">
                <a:solidFill>
                  <a:schemeClr val="tx1"/>
                </a:solidFill>
                <a:latin typeface="Calibri"/>
                <a:ea typeface="ＭＳ Ｐゴシック" charset="0"/>
                <a:cs typeface="Calibri"/>
              </a:rPr>
            </a:br>
            <a:r>
              <a:rPr lang="en-US" sz="3200" b="1" dirty="0">
                <a:solidFill>
                  <a:schemeClr val="tx1"/>
                </a:solidFill>
                <a:latin typeface="Calibri"/>
                <a:ea typeface="ＭＳ Ｐゴシック" charset="0"/>
                <a:cs typeface="Calibri"/>
              </a:rPr>
              <a:t>Week 4 – Tutorial 3</a:t>
            </a:r>
          </a:p>
        </p:txBody>
      </p:sp>
      <p:sp>
        <p:nvSpPr>
          <p:cNvPr id="3" name="Rectangle 3">
            <a:extLst>
              <a:ext uri="{FF2B5EF4-FFF2-40B4-BE49-F238E27FC236}">
                <a16:creationId xmlns:a16="http://schemas.microsoft.com/office/drawing/2014/main" id="{B2257296-6C98-D5E2-347D-7040ECD1BAC0}"/>
              </a:ext>
            </a:extLst>
          </p:cNvPr>
          <p:cNvSpPr txBox="1">
            <a:spLocks noChangeArrowheads="1"/>
          </p:cNvSpPr>
          <p:nvPr/>
        </p:nvSpPr>
        <p:spPr bwMode="auto">
          <a:xfrm>
            <a:off x="2424113" y="4438650"/>
            <a:ext cx="7772400" cy="2419350"/>
          </a:xfrm>
          <a:prstGeom prst="rect">
            <a:avLst/>
          </a:prstGeom>
          <a:noFill/>
          <a:ln>
            <a:noFill/>
          </a:ln>
          <a:effec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fontAlgn="base" hangingPunct="1">
              <a:lnSpc>
                <a:spcPct val="90000"/>
              </a:lnSpc>
              <a:spcBef>
                <a:spcPct val="20000"/>
              </a:spcBef>
              <a:spcAft>
                <a:spcPct val="0"/>
              </a:spcAft>
              <a:buClr>
                <a:srgbClr val="3333CC"/>
              </a:buClr>
              <a:buSzPct val="60000"/>
              <a:defRPr/>
            </a:pPr>
            <a:r>
              <a:rPr lang="en-AU" altLang="en-US" dirty="0">
                <a:solidFill>
                  <a:srgbClr val="FFFFFF"/>
                </a:solidFill>
                <a:latin typeface="Calibri" pitchFamily="34" charset="0"/>
                <a:cs typeface="Calibri" pitchFamily="34" charset="0"/>
              </a:rPr>
              <a:t>Prepared by : </a:t>
            </a:r>
            <a:r>
              <a:rPr lang="en-AU" altLang="en-US" dirty="0" err="1">
                <a:solidFill>
                  <a:srgbClr val="FFFFFF"/>
                </a:solidFill>
                <a:latin typeface="Calibri" pitchFamily="34" charset="0"/>
                <a:cs typeface="Calibri" pitchFamily="34" charset="0"/>
              </a:rPr>
              <a:t>Rasheda</a:t>
            </a:r>
            <a:r>
              <a:rPr lang="en-AU" altLang="en-US" dirty="0">
                <a:solidFill>
                  <a:srgbClr val="FFFFFF"/>
                </a:solidFill>
                <a:latin typeface="Calibri" pitchFamily="34" charset="0"/>
                <a:cs typeface="Calibri" pitchFamily="34" charset="0"/>
              </a:rPr>
              <a:t> Huda</a:t>
            </a:r>
          </a:p>
          <a:p>
            <a:pPr eaLnBrk="1" fontAlgn="base" hangingPunct="1">
              <a:lnSpc>
                <a:spcPct val="90000"/>
              </a:lnSpc>
              <a:spcBef>
                <a:spcPct val="20000"/>
              </a:spcBef>
              <a:spcAft>
                <a:spcPct val="0"/>
              </a:spcAft>
              <a:buClr>
                <a:srgbClr val="3333CC"/>
              </a:buClr>
              <a:buSzPct val="60000"/>
              <a:buFont typeface="Wingdings" pitchFamily="2" charset="2"/>
              <a:buChar char="n"/>
              <a:defRPr/>
            </a:pPr>
            <a:endParaRPr lang="en-AU" altLang="en-US" dirty="0">
              <a:solidFill>
                <a:srgbClr val="FFFFFF"/>
              </a:solidFill>
              <a:latin typeface="Calibri" pitchFamily="34" charset="0"/>
              <a:cs typeface="Calibri" pitchFamily="34" charset="0"/>
            </a:endParaRPr>
          </a:p>
          <a:p>
            <a:pPr eaLnBrk="1" fontAlgn="base" hangingPunct="1">
              <a:lnSpc>
                <a:spcPct val="90000"/>
              </a:lnSpc>
              <a:spcBef>
                <a:spcPct val="20000"/>
              </a:spcBef>
              <a:spcAft>
                <a:spcPct val="0"/>
              </a:spcAft>
              <a:buClr>
                <a:srgbClr val="3333CC"/>
              </a:buClr>
              <a:buSzPct val="60000"/>
              <a:defRPr/>
            </a:pPr>
            <a:endParaRPr lang="en-AU" altLang="en-US" dirty="0">
              <a:solidFill>
                <a:srgbClr val="FFFFFF"/>
              </a:solidFill>
              <a:latin typeface="Calibri" pitchFamily="34" charset="0"/>
              <a:cs typeface="Calibri" pitchFamily="34" charset="0"/>
            </a:endParaRPr>
          </a:p>
          <a:p>
            <a:pPr eaLnBrk="1" fontAlgn="base" hangingPunct="1">
              <a:lnSpc>
                <a:spcPct val="90000"/>
              </a:lnSpc>
              <a:spcBef>
                <a:spcPct val="20000"/>
              </a:spcBef>
              <a:spcAft>
                <a:spcPct val="0"/>
              </a:spcAft>
              <a:buClr>
                <a:srgbClr val="3333CC"/>
              </a:buClr>
              <a:buSzPct val="60000"/>
              <a:defRPr/>
            </a:pPr>
            <a:endParaRPr lang="en-AU" altLang="en-US" dirty="0">
              <a:solidFill>
                <a:srgbClr val="FFFFFF"/>
              </a:solidFill>
              <a:latin typeface="Calibri" pitchFamily="34" charset="0"/>
              <a:cs typeface="Calibri" pitchFamily="34" charset="0"/>
            </a:endParaRPr>
          </a:p>
          <a:p>
            <a:pPr eaLnBrk="1" fontAlgn="base" hangingPunct="1">
              <a:lnSpc>
                <a:spcPct val="90000"/>
              </a:lnSpc>
              <a:spcBef>
                <a:spcPct val="20000"/>
              </a:spcBef>
              <a:spcAft>
                <a:spcPct val="0"/>
              </a:spcAft>
              <a:buClr>
                <a:srgbClr val="3333CC"/>
              </a:buClr>
              <a:buSzPct val="60000"/>
              <a:defRPr/>
            </a:pPr>
            <a:endParaRPr lang="en-AU" altLang="en-US" dirty="0">
              <a:solidFill>
                <a:srgbClr val="000000"/>
              </a:solidFill>
              <a:latin typeface="Calibri" pitchFamily="34" charset="0"/>
              <a:cs typeface="Calibri" pitchFamily="34" charset="0"/>
            </a:endParaRPr>
          </a:p>
        </p:txBody>
      </p:sp>
      <p:sp>
        <p:nvSpPr>
          <p:cNvPr id="2" name="Slide Number Placeholder 1">
            <a:extLst>
              <a:ext uri="{FF2B5EF4-FFF2-40B4-BE49-F238E27FC236}">
                <a16:creationId xmlns:a16="http://schemas.microsoft.com/office/drawing/2014/main" id="{75C23127-CCB9-62E5-4C2C-0BF41C42987A}"/>
              </a:ext>
            </a:extLst>
          </p:cNvPr>
          <p:cNvSpPr>
            <a:spLocks noGrp="1"/>
          </p:cNvSpPr>
          <p:nvPr>
            <p:ph type="sldNum" sz="quarter" idx="12"/>
          </p:nvPr>
        </p:nvSpPr>
        <p:spPr/>
        <p:txBody>
          <a:bodyPr/>
          <a:lstStyle/>
          <a:p>
            <a:pPr>
              <a:defRPr/>
            </a:pPr>
            <a:fld id="{72814190-195E-B44C-B326-406A9C10AF41}" type="slidenum">
              <a:rPr lang="en-AU" altLang="en-US" smtClean="0"/>
              <a:pPr>
                <a:defRPr/>
              </a:pPr>
              <a:t>1</a:t>
            </a:fld>
            <a:endParaRPr lang="en-AU" altLang="en-US"/>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4B4DC-9C1F-AA85-5987-38B6DE9671A9}"/>
              </a:ext>
            </a:extLst>
          </p:cNvPr>
          <p:cNvSpPr>
            <a:spLocks noGrp="1"/>
          </p:cNvSpPr>
          <p:nvPr>
            <p:ph idx="1"/>
          </p:nvPr>
        </p:nvSpPr>
        <p:spPr>
          <a:xfrm>
            <a:off x="198120" y="929640"/>
            <a:ext cx="11741997" cy="5202873"/>
          </a:xfrm>
        </p:spPr>
        <p:txBody>
          <a:bodyPr/>
          <a:lstStyle/>
          <a:p>
            <a:pPr marL="0" indent="0">
              <a:buNone/>
              <a:tabLst>
                <a:tab pos="457200" algn="l"/>
              </a:tabLst>
            </a:pP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8.Is REP’s market cap greater or less than REP’s net asset position?</a:t>
            </a:r>
          </a:p>
          <a:p>
            <a:pPr marL="270510"/>
            <a:r>
              <a:rPr lang="en-AU" dirty="0">
                <a:effectLst/>
                <a:latin typeface="+mj-lt"/>
                <a:ea typeface="Calibri" panose="020F0502020204030204" pitchFamily="34" charset="0"/>
                <a:cs typeface="Times New Roman" panose="02020603050405020304" pitchFamily="18" charset="0"/>
              </a:rPr>
              <a:t>Market cap is less than net asset position.</a:t>
            </a:r>
          </a:p>
          <a:p>
            <a:pPr marL="0" indent="0">
              <a:buNone/>
            </a:pPr>
            <a:endParaRPr lang="en-AU" dirty="0">
              <a:effectLst/>
              <a:latin typeface="+mj-lt"/>
              <a:ea typeface="Calibri" panose="020F0502020204030204" pitchFamily="34" charset="0"/>
              <a:cs typeface="Times New Roman" panose="02020603050405020304" pitchFamily="18" charset="0"/>
            </a:endParaRP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Market Cap: $398.62M</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Value of assets: $807.1M </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Total debt: $280.2M</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Net asset: $526.9M</a:t>
            </a:r>
          </a:p>
          <a:p>
            <a:pPr marL="0" indent="0">
              <a:buNone/>
              <a:tabLst>
                <a:tab pos="457200" algn="l"/>
              </a:tabLst>
            </a:pPr>
            <a:endPar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tabLst>
                <a:tab pos="457200" algn="l"/>
              </a:tabLst>
            </a:pPr>
            <a:endParaRPr lang="en-AU"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E5F2C6D1-E139-F862-20B8-EBF503627A30}"/>
              </a:ext>
            </a:extLst>
          </p:cNvPr>
          <p:cNvSpPr>
            <a:spLocks noGrp="1"/>
          </p:cNvSpPr>
          <p:nvPr>
            <p:ph type="sldNum" sz="quarter" idx="12"/>
          </p:nvPr>
        </p:nvSpPr>
        <p:spPr/>
        <p:txBody>
          <a:bodyPr/>
          <a:lstStyle/>
          <a:p>
            <a:pPr>
              <a:defRPr/>
            </a:pPr>
            <a:fld id="{72814190-195E-B44C-B326-406A9C10AF41}" type="slidenum">
              <a:rPr lang="en-AU" altLang="en-US" smtClean="0"/>
              <a:pPr>
                <a:defRPr/>
              </a:pPr>
              <a:t>10</a:t>
            </a:fld>
            <a:endParaRPr lang="en-AU" altLang="en-US"/>
          </a:p>
        </p:txBody>
      </p:sp>
    </p:spTree>
    <p:extLst>
      <p:ext uri="{BB962C8B-B14F-4D97-AF65-F5344CB8AC3E}">
        <p14:creationId xmlns:p14="http://schemas.microsoft.com/office/powerpoint/2010/main" val="328354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6CD25-B6B1-AB31-6B64-D3D6AEE3FCFC}"/>
              </a:ext>
            </a:extLst>
          </p:cNvPr>
          <p:cNvSpPr>
            <a:spLocks noGrp="1"/>
          </p:cNvSpPr>
          <p:nvPr>
            <p:ph idx="1"/>
          </p:nvPr>
        </p:nvSpPr>
        <p:spPr>
          <a:xfrm>
            <a:off x="243840" y="1188720"/>
            <a:ext cx="11696277" cy="4943793"/>
          </a:xfrm>
        </p:spPr>
        <p:txBody>
          <a:bodyPr/>
          <a:lstStyle/>
          <a:p>
            <a:pPr marL="0" indent="0">
              <a:buNone/>
            </a:pP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9. What are your general observations about REP as a form of property investment?</a:t>
            </a:r>
          </a:p>
          <a:p>
            <a:pPr marL="0" indent="0">
              <a:buNone/>
            </a:pPr>
            <a:r>
              <a:rPr lang="en-AU" dirty="0">
                <a:solidFill>
                  <a:srgbClr val="0432FF"/>
                </a:solidFill>
                <a:effectLst/>
                <a:latin typeface="+mj-lt"/>
                <a:ea typeface="Calibri" panose="020F0502020204030204" pitchFamily="34" charset="0"/>
                <a:cs typeface="Times New Roman" panose="02020603050405020304" pitchFamily="18" charset="0"/>
              </a:rPr>
              <a:t>No right or wrong answer.</a:t>
            </a:r>
            <a:r>
              <a:rPr lang="en-AU" dirty="0">
                <a:solidFill>
                  <a:srgbClr val="0432FF"/>
                </a:solidFill>
                <a:effectLst/>
                <a:latin typeface="+mj-lt"/>
              </a:rPr>
              <a:t> </a:t>
            </a:r>
            <a:endParaRPr lang="en-AU" dirty="0">
              <a:solidFill>
                <a:srgbClr val="0432FF"/>
              </a:solidFill>
              <a:latin typeface="+mj-lt"/>
              <a:ea typeface="Calibri" panose="020F0502020204030204" pitchFamily="34" charset="0"/>
              <a:cs typeface="Times New Roman" panose="02020603050405020304" pitchFamily="18" charset="0"/>
            </a:endParaRPr>
          </a:p>
          <a:p>
            <a:pPr marL="0" indent="0">
              <a:buNone/>
            </a:pPr>
            <a:endParaRPr lang="en-AU"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r>
              <a:rPr lang="en-AU" dirty="0"/>
              <a:t>Why is the market cap less than the value of the assets? </a:t>
            </a:r>
          </a:p>
          <a:p>
            <a:pPr lvl="0"/>
            <a:r>
              <a:rPr lang="en-AU" dirty="0"/>
              <a:t>What has the price per share/unit performance looked like over the last year (</a:t>
            </a:r>
            <a:r>
              <a:rPr lang="en-AU" dirty="0" err="1"/>
              <a:t>ie</a:t>
            </a:r>
            <a:r>
              <a:rPr lang="en-AU" dirty="0"/>
              <a:t> high of $0.98 and low of $0.66)?</a:t>
            </a:r>
          </a:p>
          <a:p>
            <a:pPr lvl="0"/>
            <a:r>
              <a:rPr lang="en-AU" dirty="0"/>
              <a:t>How liquid is the investment (daily average trading volume of 267,884)?</a:t>
            </a:r>
          </a:p>
          <a:p>
            <a:pPr marL="0" indent="0">
              <a:buNone/>
            </a:pPr>
            <a:endParaRPr lang="en-US" dirty="0"/>
          </a:p>
        </p:txBody>
      </p:sp>
      <p:sp>
        <p:nvSpPr>
          <p:cNvPr id="4" name="Slide Number Placeholder 3">
            <a:extLst>
              <a:ext uri="{FF2B5EF4-FFF2-40B4-BE49-F238E27FC236}">
                <a16:creationId xmlns:a16="http://schemas.microsoft.com/office/drawing/2014/main" id="{5DCFB4FD-DD98-B51A-D106-EB6509DC6CCF}"/>
              </a:ext>
            </a:extLst>
          </p:cNvPr>
          <p:cNvSpPr>
            <a:spLocks noGrp="1"/>
          </p:cNvSpPr>
          <p:nvPr>
            <p:ph type="sldNum" sz="quarter" idx="12"/>
          </p:nvPr>
        </p:nvSpPr>
        <p:spPr/>
        <p:txBody>
          <a:bodyPr/>
          <a:lstStyle/>
          <a:p>
            <a:pPr>
              <a:defRPr/>
            </a:pPr>
            <a:fld id="{72814190-195E-B44C-B326-406A9C10AF41}" type="slidenum">
              <a:rPr lang="en-AU" altLang="en-US" smtClean="0"/>
              <a:pPr>
                <a:defRPr/>
              </a:pPr>
              <a:t>11</a:t>
            </a:fld>
            <a:endParaRPr lang="en-AU" altLang="en-US"/>
          </a:p>
        </p:txBody>
      </p:sp>
    </p:spTree>
    <p:extLst>
      <p:ext uri="{BB962C8B-B14F-4D97-AF65-F5344CB8AC3E}">
        <p14:creationId xmlns:p14="http://schemas.microsoft.com/office/powerpoint/2010/main" val="313197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C3677-680E-B9E3-4A4B-E855601CDE52}"/>
              </a:ext>
            </a:extLst>
          </p:cNvPr>
          <p:cNvSpPr>
            <a:spLocks noGrp="1"/>
          </p:cNvSpPr>
          <p:nvPr>
            <p:ph idx="1"/>
          </p:nvPr>
        </p:nvSpPr>
        <p:spPr>
          <a:xfrm>
            <a:off x="182880" y="579120"/>
            <a:ext cx="11757237" cy="5553393"/>
          </a:xfrm>
        </p:spPr>
        <p:txBody>
          <a:bodyPr/>
          <a:lstStyle/>
          <a:p>
            <a:pPr lvl="0"/>
            <a:r>
              <a:rPr lang="en-AU" dirty="0"/>
              <a:t>Are the property yields acceptable based upon risk profile/gearing </a:t>
            </a:r>
          </a:p>
          <a:p>
            <a:pPr lvl="1"/>
            <a:r>
              <a:rPr lang="en-AU" dirty="0"/>
              <a:t>weighted average capitalisation rate of 5.49%</a:t>
            </a:r>
          </a:p>
          <a:p>
            <a:pPr lvl="1"/>
            <a:r>
              <a:rPr lang="en-AU" dirty="0"/>
              <a:t>interest rates are rising and the av cost of debt was 3.37% up from 2.26% </a:t>
            </a:r>
          </a:p>
          <a:p>
            <a:pPr lvl="1"/>
            <a:r>
              <a:rPr lang="en-AU" dirty="0"/>
              <a:t>gearing is at 32.8% up from 29.9%</a:t>
            </a:r>
          </a:p>
          <a:p>
            <a:pPr lvl="0"/>
            <a:r>
              <a:rPr lang="en-AU" dirty="0"/>
              <a:t>What does the forecast dividend per unit look like? (forecast distribution of  5.7-5.8c per security – at 75.5c purchase price per unit this is a yield of about 7.6%)</a:t>
            </a:r>
          </a:p>
          <a:p>
            <a:pPr lvl="0"/>
            <a:r>
              <a:rPr lang="en-AU" dirty="0"/>
              <a:t>Any comments about management fees? Do they seem high as a percentage of overall revenue?</a:t>
            </a:r>
          </a:p>
          <a:p>
            <a:endParaRPr lang="en-US" dirty="0"/>
          </a:p>
        </p:txBody>
      </p:sp>
      <p:sp>
        <p:nvSpPr>
          <p:cNvPr id="4" name="Slide Number Placeholder 3">
            <a:extLst>
              <a:ext uri="{FF2B5EF4-FFF2-40B4-BE49-F238E27FC236}">
                <a16:creationId xmlns:a16="http://schemas.microsoft.com/office/drawing/2014/main" id="{FD082CBC-342A-579F-EE17-C39844DAE776}"/>
              </a:ext>
            </a:extLst>
          </p:cNvPr>
          <p:cNvSpPr>
            <a:spLocks noGrp="1"/>
          </p:cNvSpPr>
          <p:nvPr>
            <p:ph type="sldNum" sz="quarter" idx="12"/>
          </p:nvPr>
        </p:nvSpPr>
        <p:spPr/>
        <p:txBody>
          <a:bodyPr/>
          <a:lstStyle/>
          <a:p>
            <a:pPr>
              <a:defRPr/>
            </a:pPr>
            <a:fld id="{72814190-195E-B44C-B326-406A9C10AF41}" type="slidenum">
              <a:rPr lang="en-AU" altLang="en-US" smtClean="0"/>
              <a:pPr>
                <a:defRPr/>
              </a:pPr>
              <a:t>12</a:t>
            </a:fld>
            <a:endParaRPr lang="en-AU" altLang="en-US"/>
          </a:p>
        </p:txBody>
      </p:sp>
    </p:spTree>
    <p:extLst>
      <p:ext uri="{BB962C8B-B14F-4D97-AF65-F5344CB8AC3E}">
        <p14:creationId xmlns:p14="http://schemas.microsoft.com/office/powerpoint/2010/main" val="312016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67BC3-9A62-1B61-E4F7-D7B9D7596DCB}"/>
              </a:ext>
            </a:extLst>
          </p:cNvPr>
          <p:cNvSpPr>
            <a:spLocks noGrp="1"/>
          </p:cNvSpPr>
          <p:nvPr>
            <p:ph idx="1"/>
          </p:nvPr>
        </p:nvSpPr>
        <p:spPr>
          <a:xfrm>
            <a:off x="609600" y="777240"/>
            <a:ext cx="11330517" cy="5355273"/>
          </a:xfrm>
        </p:spPr>
        <p:txBody>
          <a:bodyPr/>
          <a:lstStyle/>
          <a:p>
            <a:pPr marL="0" indent="0">
              <a:buNone/>
            </a:pPr>
            <a:r>
              <a:rPr lang="en-AU" b="1" dirty="0">
                <a:solidFill>
                  <a:srgbClr val="000000"/>
                </a:solidFill>
                <a:effectLst/>
                <a:latin typeface="+mj-lt"/>
                <a:ea typeface="Times New Roman" panose="02020603050405020304" pitchFamily="18" charset="0"/>
                <a:cs typeface="Times New Roman" panose="02020603050405020304" pitchFamily="18" charset="0"/>
              </a:rPr>
              <a:t>Activity Two - Real Estate as an Asset Class</a:t>
            </a:r>
            <a:endParaRPr lang="en-AU" dirty="0">
              <a:effectLst/>
              <a:latin typeface="+mj-lt"/>
              <a:ea typeface="Calibri" panose="020F0502020204030204" pitchFamily="34" charset="0"/>
              <a:cs typeface="Times New Roman" panose="02020603050405020304" pitchFamily="18" charset="0"/>
            </a:endParaRPr>
          </a:p>
          <a:p>
            <a:r>
              <a:rPr lang="en-AU" dirty="0">
                <a:solidFill>
                  <a:srgbClr val="000000"/>
                </a:solidFill>
                <a:effectLst/>
                <a:latin typeface="+mj-lt"/>
                <a:ea typeface="Times New Roman" panose="02020603050405020304" pitchFamily="18" charset="0"/>
                <a:cs typeface="Times New Roman" panose="02020603050405020304" pitchFamily="18" charset="0"/>
              </a:rPr>
              <a:t>Read the attached recent article in </a:t>
            </a:r>
            <a:r>
              <a:rPr lang="en-AU" dirty="0" err="1">
                <a:solidFill>
                  <a:srgbClr val="000000"/>
                </a:solidFill>
                <a:effectLst/>
                <a:latin typeface="+mj-lt"/>
                <a:ea typeface="Times New Roman" panose="02020603050405020304" pitchFamily="18" charset="0"/>
                <a:cs typeface="Times New Roman" panose="02020603050405020304" pitchFamily="18" charset="0"/>
              </a:rPr>
              <a:t>news.com.au</a:t>
            </a:r>
            <a:r>
              <a:rPr lang="en-AU" dirty="0">
                <a:solidFill>
                  <a:srgbClr val="000000"/>
                </a:solidFill>
                <a:effectLst/>
                <a:latin typeface="+mj-lt"/>
                <a:ea typeface="Times New Roman" panose="02020603050405020304" pitchFamily="18" charset="0"/>
                <a:cs typeface="Times New Roman" panose="02020603050405020304" pitchFamily="18" charset="0"/>
              </a:rPr>
              <a:t> (link below) about a dispute between two property owners in Sydney and attempt the following questions.</a:t>
            </a:r>
            <a:endParaRPr lang="en-AU" dirty="0">
              <a:effectLst/>
              <a:latin typeface="+mj-lt"/>
              <a:ea typeface="Calibri" panose="020F0502020204030204" pitchFamily="34" charset="0"/>
              <a:cs typeface="Times New Roman" panose="02020603050405020304" pitchFamily="18" charset="0"/>
            </a:endParaRPr>
          </a:p>
          <a:p>
            <a:r>
              <a:rPr lang="en-AU" dirty="0">
                <a:solidFill>
                  <a:srgbClr val="1874A4"/>
                </a:solidFill>
                <a:effectLst/>
                <a:latin typeface="+mj-lt"/>
                <a:ea typeface="Times New Roman" panose="02020603050405020304" pitchFamily="18" charset="0"/>
                <a:cs typeface="Times New Roman" panose="02020603050405020304" pitchFamily="18" charset="0"/>
                <a:hlinkClick r:id="rId2"/>
              </a:rPr>
              <a:t>Sydney apartment owners in Rose Bay in dispute over smoking on balcony | news.com.au — Australia’s leading news site</a:t>
            </a:r>
            <a:endParaRPr lang="en-AU" dirty="0">
              <a:effectLst/>
              <a:latin typeface="+mj-lt"/>
              <a:ea typeface="Calibri" panose="020F0502020204030204" pitchFamily="34" charset="0"/>
              <a:cs typeface="Times New Roman" panose="02020603050405020304" pitchFamily="18" charset="0"/>
            </a:endParaRPr>
          </a:p>
          <a:p>
            <a:endParaRPr lang="en-US" dirty="0">
              <a:latin typeface="+mj-lt"/>
            </a:endParaRPr>
          </a:p>
        </p:txBody>
      </p:sp>
      <p:sp>
        <p:nvSpPr>
          <p:cNvPr id="4" name="Slide Number Placeholder 3">
            <a:extLst>
              <a:ext uri="{FF2B5EF4-FFF2-40B4-BE49-F238E27FC236}">
                <a16:creationId xmlns:a16="http://schemas.microsoft.com/office/drawing/2014/main" id="{7550E2DC-3947-8ACE-8B66-F54B00C89E91}"/>
              </a:ext>
            </a:extLst>
          </p:cNvPr>
          <p:cNvSpPr>
            <a:spLocks noGrp="1"/>
          </p:cNvSpPr>
          <p:nvPr>
            <p:ph type="sldNum" sz="quarter" idx="12"/>
          </p:nvPr>
        </p:nvSpPr>
        <p:spPr/>
        <p:txBody>
          <a:bodyPr/>
          <a:lstStyle/>
          <a:p>
            <a:pPr>
              <a:defRPr/>
            </a:pPr>
            <a:fld id="{72814190-195E-B44C-B326-406A9C10AF41}" type="slidenum">
              <a:rPr lang="en-AU" altLang="en-US" smtClean="0"/>
              <a:pPr>
                <a:defRPr/>
              </a:pPr>
              <a:t>13</a:t>
            </a:fld>
            <a:endParaRPr lang="en-AU" altLang="en-US"/>
          </a:p>
        </p:txBody>
      </p:sp>
    </p:spTree>
    <p:extLst>
      <p:ext uri="{BB962C8B-B14F-4D97-AF65-F5344CB8AC3E}">
        <p14:creationId xmlns:p14="http://schemas.microsoft.com/office/powerpoint/2010/main" val="135025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C3D12-E6B8-D5E3-8552-A170F603E6C1}"/>
              </a:ext>
            </a:extLst>
          </p:cNvPr>
          <p:cNvSpPr>
            <a:spLocks noGrp="1"/>
          </p:cNvSpPr>
          <p:nvPr>
            <p:ph idx="1"/>
          </p:nvPr>
        </p:nvSpPr>
        <p:spPr>
          <a:xfrm>
            <a:off x="762000" y="1371600"/>
            <a:ext cx="11178117" cy="4760913"/>
          </a:xfrm>
        </p:spPr>
        <p:txBody>
          <a:bodyPr/>
          <a:lstStyle/>
          <a:p>
            <a:r>
              <a:rPr lang="en-AU" dirty="0">
                <a:solidFill>
                  <a:srgbClr val="000000"/>
                </a:solidFill>
                <a:effectLst/>
                <a:latin typeface="+mj-lt"/>
                <a:ea typeface="Times New Roman" panose="02020603050405020304" pitchFamily="18" charset="0"/>
              </a:rPr>
              <a:t>Note - You may get some ideas on how this problem could be resolved by looking at the </a:t>
            </a:r>
            <a:r>
              <a:rPr lang="en-AU" b="1" dirty="0">
                <a:solidFill>
                  <a:srgbClr val="000000"/>
                </a:solidFill>
                <a:effectLst/>
                <a:latin typeface="+mj-lt"/>
                <a:ea typeface="Times New Roman" panose="02020603050405020304" pitchFamily="18" charset="0"/>
              </a:rPr>
              <a:t>law of private nuisance.</a:t>
            </a:r>
            <a:r>
              <a:rPr lang="en-AU" dirty="0">
                <a:solidFill>
                  <a:srgbClr val="000000"/>
                </a:solidFill>
                <a:effectLst/>
                <a:latin typeface="+mj-lt"/>
                <a:ea typeface="Times New Roman" panose="02020603050405020304" pitchFamily="18" charset="0"/>
              </a:rPr>
              <a:t> </a:t>
            </a:r>
          </a:p>
          <a:p>
            <a:r>
              <a:rPr lang="en-AU" dirty="0">
                <a:solidFill>
                  <a:srgbClr val="000000"/>
                </a:solidFill>
                <a:effectLst/>
                <a:latin typeface="+mj-lt"/>
                <a:ea typeface="Times New Roman" panose="02020603050405020304" pitchFamily="18" charset="0"/>
              </a:rPr>
              <a:t>Details on the tort of private nuisance is </a:t>
            </a:r>
            <a:r>
              <a:rPr lang="en-AU" u="sng" dirty="0">
                <a:solidFill>
                  <a:srgbClr val="000000"/>
                </a:solidFill>
                <a:effectLst/>
                <a:latin typeface="+mj-lt"/>
                <a:ea typeface="Times New Roman" panose="02020603050405020304" pitchFamily="18" charset="0"/>
              </a:rPr>
              <a:t>not assessable </a:t>
            </a:r>
            <a:r>
              <a:rPr lang="en-AU" dirty="0">
                <a:solidFill>
                  <a:srgbClr val="000000"/>
                </a:solidFill>
                <a:effectLst/>
                <a:latin typeface="+mj-lt"/>
                <a:ea typeface="Times New Roman" panose="02020603050405020304" pitchFamily="18" charset="0"/>
              </a:rPr>
              <a:t>content for this course but you might find reading about it interesting and give you more context about issues associated with owning and using real estate - </a:t>
            </a:r>
          </a:p>
          <a:p>
            <a:pPr marL="400050" lvl="1" indent="0">
              <a:buNone/>
            </a:pPr>
            <a:r>
              <a:rPr lang="en-AU" dirty="0">
                <a:solidFill>
                  <a:srgbClr val="1874A4"/>
                </a:solidFill>
                <a:effectLst/>
                <a:latin typeface="+mj-lt"/>
                <a:ea typeface="Times New Roman" panose="02020603050405020304" pitchFamily="18" charset="0"/>
                <a:cs typeface="Times New Roman" panose="02020603050405020304" pitchFamily="18" charset="0"/>
                <a:hlinkClick r:id="rId2"/>
              </a:rPr>
              <a:t>Private and Public Nuisance Tort Law Lecture (lawteacher.net)</a:t>
            </a:r>
            <a:r>
              <a:rPr lang="en-AU" dirty="0">
                <a:effectLst/>
                <a:latin typeface="+mj-lt"/>
              </a:rPr>
              <a:t> </a:t>
            </a:r>
            <a:endParaRPr lang="en-US" dirty="0">
              <a:latin typeface="+mj-lt"/>
            </a:endParaRPr>
          </a:p>
        </p:txBody>
      </p:sp>
      <p:sp>
        <p:nvSpPr>
          <p:cNvPr id="4" name="Slide Number Placeholder 3">
            <a:extLst>
              <a:ext uri="{FF2B5EF4-FFF2-40B4-BE49-F238E27FC236}">
                <a16:creationId xmlns:a16="http://schemas.microsoft.com/office/drawing/2014/main" id="{7315B0F9-4B72-BB1E-E384-E255438D035D}"/>
              </a:ext>
            </a:extLst>
          </p:cNvPr>
          <p:cNvSpPr>
            <a:spLocks noGrp="1"/>
          </p:cNvSpPr>
          <p:nvPr>
            <p:ph type="sldNum" sz="quarter" idx="12"/>
          </p:nvPr>
        </p:nvSpPr>
        <p:spPr/>
        <p:txBody>
          <a:bodyPr/>
          <a:lstStyle/>
          <a:p>
            <a:pPr>
              <a:defRPr/>
            </a:pPr>
            <a:fld id="{72814190-195E-B44C-B326-406A9C10AF41}" type="slidenum">
              <a:rPr lang="en-AU" altLang="en-US" smtClean="0"/>
              <a:pPr>
                <a:defRPr/>
              </a:pPr>
              <a:t>14</a:t>
            </a:fld>
            <a:endParaRPr lang="en-AU" altLang="en-US"/>
          </a:p>
        </p:txBody>
      </p:sp>
    </p:spTree>
    <p:extLst>
      <p:ext uri="{BB962C8B-B14F-4D97-AF65-F5344CB8AC3E}">
        <p14:creationId xmlns:p14="http://schemas.microsoft.com/office/powerpoint/2010/main" val="365480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2D4E7-1599-156B-F590-0F6422AEC89A}"/>
              </a:ext>
            </a:extLst>
          </p:cNvPr>
          <p:cNvSpPr>
            <a:spLocks noGrp="1"/>
          </p:cNvSpPr>
          <p:nvPr>
            <p:ph idx="1"/>
          </p:nvPr>
        </p:nvSpPr>
        <p:spPr>
          <a:xfrm>
            <a:off x="198120" y="335280"/>
            <a:ext cx="11741997" cy="5797233"/>
          </a:xfrm>
        </p:spPr>
        <p:txBody>
          <a:bodyPr/>
          <a:lstStyle/>
          <a:p>
            <a:pPr marL="0" lvl="0" indent="0">
              <a:buNone/>
              <a:tabLst>
                <a:tab pos="457200" algn="l"/>
              </a:tabLst>
            </a:pPr>
            <a:r>
              <a:rPr lang="en-AU" dirty="0">
                <a:solidFill>
                  <a:srgbClr val="000000"/>
                </a:solidFill>
                <a:effectLst/>
                <a:latin typeface="+mj-lt"/>
                <a:ea typeface="Times New Roman" panose="02020603050405020304" pitchFamily="18" charset="0"/>
                <a:cs typeface="Times New Roman" panose="02020603050405020304" pitchFamily="18" charset="0"/>
              </a:rPr>
              <a:t>1. In your opinion (without thinking about property rights, just your gut feeling), who do you think is in the right and who is in the wrong? Why?</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Why shouldn’t the owner of the unit be allowed to smoke, it is her property? </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Why shouldn’t the owner of the unit above be allowed to live without the fear of getting sick from passive smoking, it is his property? </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Is there an ethical or moral consideration (</a:t>
            </a:r>
            <a:r>
              <a:rPr lang="en-AU" dirty="0" err="1">
                <a:effectLst/>
                <a:latin typeface="+mj-lt"/>
                <a:ea typeface="Calibri" panose="020F0502020204030204" pitchFamily="34" charset="0"/>
                <a:cs typeface="Times New Roman" panose="02020603050405020304" pitchFamily="18" charset="0"/>
              </a:rPr>
              <a:t>ie</a:t>
            </a:r>
            <a:r>
              <a:rPr lang="en-AU" dirty="0">
                <a:effectLst/>
                <a:latin typeface="+mj-lt"/>
                <a:ea typeface="Calibri" panose="020F0502020204030204" pitchFamily="34" charset="0"/>
                <a:cs typeface="Times New Roman" panose="02020603050405020304" pitchFamily="18" charset="0"/>
              </a:rPr>
              <a:t> “love thy neighbour”)? </a:t>
            </a:r>
          </a:p>
          <a:p>
            <a:pPr marL="342900" lvl="0" indent="-342900">
              <a:buFont typeface="+mj-lt"/>
              <a:buAutoNum type="arabicPeriod"/>
              <a:tabLst>
                <a:tab pos="457200" algn="l"/>
              </a:tabLst>
            </a:pPr>
            <a:endParaRPr lang="en-AU" dirty="0">
              <a:solidFill>
                <a:srgbClr val="000000"/>
              </a:solidFill>
              <a:effectLst/>
              <a:latin typeface="+mj-l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10BDE3-D43B-CE94-6699-FE6D3BFE1E01}"/>
              </a:ext>
            </a:extLst>
          </p:cNvPr>
          <p:cNvSpPr>
            <a:spLocks noGrp="1"/>
          </p:cNvSpPr>
          <p:nvPr>
            <p:ph type="sldNum" sz="quarter" idx="12"/>
          </p:nvPr>
        </p:nvSpPr>
        <p:spPr/>
        <p:txBody>
          <a:bodyPr/>
          <a:lstStyle/>
          <a:p>
            <a:pPr>
              <a:defRPr/>
            </a:pPr>
            <a:fld id="{72814190-195E-B44C-B326-406A9C10AF41}" type="slidenum">
              <a:rPr lang="en-AU" altLang="en-US" smtClean="0"/>
              <a:pPr>
                <a:defRPr/>
              </a:pPr>
              <a:t>15</a:t>
            </a:fld>
            <a:endParaRPr lang="en-AU" altLang="en-US"/>
          </a:p>
        </p:txBody>
      </p:sp>
    </p:spTree>
    <p:extLst>
      <p:ext uri="{BB962C8B-B14F-4D97-AF65-F5344CB8AC3E}">
        <p14:creationId xmlns:p14="http://schemas.microsoft.com/office/powerpoint/2010/main" val="212490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EB7F46-70EC-CBCD-857A-72483423B32A}"/>
              </a:ext>
            </a:extLst>
          </p:cNvPr>
          <p:cNvSpPr>
            <a:spLocks noGrp="1"/>
          </p:cNvSpPr>
          <p:nvPr>
            <p:ph idx="1"/>
          </p:nvPr>
        </p:nvSpPr>
        <p:spPr>
          <a:xfrm>
            <a:off x="518160" y="1676401"/>
            <a:ext cx="11421957" cy="4456112"/>
          </a:xfrm>
        </p:spPr>
        <p:txBody>
          <a:bodyPr/>
          <a:lstStyle/>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Is there an economic consideration (</a:t>
            </a:r>
            <a:r>
              <a:rPr lang="en-AU" dirty="0" err="1">
                <a:effectLst/>
                <a:latin typeface="+mj-lt"/>
                <a:ea typeface="Calibri" panose="020F0502020204030204" pitchFamily="34" charset="0"/>
                <a:cs typeface="Times New Roman" panose="02020603050405020304" pitchFamily="18" charset="0"/>
              </a:rPr>
              <a:t>ie</a:t>
            </a:r>
            <a:r>
              <a:rPr lang="en-AU" dirty="0">
                <a:effectLst/>
                <a:latin typeface="+mj-lt"/>
                <a:ea typeface="Calibri" panose="020F0502020204030204" pitchFamily="34" charset="0"/>
                <a:cs typeface="Times New Roman" panose="02020603050405020304" pitchFamily="18" charset="0"/>
              </a:rPr>
              <a:t> the costs of smoking elsewhere compared to the costs of the upset unit owner moving elsewhere)? </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Is it just a meaningless dispute between two angry people or does it have broader implications to the community (in fact it is a bit of both – if this goes to court it could set a precent on how a dispute like this is handled in the future)?</a:t>
            </a:r>
          </a:p>
          <a:p>
            <a:pPr marL="0" indent="0">
              <a:buNone/>
            </a:pPr>
            <a:endParaRPr lang="en-US" dirty="0"/>
          </a:p>
        </p:txBody>
      </p:sp>
      <p:sp>
        <p:nvSpPr>
          <p:cNvPr id="4" name="Slide Number Placeholder 3">
            <a:extLst>
              <a:ext uri="{FF2B5EF4-FFF2-40B4-BE49-F238E27FC236}">
                <a16:creationId xmlns:a16="http://schemas.microsoft.com/office/drawing/2014/main" id="{FD63BB1A-0588-793C-7A75-225DEAFF2D9B}"/>
              </a:ext>
            </a:extLst>
          </p:cNvPr>
          <p:cNvSpPr>
            <a:spLocks noGrp="1"/>
          </p:cNvSpPr>
          <p:nvPr>
            <p:ph type="sldNum" sz="quarter" idx="12"/>
          </p:nvPr>
        </p:nvSpPr>
        <p:spPr/>
        <p:txBody>
          <a:bodyPr/>
          <a:lstStyle/>
          <a:p>
            <a:pPr>
              <a:defRPr/>
            </a:pPr>
            <a:fld id="{72814190-195E-B44C-B326-406A9C10AF41}" type="slidenum">
              <a:rPr lang="en-AU" altLang="en-US" smtClean="0"/>
              <a:pPr>
                <a:defRPr/>
              </a:pPr>
              <a:t>16</a:t>
            </a:fld>
            <a:endParaRPr lang="en-AU" altLang="en-US"/>
          </a:p>
        </p:txBody>
      </p:sp>
    </p:spTree>
    <p:extLst>
      <p:ext uri="{BB962C8B-B14F-4D97-AF65-F5344CB8AC3E}">
        <p14:creationId xmlns:p14="http://schemas.microsoft.com/office/powerpoint/2010/main" val="326800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833AB-F6FD-183A-2C3F-F34A0963965C}"/>
              </a:ext>
            </a:extLst>
          </p:cNvPr>
          <p:cNvSpPr>
            <a:spLocks noGrp="1"/>
          </p:cNvSpPr>
          <p:nvPr>
            <p:ph idx="1"/>
          </p:nvPr>
        </p:nvSpPr>
        <p:spPr>
          <a:xfrm>
            <a:off x="243840" y="487680"/>
            <a:ext cx="11696277" cy="5644833"/>
          </a:xfrm>
        </p:spPr>
        <p:txBody>
          <a:bodyPr/>
          <a:lstStyle/>
          <a:p>
            <a:pPr marL="0" lvl="0" indent="0">
              <a:buNone/>
              <a:tabLst>
                <a:tab pos="457200" algn="l"/>
              </a:tabLst>
            </a:pPr>
            <a:r>
              <a:rPr lang="en-AU" dirty="0">
                <a:solidFill>
                  <a:srgbClr val="000000"/>
                </a:solidFill>
                <a:effectLst/>
                <a:latin typeface="+mj-lt"/>
                <a:ea typeface="Times New Roman" panose="02020603050405020304" pitchFamily="18" charset="0"/>
                <a:cs typeface="Times New Roman" panose="02020603050405020304" pitchFamily="18" charset="0"/>
              </a:rPr>
              <a:t>2.How would you think about this dispute in relation to concept of property as a "bundle of rights" and does that change your thinking about who is right and who is wrong?</a:t>
            </a:r>
            <a:endParaRPr lang="en-AU" dirty="0">
              <a:solidFill>
                <a:srgbClr val="000000"/>
              </a:solidFill>
              <a:effectLst/>
              <a:latin typeface="+mj-lt"/>
              <a:ea typeface="Calibri" panose="020F0502020204030204" pitchFamily="34" charset="0"/>
              <a:cs typeface="Times New Roman" panose="02020603050405020304" pitchFamily="18" charset="0"/>
            </a:endParaRPr>
          </a:p>
          <a:p>
            <a:endParaRPr lang="en-US" dirty="0">
              <a:latin typeface="+mj-lt"/>
            </a:endParaRPr>
          </a:p>
          <a:p>
            <a:r>
              <a:rPr lang="en-AU" dirty="0">
                <a:effectLst/>
                <a:latin typeface="+mj-lt"/>
                <a:ea typeface="Calibri" panose="020F0502020204030204" pitchFamily="34" charset="0"/>
                <a:cs typeface="Times New Roman" panose="02020603050405020304" pitchFamily="18" charset="0"/>
              </a:rPr>
              <a:t>This is an example of two people’s property rights coming into contact and clashing. The question is solved by deciding whose rights should prevail. Things to consider:</a:t>
            </a:r>
          </a:p>
          <a:p>
            <a:pPr marL="0" indent="0">
              <a:buNone/>
            </a:pPr>
            <a:endParaRPr lang="en-AU" dirty="0">
              <a:latin typeface="+mj-lt"/>
              <a:ea typeface="Calibri" panose="020F0502020204030204" pitchFamily="34" charset="0"/>
              <a:cs typeface="Times New Roman" panose="02020603050405020304" pitchFamily="18" charset="0"/>
            </a:endParaRPr>
          </a:p>
          <a:p>
            <a:pPr marL="0" indent="0">
              <a:buNone/>
            </a:pPr>
            <a:endParaRPr lang="en-AU" dirty="0">
              <a:effectLst/>
              <a:latin typeface="+mj-lt"/>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293C4AF5-99DB-CE38-0CE3-166303D36C46}"/>
              </a:ext>
            </a:extLst>
          </p:cNvPr>
          <p:cNvSpPr>
            <a:spLocks noGrp="1"/>
          </p:cNvSpPr>
          <p:nvPr>
            <p:ph type="sldNum" sz="quarter" idx="12"/>
          </p:nvPr>
        </p:nvSpPr>
        <p:spPr/>
        <p:txBody>
          <a:bodyPr/>
          <a:lstStyle/>
          <a:p>
            <a:pPr>
              <a:defRPr/>
            </a:pPr>
            <a:fld id="{72814190-195E-B44C-B326-406A9C10AF41}" type="slidenum">
              <a:rPr lang="en-AU" altLang="en-US" smtClean="0"/>
              <a:pPr>
                <a:defRPr/>
              </a:pPr>
              <a:t>17</a:t>
            </a:fld>
            <a:endParaRPr lang="en-AU" altLang="en-US"/>
          </a:p>
        </p:txBody>
      </p:sp>
    </p:spTree>
    <p:extLst>
      <p:ext uri="{BB962C8B-B14F-4D97-AF65-F5344CB8AC3E}">
        <p14:creationId xmlns:p14="http://schemas.microsoft.com/office/powerpoint/2010/main" val="1903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75C96-2D73-A893-9242-6644992E1BE9}"/>
              </a:ext>
            </a:extLst>
          </p:cNvPr>
          <p:cNvSpPr>
            <a:spLocks noGrp="1"/>
          </p:cNvSpPr>
          <p:nvPr>
            <p:ph idx="1"/>
          </p:nvPr>
        </p:nvSpPr>
        <p:spPr>
          <a:xfrm>
            <a:off x="213360" y="746760"/>
            <a:ext cx="11726757" cy="5385753"/>
          </a:xfrm>
        </p:spPr>
        <p:txBody>
          <a:bodyPr/>
          <a:lstStyle/>
          <a:p>
            <a:r>
              <a:rPr lang="en-US" dirty="0"/>
              <a:t>Points to ponder:</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The bundle of rights that you have when you own property includes the right to use and enjoy your property. </a:t>
            </a:r>
          </a:p>
          <a:p>
            <a:pPr lvl="1"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you should have the right to do anything on your property that is not illegal. </a:t>
            </a:r>
          </a:p>
          <a:p>
            <a:pPr lvl="1" indent="-342900">
              <a:buFont typeface="Symbol" pitchFamily="2" charset="2"/>
              <a:buChar char=""/>
            </a:pPr>
            <a:r>
              <a:rPr lang="en-AU" dirty="0">
                <a:latin typeface="+mj-lt"/>
                <a:ea typeface="Calibri" panose="020F0502020204030204" pitchFamily="34" charset="0"/>
                <a:cs typeface="Times New Roman" panose="02020603050405020304" pitchFamily="18" charset="0"/>
              </a:rPr>
              <a:t>the</a:t>
            </a:r>
            <a:r>
              <a:rPr lang="en-AU" dirty="0">
                <a:effectLst/>
                <a:latin typeface="+mj-lt"/>
                <a:ea typeface="Calibri" panose="020F0502020204030204" pitchFamily="34" charset="0"/>
                <a:cs typeface="Times New Roman" panose="02020603050405020304" pitchFamily="18" charset="0"/>
              </a:rPr>
              <a:t> phrase “a person’s home is their castle” is meant to suggest inside your home you are the King or Queen and you can do as you please provided you aren’t breaking the law.</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Smoking is not illegal generally but is not allowed by society in certain public locations (</a:t>
            </a:r>
            <a:r>
              <a:rPr lang="en-AU" dirty="0" err="1">
                <a:effectLst/>
                <a:latin typeface="+mj-lt"/>
                <a:ea typeface="Calibri" panose="020F0502020204030204" pitchFamily="34" charset="0"/>
                <a:cs typeface="Times New Roman" panose="02020603050405020304" pitchFamily="18" charset="0"/>
              </a:rPr>
              <a:t>ie</a:t>
            </a:r>
            <a:r>
              <a:rPr lang="en-AU" dirty="0">
                <a:effectLst/>
                <a:latin typeface="+mj-lt"/>
                <a:ea typeface="Calibri" panose="020F0502020204030204" pitchFamily="34" charset="0"/>
                <a:cs typeface="Times New Roman" panose="02020603050405020304" pitchFamily="18" charset="0"/>
              </a:rPr>
              <a:t> can’t smoke in pubs, clubs and restaurants anymore).</a:t>
            </a:r>
          </a:p>
          <a:p>
            <a:endParaRPr lang="en-US" dirty="0"/>
          </a:p>
        </p:txBody>
      </p:sp>
      <p:sp>
        <p:nvSpPr>
          <p:cNvPr id="4" name="Slide Number Placeholder 3">
            <a:extLst>
              <a:ext uri="{FF2B5EF4-FFF2-40B4-BE49-F238E27FC236}">
                <a16:creationId xmlns:a16="http://schemas.microsoft.com/office/drawing/2014/main" id="{F13BD347-439D-EC2A-47F1-7F2C10CA68CE}"/>
              </a:ext>
            </a:extLst>
          </p:cNvPr>
          <p:cNvSpPr>
            <a:spLocks noGrp="1"/>
          </p:cNvSpPr>
          <p:nvPr>
            <p:ph type="sldNum" sz="quarter" idx="12"/>
          </p:nvPr>
        </p:nvSpPr>
        <p:spPr/>
        <p:txBody>
          <a:bodyPr/>
          <a:lstStyle/>
          <a:p>
            <a:pPr>
              <a:defRPr/>
            </a:pPr>
            <a:fld id="{72814190-195E-B44C-B326-406A9C10AF41}" type="slidenum">
              <a:rPr lang="en-AU" altLang="en-US" smtClean="0"/>
              <a:pPr>
                <a:defRPr/>
              </a:pPr>
              <a:t>18</a:t>
            </a:fld>
            <a:endParaRPr lang="en-AU" altLang="en-US"/>
          </a:p>
        </p:txBody>
      </p:sp>
    </p:spTree>
    <p:extLst>
      <p:ext uri="{BB962C8B-B14F-4D97-AF65-F5344CB8AC3E}">
        <p14:creationId xmlns:p14="http://schemas.microsoft.com/office/powerpoint/2010/main" val="245177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E4EB6-42B3-E2BC-A11F-460444853151}"/>
              </a:ext>
            </a:extLst>
          </p:cNvPr>
          <p:cNvSpPr>
            <a:spLocks noGrp="1"/>
          </p:cNvSpPr>
          <p:nvPr>
            <p:ph idx="1"/>
          </p:nvPr>
        </p:nvSpPr>
        <p:spPr>
          <a:xfrm>
            <a:off x="441960" y="777240"/>
            <a:ext cx="11498157" cy="5355273"/>
          </a:xfrm>
        </p:spPr>
        <p:txBody>
          <a:bodyPr/>
          <a:lstStyle/>
          <a:p>
            <a:pPr marL="342900" lvl="0" indent="-342900">
              <a:buFont typeface="Symbol" pitchFamily="2" charset="2"/>
              <a:buChar char=""/>
            </a:pPr>
            <a:r>
              <a:rPr lang="en-AU" sz="3200" dirty="0">
                <a:effectLst/>
                <a:latin typeface="+mj-lt"/>
                <a:ea typeface="Calibri" panose="020F0502020204030204" pitchFamily="34" charset="0"/>
                <a:cs typeface="Times New Roman" panose="02020603050405020304" pitchFamily="18" charset="0"/>
              </a:rPr>
              <a:t>Accordingly you should be able to smoke in your own home (as an curious piece of trivia up until about 10 years ago in Queensland underage drinking at home was not illegal).</a:t>
            </a:r>
          </a:p>
          <a:p>
            <a:pPr marL="0" lvl="0" indent="0">
              <a:buNone/>
            </a:pPr>
            <a:endParaRPr lang="en-AU" sz="3200" dirty="0">
              <a:effectLst/>
              <a:latin typeface="+mj-lt"/>
              <a:ea typeface="Calibri" panose="020F0502020204030204" pitchFamily="34" charset="0"/>
              <a:cs typeface="Times New Roman" panose="02020603050405020304" pitchFamily="18" charset="0"/>
            </a:endParaRPr>
          </a:p>
          <a:p>
            <a:pPr marL="342900" lvl="0" indent="-342900">
              <a:buFont typeface="Symbol" pitchFamily="2" charset="2"/>
              <a:buChar char=""/>
            </a:pPr>
            <a:r>
              <a:rPr lang="en-AU" sz="3200" dirty="0">
                <a:effectLst/>
                <a:latin typeface="+mj-lt"/>
                <a:ea typeface="Calibri" panose="020F0502020204030204" pitchFamily="34" charset="0"/>
                <a:cs typeface="Times New Roman" panose="02020603050405020304" pitchFamily="18" charset="0"/>
              </a:rPr>
              <a:t>Units and apartments are slightly different to other freehold property such as a house and land in that they have a Body Corporate structure which owns the common property and sets rules that apply to ownership of units in the building. </a:t>
            </a:r>
          </a:p>
          <a:p>
            <a:endParaRPr lang="en-US" dirty="0">
              <a:latin typeface="+mj-lt"/>
            </a:endParaRPr>
          </a:p>
        </p:txBody>
      </p:sp>
      <p:sp>
        <p:nvSpPr>
          <p:cNvPr id="4" name="Slide Number Placeholder 3">
            <a:extLst>
              <a:ext uri="{FF2B5EF4-FFF2-40B4-BE49-F238E27FC236}">
                <a16:creationId xmlns:a16="http://schemas.microsoft.com/office/drawing/2014/main" id="{38385442-95AD-F20A-F51A-5C06D61150BD}"/>
              </a:ext>
            </a:extLst>
          </p:cNvPr>
          <p:cNvSpPr>
            <a:spLocks noGrp="1"/>
          </p:cNvSpPr>
          <p:nvPr>
            <p:ph type="sldNum" sz="quarter" idx="12"/>
          </p:nvPr>
        </p:nvSpPr>
        <p:spPr/>
        <p:txBody>
          <a:bodyPr/>
          <a:lstStyle/>
          <a:p>
            <a:pPr>
              <a:defRPr/>
            </a:pPr>
            <a:fld id="{72814190-195E-B44C-B326-406A9C10AF41}" type="slidenum">
              <a:rPr lang="en-AU" altLang="en-US" smtClean="0"/>
              <a:pPr>
                <a:defRPr/>
              </a:pPr>
              <a:t>19</a:t>
            </a:fld>
            <a:endParaRPr lang="en-AU" altLang="en-US"/>
          </a:p>
        </p:txBody>
      </p:sp>
    </p:spTree>
    <p:extLst>
      <p:ext uri="{BB962C8B-B14F-4D97-AF65-F5344CB8AC3E}">
        <p14:creationId xmlns:p14="http://schemas.microsoft.com/office/powerpoint/2010/main" val="133937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B5D8E-0FC3-8301-8E69-35FA779234D7}"/>
              </a:ext>
            </a:extLst>
          </p:cNvPr>
          <p:cNvSpPr>
            <a:spLocks noGrp="1"/>
          </p:cNvSpPr>
          <p:nvPr>
            <p:ph idx="1"/>
          </p:nvPr>
        </p:nvSpPr>
        <p:spPr>
          <a:xfrm>
            <a:off x="1006998" y="609600"/>
            <a:ext cx="10933120" cy="5522913"/>
          </a:xfrm>
        </p:spPr>
        <p:txBody>
          <a:bodyPr/>
          <a:lstStyle/>
          <a:p>
            <a:pPr marL="0" indent="0">
              <a:buNone/>
            </a:pPr>
            <a:r>
              <a:rPr lang="en-AU" b="1" dirty="0"/>
              <a:t>Activity One - Real Estate Ownership Structures (REITs)</a:t>
            </a:r>
            <a:endParaRPr lang="en-AU" dirty="0"/>
          </a:p>
          <a:p>
            <a:r>
              <a:rPr lang="en-AU" dirty="0"/>
              <a:t>One of the most recent REITs to be listed on the Australian Stock Exchange (ASX) is RAM Essential Services Property Fund (ASX:REP). This REIT was listed on the ASX on 20 October 2021.</a:t>
            </a:r>
          </a:p>
          <a:p>
            <a:r>
              <a:rPr lang="en-AU" dirty="0"/>
              <a:t>Attached (in BB) is the presentation for REP’s half yearly report (ending December 2022) and the Product Disclosure Statement released by REP prior to its listing on the ASX. </a:t>
            </a:r>
          </a:p>
          <a:p>
            <a:pPr marL="0" lvl="0" indent="0">
              <a:buNone/>
            </a:pPr>
            <a:endParaRPr lang="en-US" dirty="0"/>
          </a:p>
        </p:txBody>
      </p:sp>
      <p:sp>
        <p:nvSpPr>
          <p:cNvPr id="4" name="Slide Number Placeholder 3">
            <a:extLst>
              <a:ext uri="{FF2B5EF4-FFF2-40B4-BE49-F238E27FC236}">
                <a16:creationId xmlns:a16="http://schemas.microsoft.com/office/drawing/2014/main" id="{137CBC63-DB46-0D22-CDA3-406538E39AEF}"/>
              </a:ext>
            </a:extLst>
          </p:cNvPr>
          <p:cNvSpPr>
            <a:spLocks noGrp="1"/>
          </p:cNvSpPr>
          <p:nvPr>
            <p:ph type="sldNum" sz="quarter" idx="12"/>
          </p:nvPr>
        </p:nvSpPr>
        <p:spPr/>
        <p:txBody>
          <a:bodyPr/>
          <a:lstStyle/>
          <a:p>
            <a:pPr>
              <a:defRPr/>
            </a:pPr>
            <a:fld id="{72814190-195E-B44C-B326-406A9C10AF41}" type="slidenum">
              <a:rPr lang="en-AU" altLang="en-US" smtClean="0"/>
              <a:pPr>
                <a:defRPr/>
              </a:pPr>
              <a:t>2</a:t>
            </a:fld>
            <a:endParaRPr lang="en-AU" altLang="en-US"/>
          </a:p>
        </p:txBody>
      </p:sp>
    </p:spTree>
    <p:extLst>
      <p:ext uri="{BB962C8B-B14F-4D97-AF65-F5344CB8AC3E}">
        <p14:creationId xmlns:p14="http://schemas.microsoft.com/office/powerpoint/2010/main" val="47157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BBF85-BD39-EE9D-A339-19E2627DC9BA}"/>
              </a:ext>
            </a:extLst>
          </p:cNvPr>
          <p:cNvSpPr>
            <a:spLocks noGrp="1"/>
          </p:cNvSpPr>
          <p:nvPr>
            <p:ph idx="1"/>
          </p:nvPr>
        </p:nvSpPr>
        <p:spPr>
          <a:xfrm>
            <a:off x="320040" y="807720"/>
            <a:ext cx="11620077" cy="5324793"/>
          </a:xfrm>
        </p:spPr>
        <p:txBody>
          <a:bodyPr/>
          <a:lstStyle/>
          <a:p>
            <a:r>
              <a:rPr lang="en-AU" sz="3200" dirty="0">
                <a:effectLst/>
                <a:latin typeface="+mj-lt"/>
                <a:ea typeface="Calibri" panose="020F0502020204030204" pitchFamily="34" charset="0"/>
                <a:cs typeface="Times New Roman" panose="02020603050405020304" pitchFamily="18" charset="0"/>
              </a:rPr>
              <a:t>Historic attempts to make rules to ban smoking on private balconies by Body Corporates have been thrown out by the courts (as smoking is not illegal and its was seen as an over reach by the Body Corporate in taking away rights of the owner, it has always been ok for the Body Corporates to ban smoking in common areas). </a:t>
            </a:r>
          </a:p>
          <a:p>
            <a:pPr marL="0" indent="0">
              <a:buNone/>
            </a:pPr>
            <a:endParaRPr lang="en-AU" sz="3200" dirty="0">
              <a:effectLst/>
              <a:latin typeface="+mj-lt"/>
              <a:ea typeface="Calibri" panose="020F0502020204030204" pitchFamily="34" charset="0"/>
              <a:cs typeface="Times New Roman" panose="02020603050405020304" pitchFamily="18" charset="0"/>
            </a:endParaRPr>
          </a:p>
          <a:p>
            <a:r>
              <a:rPr lang="en-AU" sz="3200" dirty="0">
                <a:effectLst/>
                <a:latin typeface="+mj-lt"/>
                <a:ea typeface="Calibri" panose="020F0502020204030204" pitchFamily="34" charset="0"/>
                <a:cs typeface="Times New Roman" panose="02020603050405020304" pitchFamily="18" charset="0"/>
              </a:rPr>
              <a:t>However a few recent decisions by courts are changing this approach (this is not yet settled law and will probably require legislation to sort out what can and can’t be banned).</a:t>
            </a:r>
          </a:p>
          <a:p>
            <a:endParaRPr lang="en-US" dirty="0">
              <a:latin typeface="+mj-lt"/>
            </a:endParaRPr>
          </a:p>
        </p:txBody>
      </p:sp>
      <p:sp>
        <p:nvSpPr>
          <p:cNvPr id="4" name="Slide Number Placeholder 3">
            <a:extLst>
              <a:ext uri="{FF2B5EF4-FFF2-40B4-BE49-F238E27FC236}">
                <a16:creationId xmlns:a16="http://schemas.microsoft.com/office/drawing/2014/main" id="{67F4B263-E881-CEB0-2D00-9357DFEE1996}"/>
              </a:ext>
            </a:extLst>
          </p:cNvPr>
          <p:cNvSpPr>
            <a:spLocks noGrp="1"/>
          </p:cNvSpPr>
          <p:nvPr>
            <p:ph type="sldNum" sz="quarter" idx="12"/>
          </p:nvPr>
        </p:nvSpPr>
        <p:spPr/>
        <p:txBody>
          <a:bodyPr/>
          <a:lstStyle/>
          <a:p>
            <a:pPr>
              <a:defRPr/>
            </a:pPr>
            <a:fld id="{72814190-195E-B44C-B326-406A9C10AF41}" type="slidenum">
              <a:rPr lang="en-AU" altLang="en-US" smtClean="0"/>
              <a:pPr>
                <a:defRPr/>
              </a:pPr>
              <a:t>20</a:t>
            </a:fld>
            <a:endParaRPr lang="en-AU" altLang="en-US"/>
          </a:p>
        </p:txBody>
      </p:sp>
    </p:spTree>
    <p:extLst>
      <p:ext uri="{BB962C8B-B14F-4D97-AF65-F5344CB8AC3E}">
        <p14:creationId xmlns:p14="http://schemas.microsoft.com/office/powerpoint/2010/main" val="308576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CA8A9-D306-861C-BB02-1B81ED48086A}"/>
              </a:ext>
            </a:extLst>
          </p:cNvPr>
          <p:cNvSpPr>
            <a:spLocks noGrp="1"/>
          </p:cNvSpPr>
          <p:nvPr>
            <p:ph idx="1"/>
          </p:nvPr>
        </p:nvSpPr>
        <p:spPr>
          <a:xfrm>
            <a:off x="426720" y="883920"/>
            <a:ext cx="11513397" cy="5248593"/>
          </a:xfrm>
        </p:spPr>
        <p:txBody>
          <a:bodyPr/>
          <a:lstStyle/>
          <a:p>
            <a:pPr marL="342900" lvl="0" indent="-342900">
              <a:buFont typeface="Symbol" pitchFamily="2" charset="2"/>
              <a:buChar char=""/>
            </a:pPr>
            <a:r>
              <a:rPr lang="en-AU" sz="3200" dirty="0">
                <a:effectLst/>
                <a:latin typeface="+mj-lt"/>
                <a:ea typeface="Calibri" panose="020F0502020204030204" pitchFamily="34" charset="0"/>
                <a:cs typeface="Times New Roman" panose="02020603050405020304" pitchFamily="18" charset="0"/>
              </a:rPr>
              <a:t>Regardless of what the Body Corporate rules say the upset unit owner in this dispute has the right to bring action against the smoker in tort (</a:t>
            </a:r>
            <a:r>
              <a:rPr lang="en-AU" sz="3200" dirty="0" err="1">
                <a:effectLst/>
                <a:latin typeface="+mj-lt"/>
                <a:ea typeface="Calibri" panose="020F0502020204030204" pitchFamily="34" charset="0"/>
                <a:cs typeface="Times New Roman" panose="02020603050405020304" pitchFamily="18" charset="0"/>
              </a:rPr>
              <a:t>ie</a:t>
            </a:r>
            <a:r>
              <a:rPr lang="en-AU" sz="3200" dirty="0">
                <a:effectLst/>
                <a:latin typeface="+mj-lt"/>
                <a:ea typeface="Calibri" panose="020F0502020204030204" pitchFamily="34" charset="0"/>
                <a:cs typeface="Times New Roman" panose="02020603050405020304" pitchFamily="18" charset="0"/>
              </a:rPr>
              <a:t> a civil wrong) for private nuisance. </a:t>
            </a:r>
          </a:p>
          <a:p>
            <a:pPr marL="342900" lvl="0" indent="-342900">
              <a:buFont typeface="Symbol" pitchFamily="2" charset="2"/>
              <a:buChar char=""/>
            </a:pPr>
            <a:r>
              <a:rPr lang="en-AU" sz="3200" dirty="0">
                <a:effectLst/>
                <a:latin typeface="+mj-lt"/>
                <a:ea typeface="Calibri" panose="020F0502020204030204" pitchFamily="34" charset="0"/>
                <a:cs typeface="Times New Roman" panose="02020603050405020304" pitchFamily="18" charset="0"/>
              </a:rPr>
              <a:t>In other words if the smoke is continual and an unreasonable impact upon his enjoyment of his property rights then he may have the remedy of being paid compensation or getting a court order to make the smoking stop (or both).</a:t>
            </a:r>
          </a:p>
          <a:p>
            <a:endParaRPr lang="en-US" dirty="0">
              <a:latin typeface="+mj-lt"/>
            </a:endParaRPr>
          </a:p>
        </p:txBody>
      </p:sp>
      <p:sp>
        <p:nvSpPr>
          <p:cNvPr id="4" name="Slide Number Placeholder 3">
            <a:extLst>
              <a:ext uri="{FF2B5EF4-FFF2-40B4-BE49-F238E27FC236}">
                <a16:creationId xmlns:a16="http://schemas.microsoft.com/office/drawing/2014/main" id="{7EDD7143-BBE0-4FCD-40AA-1772AF09DA37}"/>
              </a:ext>
            </a:extLst>
          </p:cNvPr>
          <p:cNvSpPr>
            <a:spLocks noGrp="1"/>
          </p:cNvSpPr>
          <p:nvPr>
            <p:ph type="sldNum" sz="quarter" idx="12"/>
          </p:nvPr>
        </p:nvSpPr>
        <p:spPr/>
        <p:txBody>
          <a:bodyPr/>
          <a:lstStyle/>
          <a:p>
            <a:pPr>
              <a:defRPr/>
            </a:pPr>
            <a:fld id="{72814190-195E-B44C-B326-406A9C10AF41}" type="slidenum">
              <a:rPr lang="en-AU" altLang="en-US" smtClean="0"/>
              <a:pPr>
                <a:defRPr/>
              </a:pPr>
              <a:t>21</a:t>
            </a:fld>
            <a:endParaRPr lang="en-AU" altLang="en-US"/>
          </a:p>
        </p:txBody>
      </p:sp>
    </p:spTree>
    <p:extLst>
      <p:ext uri="{BB962C8B-B14F-4D97-AF65-F5344CB8AC3E}">
        <p14:creationId xmlns:p14="http://schemas.microsoft.com/office/powerpoint/2010/main" val="399961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351AA-6338-2A29-AD36-A7EA90908B69}"/>
              </a:ext>
            </a:extLst>
          </p:cNvPr>
          <p:cNvSpPr>
            <a:spLocks noGrp="1"/>
          </p:cNvSpPr>
          <p:nvPr>
            <p:ph idx="1"/>
          </p:nvPr>
        </p:nvSpPr>
        <p:spPr>
          <a:xfrm>
            <a:off x="182880" y="640080"/>
            <a:ext cx="11757237" cy="5492433"/>
          </a:xfrm>
        </p:spPr>
        <p:txBody>
          <a:bodyPr/>
          <a:lstStyle/>
          <a:p>
            <a:pPr marL="0" indent="0">
              <a:buNone/>
            </a:pPr>
            <a:r>
              <a:rPr lang="en-AU" dirty="0">
                <a:solidFill>
                  <a:srgbClr val="000000"/>
                </a:solidFill>
                <a:effectLst/>
                <a:latin typeface="+mj-lt"/>
                <a:ea typeface="Times New Roman" panose="02020603050405020304" pitchFamily="18" charset="0"/>
                <a:cs typeface="Times New Roman" panose="02020603050405020304" pitchFamily="18" charset="0"/>
              </a:rPr>
              <a:t>3. What does a dispute like this mean for real estate in general as an investment asset class? </a:t>
            </a:r>
            <a:endParaRPr lang="en-AU" dirty="0">
              <a:solidFill>
                <a:srgbClr val="000000"/>
              </a:solidFill>
              <a:effectLst/>
              <a:latin typeface="+mj-lt"/>
              <a:ea typeface="Calibri" panose="020F0502020204030204" pitchFamily="34" charset="0"/>
              <a:cs typeface="Times New Roman" panose="02020603050405020304" pitchFamily="18" charset="0"/>
            </a:endParaRPr>
          </a:p>
          <a:p>
            <a:pPr marL="270510"/>
            <a:r>
              <a:rPr lang="en-AU" dirty="0">
                <a:effectLst/>
                <a:latin typeface="+mj-lt"/>
                <a:ea typeface="Calibri" panose="020F0502020204030204" pitchFamily="34" charset="0"/>
                <a:cs typeface="Times New Roman" panose="02020603050405020304" pitchFamily="18" charset="0"/>
              </a:rPr>
              <a:t>This dispute highlights some of the complexity that real estate as asset class has compared to other asset classes.  </a:t>
            </a:r>
          </a:p>
          <a:p>
            <a:pPr marL="270510"/>
            <a:r>
              <a:rPr lang="en-AU" dirty="0">
                <a:effectLst/>
                <a:latin typeface="+mj-lt"/>
                <a:ea typeface="Calibri" panose="020F0502020204030204" pitchFamily="34" charset="0"/>
                <a:cs typeface="Times New Roman" panose="02020603050405020304" pitchFamily="18" charset="0"/>
              </a:rPr>
              <a:t>Things to ponder: </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You may need to go to court to enforce your rights – expensive and inconvenient</a:t>
            </a:r>
          </a:p>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Shows the importance of actively managing your asset to protect your rights (</a:t>
            </a:r>
            <a:r>
              <a:rPr lang="en-AU" dirty="0" err="1">
                <a:effectLst/>
                <a:latin typeface="+mj-lt"/>
                <a:ea typeface="Calibri" panose="020F0502020204030204" pitchFamily="34" charset="0"/>
                <a:cs typeface="Times New Roman" panose="02020603050405020304" pitchFamily="18" charset="0"/>
              </a:rPr>
              <a:t>ie</a:t>
            </a:r>
            <a:r>
              <a:rPr lang="en-AU" dirty="0">
                <a:effectLst/>
                <a:latin typeface="+mj-lt"/>
                <a:ea typeface="Calibri" panose="020F0502020204030204" pitchFamily="34" charset="0"/>
                <a:cs typeface="Times New Roman" panose="02020603050405020304" pitchFamily="18" charset="0"/>
              </a:rPr>
              <a:t> if you don’t complain about a “nuisance” and put up with it for too long the courts won’t help you stop it)</a:t>
            </a:r>
          </a:p>
        </p:txBody>
      </p:sp>
      <p:sp>
        <p:nvSpPr>
          <p:cNvPr id="4" name="Slide Number Placeholder 3">
            <a:extLst>
              <a:ext uri="{FF2B5EF4-FFF2-40B4-BE49-F238E27FC236}">
                <a16:creationId xmlns:a16="http://schemas.microsoft.com/office/drawing/2014/main" id="{ECD53CC6-A6A1-606E-1AD8-EDD7FBA1BA8D}"/>
              </a:ext>
            </a:extLst>
          </p:cNvPr>
          <p:cNvSpPr>
            <a:spLocks noGrp="1"/>
          </p:cNvSpPr>
          <p:nvPr>
            <p:ph type="sldNum" sz="quarter" idx="12"/>
          </p:nvPr>
        </p:nvSpPr>
        <p:spPr/>
        <p:txBody>
          <a:bodyPr/>
          <a:lstStyle/>
          <a:p>
            <a:pPr>
              <a:defRPr/>
            </a:pPr>
            <a:fld id="{72814190-195E-B44C-B326-406A9C10AF41}" type="slidenum">
              <a:rPr lang="en-AU" altLang="en-US" smtClean="0"/>
              <a:pPr>
                <a:defRPr/>
              </a:pPr>
              <a:t>22</a:t>
            </a:fld>
            <a:endParaRPr lang="en-AU" altLang="en-US"/>
          </a:p>
        </p:txBody>
      </p:sp>
    </p:spTree>
    <p:extLst>
      <p:ext uri="{BB962C8B-B14F-4D97-AF65-F5344CB8AC3E}">
        <p14:creationId xmlns:p14="http://schemas.microsoft.com/office/powerpoint/2010/main" val="249089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4E9A6B-927B-4E97-91DB-843E3A168649}"/>
              </a:ext>
            </a:extLst>
          </p:cNvPr>
          <p:cNvSpPr>
            <a:spLocks noGrp="1"/>
          </p:cNvSpPr>
          <p:nvPr>
            <p:ph idx="1"/>
          </p:nvPr>
        </p:nvSpPr>
        <p:spPr>
          <a:xfrm>
            <a:off x="472440" y="1676401"/>
            <a:ext cx="11467677" cy="4456112"/>
          </a:xfrm>
        </p:spPr>
        <p:txBody>
          <a:bodyPr/>
          <a:lstStyle/>
          <a:p>
            <a:pPr marL="342900" lvl="0" indent="-342900">
              <a:buFont typeface="Symbol" pitchFamily="2" charset="2"/>
              <a:buChar char=""/>
            </a:pPr>
            <a:r>
              <a:rPr lang="en-AU" dirty="0">
                <a:effectLst/>
                <a:latin typeface="+mj-lt"/>
                <a:ea typeface="Calibri" panose="020F0502020204030204" pitchFamily="34" charset="0"/>
                <a:cs typeface="Times New Roman" panose="02020603050405020304" pitchFamily="18" charset="0"/>
              </a:rPr>
              <a:t>If you rent a property to someone what they do on the property may be legal but it may still create nuisance that could see them having to stop/leave the property (which could impact the certainty of your future rent) </a:t>
            </a:r>
          </a:p>
          <a:p>
            <a:pPr marL="114300" indent="0">
              <a:buNone/>
            </a:pPr>
            <a:endParaRPr lang="en-AU" dirty="0">
              <a:effectLst/>
              <a:latin typeface="+mj-lt"/>
              <a:ea typeface="Calibri" panose="020F0502020204030204" pitchFamily="34" charset="0"/>
              <a:cs typeface="Times New Roman" panose="02020603050405020304" pitchFamily="18" charset="0"/>
            </a:endParaRPr>
          </a:p>
          <a:p>
            <a:endParaRPr lang="en-US" dirty="0">
              <a:latin typeface="+mj-lt"/>
            </a:endParaRPr>
          </a:p>
          <a:p>
            <a:endParaRPr lang="en-US" dirty="0">
              <a:latin typeface="+mj-lt"/>
            </a:endParaRPr>
          </a:p>
        </p:txBody>
      </p:sp>
      <p:sp>
        <p:nvSpPr>
          <p:cNvPr id="4" name="Slide Number Placeholder 3">
            <a:extLst>
              <a:ext uri="{FF2B5EF4-FFF2-40B4-BE49-F238E27FC236}">
                <a16:creationId xmlns:a16="http://schemas.microsoft.com/office/drawing/2014/main" id="{2A449663-868D-A444-1BD2-2FFB380047C2}"/>
              </a:ext>
            </a:extLst>
          </p:cNvPr>
          <p:cNvSpPr>
            <a:spLocks noGrp="1"/>
          </p:cNvSpPr>
          <p:nvPr>
            <p:ph type="sldNum" sz="quarter" idx="12"/>
          </p:nvPr>
        </p:nvSpPr>
        <p:spPr/>
        <p:txBody>
          <a:bodyPr/>
          <a:lstStyle/>
          <a:p>
            <a:pPr>
              <a:defRPr/>
            </a:pPr>
            <a:fld id="{72814190-195E-B44C-B326-406A9C10AF41}" type="slidenum">
              <a:rPr lang="en-AU" altLang="en-US" smtClean="0"/>
              <a:pPr>
                <a:defRPr/>
              </a:pPr>
              <a:t>23</a:t>
            </a:fld>
            <a:endParaRPr lang="en-AU" altLang="en-US"/>
          </a:p>
        </p:txBody>
      </p:sp>
    </p:spTree>
    <p:extLst>
      <p:ext uri="{BB962C8B-B14F-4D97-AF65-F5344CB8AC3E}">
        <p14:creationId xmlns:p14="http://schemas.microsoft.com/office/powerpoint/2010/main" val="227207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38B-F9A1-C489-078C-5CE086648D5F}"/>
              </a:ext>
            </a:extLst>
          </p:cNvPr>
          <p:cNvSpPr>
            <a:spLocks noGrp="1"/>
          </p:cNvSpPr>
          <p:nvPr>
            <p:ph type="title"/>
          </p:nvPr>
        </p:nvSpPr>
        <p:spPr>
          <a:xfrm>
            <a:off x="942975" y="-990600"/>
            <a:ext cx="10753726" cy="3505200"/>
          </a:xfrm>
        </p:spPr>
        <p:txBody>
          <a:bodyPr/>
          <a:lstStyle/>
          <a:p>
            <a:pPr lvl="0"/>
            <a:br>
              <a:rPr lang="en-US" sz="3200" dirty="0"/>
            </a:br>
            <a:br>
              <a:rPr lang="en-US" sz="3200" dirty="0"/>
            </a:br>
            <a:br>
              <a:rPr lang="en-US" sz="3200" dirty="0"/>
            </a:br>
            <a:endParaRPr lang="en-US" sz="3200" dirty="0"/>
          </a:p>
        </p:txBody>
      </p:sp>
      <p:sp>
        <p:nvSpPr>
          <p:cNvPr id="3" name="Content Placeholder 2">
            <a:extLst>
              <a:ext uri="{FF2B5EF4-FFF2-40B4-BE49-F238E27FC236}">
                <a16:creationId xmlns:a16="http://schemas.microsoft.com/office/drawing/2014/main" id="{7F68D621-4304-4F60-312D-7CF2E404E129}"/>
              </a:ext>
            </a:extLst>
          </p:cNvPr>
          <p:cNvSpPr>
            <a:spLocks noGrp="1"/>
          </p:cNvSpPr>
          <p:nvPr>
            <p:ph idx="1"/>
          </p:nvPr>
        </p:nvSpPr>
        <p:spPr>
          <a:xfrm>
            <a:off x="585788" y="1243013"/>
            <a:ext cx="11354329" cy="4889500"/>
          </a:xfrm>
        </p:spPr>
        <p:txBody>
          <a:bodyPr/>
          <a:lstStyle/>
          <a:p>
            <a:pPr lvl="1">
              <a:buClr>
                <a:srgbClr val="0070C0"/>
              </a:buClr>
            </a:pPr>
            <a:r>
              <a:rPr lang="en-AU" dirty="0">
                <a:effectLst/>
              </a:rPr>
              <a:t> </a:t>
            </a:r>
            <a:r>
              <a:rPr lang="en-AU" dirty="0"/>
              <a:t>Have a look through these documents and then attempt to answer the following questions (note you will probably need to do a little bit of searching to find some of the answers):</a:t>
            </a:r>
          </a:p>
          <a:p>
            <a:pPr marL="457200" lvl="1" indent="0">
              <a:buClr>
                <a:srgbClr val="0070C0"/>
              </a:buClr>
              <a:buNone/>
            </a:pPr>
            <a:endParaRPr lang="en-AU" i="1" dirty="0">
              <a:effectLst/>
            </a:endParaRPr>
          </a:p>
          <a:p>
            <a:pPr marL="457200" lvl="1" indent="0">
              <a:buClr>
                <a:srgbClr val="0070C0"/>
              </a:buClr>
              <a:buNone/>
            </a:pPr>
            <a:r>
              <a:rPr lang="en-AU" i="1" dirty="0">
                <a:effectLst/>
              </a:rPr>
              <a:t>(Please get into groups of 4 and discuss -10 mins)</a:t>
            </a:r>
          </a:p>
          <a:p>
            <a:pPr marL="457200" lvl="1" indent="0">
              <a:buClr>
                <a:srgbClr val="0070C0"/>
              </a:buClr>
              <a:buNone/>
            </a:pPr>
            <a:endParaRPr lang="en-AU" i="1" dirty="0"/>
          </a:p>
          <a:p>
            <a:pPr marL="0" indent="0">
              <a:buNone/>
              <a:tabLst>
                <a:tab pos="457200" algn="l"/>
              </a:tabLst>
            </a:pPr>
            <a:r>
              <a:rPr lang="en-AU" dirty="0">
                <a:solidFill>
                  <a:srgbClr val="000000"/>
                </a:solidFill>
                <a:effectLst/>
                <a:latin typeface="+mj-lt"/>
                <a:ea typeface="Times New Roman" panose="02020603050405020304" pitchFamily="18" charset="0"/>
                <a:cs typeface="Calibri" panose="020F0502020204030204" pitchFamily="34" charset="0"/>
              </a:rPr>
              <a:t>1.What is the current market cap of RAM Essential Services Property Fund (REP)?</a:t>
            </a:r>
          </a:p>
          <a:p>
            <a:pPr marL="270510"/>
            <a:r>
              <a:rPr lang="en-AU" dirty="0">
                <a:effectLst/>
                <a:latin typeface="+mj-lt"/>
                <a:ea typeface="Calibri" panose="020F0502020204030204" pitchFamily="34" charset="0"/>
                <a:cs typeface="Times New Roman" panose="02020603050405020304" pitchFamily="18" charset="0"/>
              </a:rPr>
              <a:t>$398.62M (See: </a:t>
            </a:r>
            <a:r>
              <a:rPr lang="en-AU" u="sng" dirty="0">
                <a:solidFill>
                  <a:srgbClr val="0000FF"/>
                </a:solidFill>
                <a:effectLst/>
                <a:latin typeface="+mj-lt"/>
                <a:ea typeface="Calibri" panose="020F0502020204030204" pitchFamily="34" charset="0"/>
                <a:cs typeface="Times New Roman" panose="02020603050405020304" pitchFamily="18" charset="0"/>
                <a:hlinkClick r:id="rId2"/>
              </a:rPr>
              <a:t>REP share price and company information for ASX:REP</a:t>
            </a:r>
            <a:r>
              <a:rPr lang="en-AU" dirty="0">
                <a:effectLst/>
                <a:latin typeface="+mj-lt"/>
                <a:ea typeface="Calibri" panose="020F0502020204030204" pitchFamily="34" charset="0"/>
                <a:cs typeface="Times New Roman" panose="02020603050405020304" pitchFamily="18" charset="0"/>
              </a:rPr>
              <a:t>)</a:t>
            </a:r>
          </a:p>
          <a:p>
            <a:pPr marL="0" indent="0">
              <a:buNone/>
            </a:pPr>
            <a:r>
              <a:rPr lang="en-AU" dirty="0">
                <a:effectLst/>
                <a:latin typeface="+mj-lt"/>
                <a:ea typeface="Calibri" panose="020F0502020204030204" pitchFamily="34" charset="0"/>
                <a:cs typeface="Times New Roman" panose="02020603050405020304" pitchFamily="18" charset="0"/>
              </a:rPr>
              <a:t> </a:t>
            </a:r>
          </a:p>
          <a:p>
            <a:pPr marL="0" lvl="0" indent="0">
              <a:buNone/>
              <a:tabLst>
                <a:tab pos="457200" algn="l"/>
              </a:tabLst>
            </a:pPr>
            <a:endParaRPr lang="en-AU" dirty="0">
              <a:solidFill>
                <a:srgbClr val="000000"/>
              </a:solidFill>
              <a:effectLst/>
              <a:latin typeface="+mj-lt"/>
              <a:ea typeface="Calibri" panose="020F0502020204030204" pitchFamily="34" charset="0"/>
              <a:cs typeface="Calibri" panose="020F0502020204030204" pitchFamily="34" charset="0"/>
            </a:endParaRPr>
          </a:p>
          <a:p>
            <a:pPr marL="0" lvl="0" indent="0">
              <a:buNone/>
              <a:tabLst>
                <a:tab pos="457200" algn="l"/>
              </a:tabLst>
            </a:pPr>
            <a:endParaRPr lang="en-AU" dirty="0">
              <a:solidFill>
                <a:srgbClr val="000000"/>
              </a:solidFill>
              <a:effectLst/>
              <a:latin typeface="+mj-lt"/>
              <a:ea typeface="Calibri" panose="020F0502020204030204" pitchFamily="34" charset="0"/>
              <a:cs typeface="Calibri" panose="020F0502020204030204" pitchFamily="34" charset="0"/>
            </a:endParaRPr>
          </a:p>
          <a:p>
            <a:pPr lvl="1">
              <a:buClr>
                <a:srgbClr val="0070C0"/>
              </a:buClr>
            </a:pPr>
            <a:endParaRPr lang="en-AU" dirty="0"/>
          </a:p>
          <a:p>
            <a:pPr lvl="1">
              <a:buClr>
                <a:srgbClr val="0070C0"/>
              </a:buClr>
            </a:pPr>
            <a:endParaRPr lang="en-US" dirty="0"/>
          </a:p>
        </p:txBody>
      </p:sp>
      <p:sp>
        <p:nvSpPr>
          <p:cNvPr id="4" name="Slide Number Placeholder 3">
            <a:extLst>
              <a:ext uri="{FF2B5EF4-FFF2-40B4-BE49-F238E27FC236}">
                <a16:creationId xmlns:a16="http://schemas.microsoft.com/office/drawing/2014/main" id="{06B5AD55-510D-3992-7D70-B8F9BE71C3B3}"/>
              </a:ext>
            </a:extLst>
          </p:cNvPr>
          <p:cNvSpPr>
            <a:spLocks noGrp="1"/>
          </p:cNvSpPr>
          <p:nvPr>
            <p:ph type="sldNum" sz="quarter" idx="12"/>
          </p:nvPr>
        </p:nvSpPr>
        <p:spPr/>
        <p:txBody>
          <a:bodyPr/>
          <a:lstStyle/>
          <a:p>
            <a:pPr>
              <a:defRPr/>
            </a:pPr>
            <a:fld id="{72814190-195E-B44C-B326-406A9C10AF41}" type="slidenum">
              <a:rPr lang="en-AU" altLang="en-US" smtClean="0"/>
              <a:pPr>
                <a:defRPr/>
              </a:pPr>
              <a:t>3</a:t>
            </a:fld>
            <a:endParaRPr lang="en-AU" altLang="en-US"/>
          </a:p>
        </p:txBody>
      </p:sp>
    </p:spTree>
    <p:extLst>
      <p:ext uri="{BB962C8B-B14F-4D97-AF65-F5344CB8AC3E}">
        <p14:creationId xmlns:p14="http://schemas.microsoft.com/office/powerpoint/2010/main" val="341898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C82E6-093E-76D8-9B2B-CDCDF6EF3CD6}"/>
              </a:ext>
            </a:extLst>
          </p:cNvPr>
          <p:cNvSpPr>
            <a:spLocks noGrp="1"/>
          </p:cNvSpPr>
          <p:nvPr>
            <p:ph idx="1"/>
          </p:nvPr>
        </p:nvSpPr>
        <p:spPr/>
        <p:txBody>
          <a:bodyPr/>
          <a:lstStyle/>
          <a:p>
            <a:pPr marL="0" indent="0">
              <a:buNone/>
              <a:tabLst>
                <a:tab pos="457200" algn="l"/>
              </a:tabLst>
            </a:pPr>
            <a:r>
              <a:rPr lang="en-AU" dirty="0">
                <a:solidFill>
                  <a:srgbClr val="000000"/>
                </a:solidFill>
                <a:effectLst/>
                <a:latin typeface="+mj-lt"/>
                <a:ea typeface="Times New Roman" panose="02020603050405020304" pitchFamily="18" charset="0"/>
                <a:cs typeface="Calibri" panose="020F0502020204030204" pitchFamily="34" charset="0"/>
              </a:rPr>
              <a:t>2. How much does it cost to buy one unit/share in REP?</a:t>
            </a:r>
          </a:p>
          <a:p>
            <a:pPr>
              <a:tabLst>
                <a:tab pos="457200" algn="l"/>
              </a:tabLst>
            </a:pPr>
            <a:endParaRPr lang="en-AU" sz="3200" dirty="0">
              <a:solidFill>
                <a:srgbClr val="000000"/>
              </a:solidFill>
              <a:latin typeface="+mj-lt"/>
              <a:ea typeface="Calibri" panose="020F0502020204030204" pitchFamily="34" charset="0"/>
              <a:cs typeface="Calibri" panose="020F0502020204030204" pitchFamily="34" charset="0"/>
            </a:endParaRPr>
          </a:p>
          <a:p>
            <a:pPr>
              <a:tabLst>
                <a:tab pos="457200" algn="l"/>
              </a:tabLst>
            </a:pPr>
            <a:r>
              <a:rPr lang="en-AU" sz="3200" dirty="0">
                <a:effectLst/>
                <a:latin typeface="+mj-lt"/>
                <a:ea typeface="Calibri" panose="020F0502020204030204" pitchFamily="34" charset="0"/>
                <a:cs typeface="Times New Roman" panose="02020603050405020304" pitchFamily="18" charset="0"/>
              </a:rPr>
              <a:t>$0.755</a:t>
            </a:r>
          </a:p>
          <a:p>
            <a:pPr marL="342900" lvl="0" indent="-342900">
              <a:buFont typeface="+mj-lt"/>
              <a:buAutoNum type="arabicPeriod" startAt="2"/>
              <a:tabLst>
                <a:tab pos="457200" algn="l"/>
              </a:tabLst>
            </a:pPr>
            <a:endParaRPr lang="en-AU" dirty="0">
              <a:solidFill>
                <a:srgbClr val="000000"/>
              </a:solidFill>
              <a:effectLst/>
              <a:latin typeface="+mj-lt"/>
              <a:ea typeface="Calibri" panose="020F0502020204030204" pitchFamily="34" charset="0"/>
              <a:cs typeface="Calibri" panose="020F0502020204030204" pitchFamily="34" charset="0"/>
            </a:endParaRPr>
          </a:p>
          <a:p>
            <a:pPr marL="0" indent="0">
              <a:buNone/>
              <a:tabLst>
                <a:tab pos="457200" algn="l"/>
              </a:tabLst>
            </a:pPr>
            <a:r>
              <a:rPr lang="en-AU" dirty="0">
                <a:solidFill>
                  <a:srgbClr val="000000"/>
                </a:solidFill>
                <a:effectLst/>
                <a:latin typeface="+mj-lt"/>
                <a:ea typeface="Times New Roman" panose="02020603050405020304" pitchFamily="18" charset="0"/>
                <a:cs typeface="Calibri" panose="020F0502020204030204" pitchFamily="34" charset="0"/>
              </a:rPr>
              <a:t>3. How many units/shares in REP on issue?</a:t>
            </a:r>
            <a:endParaRPr lang="en-AU" dirty="0">
              <a:solidFill>
                <a:srgbClr val="000000"/>
              </a:solidFill>
              <a:effectLst/>
              <a:latin typeface="+mj-lt"/>
              <a:ea typeface="Calibri" panose="020F0502020204030204" pitchFamily="34" charset="0"/>
              <a:cs typeface="Calibri" panose="020F0502020204030204" pitchFamily="34" charset="0"/>
            </a:endParaRPr>
          </a:p>
          <a:p>
            <a:pPr lvl="1">
              <a:buClr>
                <a:srgbClr val="0070C0"/>
              </a:buClr>
            </a:pPr>
            <a:endParaRPr lang="en-AU" i="1" dirty="0">
              <a:effectLst/>
              <a:latin typeface="Calibri" panose="020F0502020204030204" pitchFamily="34" charset="0"/>
              <a:cs typeface="Calibri" panose="020F0502020204030204" pitchFamily="34" charset="0"/>
            </a:endParaRPr>
          </a:p>
          <a:p>
            <a:r>
              <a:rPr lang="en-AU" dirty="0"/>
              <a:t>   521,084,094</a:t>
            </a:r>
          </a:p>
          <a:p>
            <a:endParaRPr lang="en-US" dirty="0"/>
          </a:p>
        </p:txBody>
      </p:sp>
      <p:sp>
        <p:nvSpPr>
          <p:cNvPr id="4" name="Slide Number Placeholder 3">
            <a:extLst>
              <a:ext uri="{FF2B5EF4-FFF2-40B4-BE49-F238E27FC236}">
                <a16:creationId xmlns:a16="http://schemas.microsoft.com/office/drawing/2014/main" id="{E5B1EC6B-7863-4A0D-0CF0-F4BA75D53B53}"/>
              </a:ext>
            </a:extLst>
          </p:cNvPr>
          <p:cNvSpPr>
            <a:spLocks noGrp="1"/>
          </p:cNvSpPr>
          <p:nvPr>
            <p:ph type="sldNum" sz="quarter" idx="12"/>
          </p:nvPr>
        </p:nvSpPr>
        <p:spPr/>
        <p:txBody>
          <a:bodyPr/>
          <a:lstStyle/>
          <a:p>
            <a:pPr>
              <a:defRPr/>
            </a:pPr>
            <a:fld id="{72814190-195E-B44C-B326-406A9C10AF41}" type="slidenum">
              <a:rPr lang="en-AU" altLang="en-US" smtClean="0"/>
              <a:pPr>
                <a:defRPr/>
              </a:pPr>
              <a:t>4</a:t>
            </a:fld>
            <a:endParaRPr lang="en-AU" altLang="en-US"/>
          </a:p>
        </p:txBody>
      </p:sp>
    </p:spTree>
    <p:extLst>
      <p:ext uri="{BB962C8B-B14F-4D97-AF65-F5344CB8AC3E}">
        <p14:creationId xmlns:p14="http://schemas.microsoft.com/office/powerpoint/2010/main" val="263773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991D1-96C0-A1C8-2DAA-A845C199F45E}"/>
              </a:ext>
            </a:extLst>
          </p:cNvPr>
          <p:cNvSpPr>
            <a:spLocks noGrp="1"/>
          </p:cNvSpPr>
          <p:nvPr>
            <p:ph idx="1"/>
          </p:nvPr>
        </p:nvSpPr>
        <p:spPr>
          <a:xfrm>
            <a:off x="1576917" y="2374783"/>
            <a:ext cx="10363200" cy="3400661"/>
          </a:xfrm>
        </p:spPr>
        <p:txBody>
          <a:bodyPr/>
          <a:lstStyle/>
          <a:p>
            <a:pPr marL="0" indent="0">
              <a:buNone/>
              <a:tabLst>
                <a:tab pos="457200" algn="l"/>
              </a:tabLst>
            </a:pP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Is REP a stapled or externally managed fund?</a:t>
            </a:r>
          </a:p>
          <a:p>
            <a:pPr>
              <a:tabLst>
                <a:tab pos="457200" algn="l"/>
              </a:tabLst>
            </a:pPr>
            <a:r>
              <a:rPr lang="en-AU" dirty="0">
                <a:effectLst/>
                <a:latin typeface="+mj-lt"/>
                <a:ea typeface="Calibri" panose="020F0502020204030204" pitchFamily="34" charset="0"/>
                <a:cs typeface="Times New Roman" panose="02020603050405020304" pitchFamily="18" charset="0"/>
              </a:rPr>
              <a:t>     Stapled</a:t>
            </a:r>
          </a:p>
          <a:p>
            <a:pPr marL="0" indent="0">
              <a:buNone/>
              <a:tabLst>
                <a:tab pos="457200" algn="l"/>
              </a:tabLst>
            </a:pPr>
            <a:endParaRPr lang="en-AU" sz="3200" dirty="0">
              <a:solidFill>
                <a:srgbClr val="000000"/>
              </a:solidFill>
              <a:latin typeface="+mj-lt"/>
              <a:ea typeface="Times New Roman" panose="02020603050405020304" pitchFamily="18" charset="0"/>
              <a:cs typeface="Times New Roman" panose="02020603050405020304" pitchFamily="18" charset="0"/>
            </a:endParaRPr>
          </a:p>
          <a:p>
            <a:pPr marL="0" indent="0">
              <a:buNone/>
              <a:tabLst>
                <a:tab pos="457200" algn="l"/>
              </a:tabLst>
            </a:pP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5.What property sectors does the fund invest in?</a:t>
            </a:r>
          </a:p>
          <a:p>
            <a:pPr lvl="0"/>
            <a:r>
              <a:rPr lang="en-AU" dirty="0"/>
              <a:t>Essential retail (54.3% of portfolio by value)</a:t>
            </a:r>
          </a:p>
          <a:p>
            <a:pPr lvl="0"/>
            <a:r>
              <a:rPr lang="en-AU" dirty="0"/>
              <a:t>Healthcare sector (45.7% of portfolio by value)</a:t>
            </a:r>
          </a:p>
          <a:p>
            <a:pPr>
              <a:tabLst>
                <a:tab pos="457200" algn="l"/>
              </a:tabLst>
            </a:pPr>
            <a:endParaRPr lang="en-AU"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12BF311-3ED2-FB8C-A6AE-5581EBCC2D92}"/>
              </a:ext>
            </a:extLst>
          </p:cNvPr>
          <p:cNvSpPr>
            <a:spLocks noGrp="1"/>
          </p:cNvSpPr>
          <p:nvPr>
            <p:ph type="sldNum" sz="quarter" idx="12"/>
          </p:nvPr>
        </p:nvSpPr>
        <p:spPr/>
        <p:txBody>
          <a:bodyPr/>
          <a:lstStyle/>
          <a:p>
            <a:pPr>
              <a:defRPr/>
            </a:pPr>
            <a:fld id="{72814190-195E-B44C-B326-406A9C10AF41}" type="slidenum">
              <a:rPr lang="en-AU" altLang="en-US" smtClean="0"/>
              <a:pPr>
                <a:defRPr/>
              </a:pPr>
              <a:t>5</a:t>
            </a:fld>
            <a:endParaRPr lang="en-AU" altLang="en-US"/>
          </a:p>
        </p:txBody>
      </p:sp>
    </p:spTree>
    <p:extLst>
      <p:ext uri="{BB962C8B-B14F-4D97-AF65-F5344CB8AC3E}">
        <p14:creationId xmlns:p14="http://schemas.microsoft.com/office/powerpoint/2010/main" val="29089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19CD36-038D-81D8-7CBF-9D37904001A8}"/>
              </a:ext>
            </a:extLst>
          </p:cNvPr>
          <p:cNvSpPr>
            <a:spLocks noGrp="1"/>
          </p:cNvSpPr>
          <p:nvPr>
            <p:ph type="sldNum" sz="quarter" idx="12"/>
          </p:nvPr>
        </p:nvSpPr>
        <p:spPr/>
        <p:txBody>
          <a:bodyPr/>
          <a:lstStyle/>
          <a:p>
            <a:pPr>
              <a:defRPr/>
            </a:pPr>
            <a:fld id="{72814190-195E-B44C-B326-406A9C10AF41}" type="slidenum">
              <a:rPr lang="en-AU" altLang="en-US" smtClean="0"/>
              <a:pPr>
                <a:defRPr/>
              </a:pPr>
              <a:t>6</a:t>
            </a:fld>
            <a:endParaRPr lang="en-AU" altLang="en-US"/>
          </a:p>
        </p:txBody>
      </p:sp>
      <p:pic>
        <p:nvPicPr>
          <p:cNvPr id="7" name="Picture 6">
            <a:extLst>
              <a:ext uri="{FF2B5EF4-FFF2-40B4-BE49-F238E27FC236}">
                <a16:creationId xmlns:a16="http://schemas.microsoft.com/office/drawing/2014/main" id="{DAEF0778-0831-C2AD-2595-A8CD56DD5F37}"/>
              </a:ext>
            </a:extLst>
          </p:cNvPr>
          <p:cNvPicPr>
            <a:picLocks noChangeAspect="1"/>
          </p:cNvPicPr>
          <p:nvPr/>
        </p:nvPicPr>
        <p:blipFill>
          <a:blip r:embed="rId2"/>
          <a:stretch>
            <a:fillRect/>
          </a:stretch>
        </p:blipFill>
        <p:spPr>
          <a:xfrm>
            <a:off x="1051560" y="1168241"/>
            <a:ext cx="9799320" cy="4964272"/>
          </a:xfrm>
          <a:prstGeom prst="rect">
            <a:avLst/>
          </a:prstGeom>
        </p:spPr>
      </p:pic>
    </p:spTree>
    <p:extLst>
      <p:ext uri="{BB962C8B-B14F-4D97-AF65-F5344CB8AC3E}">
        <p14:creationId xmlns:p14="http://schemas.microsoft.com/office/powerpoint/2010/main" val="314763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76A8B-CCA3-C5C9-46D2-B90CFB928926}"/>
              </a:ext>
            </a:extLst>
          </p:cNvPr>
          <p:cNvSpPr>
            <a:spLocks noGrp="1"/>
          </p:cNvSpPr>
          <p:nvPr>
            <p:ph idx="1"/>
          </p:nvPr>
        </p:nvSpPr>
        <p:spPr>
          <a:xfrm>
            <a:off x="868680" y="975360"/>
            <a:ext cx="11071437" cy="5157153"/>
          </a:xfrm>
        </p:spPr>
        <p:txBody>
          <a:bodyPr/>
          <a:lstStyle/>
          <a:p>
            <a:pPr marL="0" indent="0">
              <a:buNone/>
            </a:pPr>
            <a:r>
              <a:rPr lang="en-AU" sz="3200" dirty="0">
                <a:solidFill>
                  <a:srgbClr val="000000"/>
                </a:solidFill>
                <a:effectLst/>
                <a:latin typeface="+mj-lt"/>
                <a:ea typeface="Times New Roman" panose="02020603050405020304" pitchFamily="18" charset="0"/>
                <a:cs typeface="Times New Roman" panose="02020603050405020304" pitchFamily="18" charset="0"/>
              </a:rPr>
              <a:t>6. What is the total combined market value of the properties that REP fund owns?</a:t>
            </a:r>
          </a:p>
          <a:p>
            <a:r>
              <a:rPr lang="en-AU" dirty="0">
                <a:effectLst/>
                <a:latin typeface="+mj-lt"/>
                <a:ea typeface="Calibri" panose="020F0502020204030204" pitchFamily="34" charset="0"/>
                <a:cs typeface="Times New Roman" panose="02020603050405020304" pitchFamily="18" charset="0"/>
              </a:rPr>
              <a:t>$807.1M</a:t>
            </a:r>
          </a:p>
          <a:p>
            <a:endParaRPr lang="en-US" dirty="0"/>
          </a:p>
        </p:txBody>
      </p:sp>
      <p:sp>
        <p:nvSpPr>
          <p:cNvPr id="4" name="Slide Number Placeholder 3">
            <a:extLst>
              <a:ext uri="{FF2B5EF4-FFF2-40B4-BE49-F238E27FC236}">
                <a16:creationId xmlns:a16="http://schemas.microsoft.com/office/drawing/2014/main" id="{7E0BB15D-44AA-5A43-5A0C-99C085C11F08}"/>
              </a:ext>
            </a:extLst>
          </p:cNvPr>
          <p:cNvSpPr>
            <a:spLocks noGrp="1"/>
          </p:cNvSpPr>
          <p:nvPr>
            <p:ph type="sldNum" sz="quarter" idx="12"/>
          </p:nvPr>
        </p:nvSpPr>
        <p:spPr/>
        <p:txBody>
          <a:bodyPr/>
          <a:lstStyle/>
          <a:p>
            <a:pPr>
              <a:defRPr/>
            </a:pPr>
            <a:fld id="{72814190-195E-B44C-B326-406A9C10AF41}" type="slidenum">
              <a:rPr lang="en-AU" altLang="en-US" smtClean="0"/>
              <a:pPr>
                <a:defRPr/>
              </a:pPr>
              <a:t>7</a:t>
            </a:fld>
            <a:endParaRPr lang="en-AU" altLang="en-US"/>
          </a:p>
        </p:txBody>
      </p:sp>
    </p:spTree>
    <p:extLst>
      <p:ext uri="{BB962C8B-B14F-4D97-AF65-F5344CB8AC3E}">
        <p14:creationId xmlns:p14="http://schemas.microsoft.com/office/powerpoint/2010/main" val="90526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8CBC58-884D-54F0-0AA4-A2AE015F5249}"/>
              </a:ext>
            </a:extLst>
          </p:cNvPr>
          <p:cNvSpPr>
            <a:spLocks noGrp="1"/>
          </p:cNvSpPr>
          <p:nvPr>
            <p:ph type="sldNum" sz="quarter" idx="12"/>
          </p:nvPr>
        </p:nvSpPr>
        <p:spPr/>
        <p:txBody>
          <a:bodyPr/>
          <a:lstStyle/>
          <a:p>
            <a:pPr>
              <a:defRPr/>
            </a:pPr>
            <a:fld id="{72814190-195E-B44C-B326-406A9C10AF41}" type="slidenum">
              <a:rPr lang="en-AU" altLang="en-US" smtClean="0"/>
              <a:pPr>
                <a:defRPr/>
              </a:pPr>
              <a:t>8</a:t>
            </a:fld>
            <a:endParaRPr lang="en-AU" altLang="en-US"/>
          </a:p>
        </p:txBody>
      </p:sp>
      <p:pic>
        <p:nvPicPr>
          <p:cNvPr id="5" name="Picture 4">
            <a:extLst>
              <a:ext uri="{FF2B5EF4-FFF2-40B4-BE49-F238E27FC236}">
                <a16:creationId xmlns:a16="http://schemas.microsoft.com/office/drawing/2014/main" id="{29669DDD-534F-35AB-BE07-B079FB6D5189}"/>
              </a:ext>
            </a:extLst>
          </p:cNvPr>
          <p:cNvPicPr>
            <a:picLocks noChangeAspect="1"/>
          </p:cNvPicPr>
          <p:nvPr/>
        </p:nvPicPr>
        <p:blipFill>
          <a:blip r:embed="rId2"/>
          <a:stretch>
            <a:fillRect/>
          </a:stretch>
        </p:blipFill>
        <p:spPr>
          <a:xfrm>
            <a:off x="1143000" y="474532"/>
            <a:ext cx="9784080" cy="5911027"/>
          </a:xfrm>
          <a:prstGeom prst="rect">
            <a:avLst/>
          </a:prstGeom>
        </p:spPr>
      </p:pic>
    </p:spTree>
    <p:extLst>
      <p:ext uri="{BB962C8B-B14F-4D97-AF65-F5344CB8AC3E}">
        <p14:creationId xmlns:p14="http://schemas.microsoft.com/office/powerpoint/2010/main" val="378529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25CAE-CBFF-BC9B-0A0E-3CF4C3A2E285}"/>
              </a:ext>
            </a:extLst>
          </p:cNvPr>
          <p:cNvSpPr>
            <a:spLocks noGrp="1"/>
          </p:cNvSpPr>
          <p:nvPr>
            <p:ph idx="1"/>
          </p:nvPr>
        </p:nvSpPr>
        <p:spPr>
          <a:xfrm>
            <a:off x="396240" y="441960"/>
            <a:ext cx="11543877" cy="5690553"/>
          </a:xfrm>
        </p:spPr>
        <p:txBody>
          <a:bodyPr/>
          <a:lstStyle/>
          <a:p>
            <a:pPr marL="0" indent="0">
              <a:buNone/>
              <a:tabLst>
                <a:tab pos="457200" algn="l"/>
              </a:tabLst>
            </a:pP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How much debt does REP have?</a:t>
            </a:r>
          </a:p>
          <a:p>
            <a:pPr marL="270510"/>
            <a:r>
              <a:rPr lang="en-AU" dirty="0">
                <a:effectLst/>
                <a:latin typeface="+mj-lt"/>
                <a:ea typeface="Calibri" panose="020F0502020204030204" pitchFamily="34" charset="0"/>
                <a:cs typeface="Times New Roman" panose="02020603050405020304" pitchFamily="18" charset="0"/>
              </a:rPr>
              <a:t>$280.2M</a:t>
            </a:r>
          </a:p>
          <a:p>
            <a:pPr marL="270510"/>
            <a:r>
              <a:rPr lang="en-AU" dirty="0">
                <a:effectLst/>
                <a:latin typeface="+mj-lt"/>
                <a:ea typeface="Calibri" panose="020F0502020204030204" pitchFamily="34" charset="0"/>
                <a:cs typeface="Times New Roman" panose="02020603050405020304" pitchFamily="18" charset="0"/>
              </a:rPr>
              <a:t>32.8% gearing</a:t>
            </a:r>
          </a:p>
          <a:p>
            <a:pPr marL="270510"/>
            <a:endParaRPr lang="en-AU" dirty="0">
              <a:effectLst/>
              <a:latin typeface="+mj-lt"/>
              <a:ea typeface="Calibri" panose="020F0502020204030204" pitchFamily="34" charset="0"/>
              <a:cs typeface="Times New Roman" panose="02020603050405020304" pitchFamily="18" charset="0"/>
            </a:endParaRPr>
          </a:p>
          <a:p>
            <a:pPr marL="0" indent="0">
              <a:buNone/>
            </a:pP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tabLst>
                <a:tab pos="457200" algn="l"/>
              </a:tabLst>
            </a:pPr>
            <a:endPar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Lst>
            </a:pPr>
            <a:endParaRPr lang="en-AU" sz="3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AU" sz="3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0FE50BF2-4DD2-04E4-8D5D-1E1ACAF78F17}"/>
              </a:ext>
            </a:extLst>
          </p:cNvPr>
          <p:cNvSpPr>
            <a:spLocks noGrp="1"/>
          </p:cNvSpPr>
          <p:nvPr>
            <p:ph type="sldNum" sz="quarter" idx="12"/>
          </p:nvPr>
        </p:nvSpPr>
        <p:spPr/>
        <p:txBody>
          <a:bodyPr/>
          <a:lstStyle/>
          <a:p>
            <a:pPr>
              <a:defRPr/>
            </a:pPr>
            <a:fld id="{72814190-195E-B44C-B326-406A9C10AF41}" type="slidenum">
              <a:rPr lang="en-AU" altLang="en-US" smtClean="0"/>
              <a:pPr>
                <a:defRPr/>
              </a:pPr>
              <a:t>9</a:t>
            </a:fld>
            <a:endParaRPr lang="en-AU" altLang="en-US"/>
          </a:p>
        </p:txBody>
      </p:sp>
      <p:pic>
        <p:nvPicPr>
          <p:cNvPr id="5" name="Picture 4">
            <a:extLst>
              <a:ext uri="{FF2B5EF4-FFF2-40B4-BE49-F238E27FC236}">
                <a16:creationId xmlns:a16="http://schemas.microsoft.com/office/drawing/2014/main" id="{ACD5AE16-5D92-0504-15C2-CABA2CAAB027}"/>
              </a:ext>
            </a:extLst>
          </p:cNvPr>
          <p:cNvPicPr>
            <a:picLocks noChangeAspect="1"/>
          </p:cNvPicPr>
          <p:nvPr/>
        </p:nvPicPr>
        <p:blipFill>
          <a:blip r:embed="rId2"/>
          <a:stretch>
            <a:fillRect/>
          </a:stretch>
        </p:blipFill>
        <p:spPr>
          <a:xfrm>
            <a:off x="975360" y="2225040"/>
            <a:ext cx="10393680" cy="3907473"/>
          </a:xfrm>
          <a:prstGeom prst="rect">
            <a:avLst/>
          </a:prstGeom>
        </p:spPr>
      </p:pic>
    </p:spTree>
    <p:extLst>
      <p:ext uri="{BB962C8B-B14F-4D97-AF65-F5344CB8AC3E}">
        <p14:creationId xmlns:p14="http://schemas.microsoft.com/office/powerpoint/2010/main" val="97341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1400</Words>
  <Application>Microsoft Office PowerPoint</Application>
  <PresentationFormat>Widescreen</PresentationFormat>
  <Paragraphs>119</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Symbol</vt:lpstr>
      <vt:lpstr>Tahoma</vt:lpstr>
      <vt:lpstr>Times New Roman</vt:lpstr>
      <vt:lpstr>Wingdings</vt:lpstr>
      <vt:lpstr>Blends</vt:lpstr>
      <vt:lpstr> Real Estate Finance FINM 3406 Week 4 – Tutorial 3</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Real Estate Finance FINM 3406 Week 2 – Tutorial 1 </dc:title>
  <dc:creator>Rasheda Keane</dc:creator>
  <cp:lastModifiedBy>Ihtisham Abdul Malik</cp:lastModifiedBy>
  <cp:revision>6</cp:revision>
  <dcterms:created xsi:type="dcterms:W3CDTF">2023-02-26T05:21:42Z</dcterms:created>
  <dcterms:modified xsi:type="dcterms:W3CDTF">2024-03-17T05:50:18Z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2023-02-26T06:16:13Z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615db644-923c-49f3-a9ea-a304a486e7ab</vt:lpwstr>
  </property>
  <property fmtid="{D5CDD505-2E9C-101B-9397-08002B2CF9AE}" pid="8" name="MSIP_Label_0f488380-630a-4f55-a077-a19445e3f360_ContentBits">
    <vt:lpwstr>0</vt:lpwstr>
  </property>
</Properties>
</file>