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373" r:id="rId2"/>
    <p:sldId id="387" r:id="rId3"/>
    <p:sldId id="375" r:id="rId4"/>
    <p:sldId id="376" r:id="rId5"/>
    <p:sldId id="377" r:id="rId6"/>
    <p:sldId id="378" r:id="rId7"/>
    <p:sldId id="379" r:id="rId8"/>
    <p:sldId id="380" r:id="rId9"/>
    <p:sldId id="381" r:id="rId10"/>
    <p:sldId id="391" r:id="rId11"/>
    <p:sldId id="382" r:id="rId12"/>
    <p:sldId id="383" r:id="rId13"/>
    <p:sldId id="384" r:id="rId14"/>
    <p:sldId id="392" r:id="rId15"/>
    <p:sldId id="385" r:id="rId16"/>
    <p:sldId id="386" r:id="rId17"/>
    <p:sldId id="388" r:id="rId18"/>
    <p:sldId id="3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C800D76-3C72-4CB3-9FC9-AADDB526D820}">
          <p14:sldIdLst>
            <p14:sldId id="373"/>
            <p14:sldId id="387"/>
            <p14:sldId id="375"/>
            <p14:sldId id="376"/>
            <p14:sldId id="377"/>
            <p14:sldId id="378"/>
            <p14:sldId id="379"/>
            <p14:sldId id="380"/>
            <p14:sldId id="381"/>
            <p14:sldId id="391"/>
            <p14:sldId id="382"/>
            <p14:sldId id="383"/>
            <p14:sldId id="384"/>
            <p14:sldId id="392"/>
            <p14:sldId id="385"/>
            <p14:sldId id="386"/>
            <p14:sldId id="388"/>
            <p14:sldId id="389"/>
          </p14:sldIdLst>
        </p14:section>
        <p14:section name="Instructions" id="{5EC75C8C-8851-4EC1-83E3-ADCB0283ABBC}">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1CC"/>
    <a:srgbClr val="999490"/>
    <a:srgbClr val="962A8B"/>
    <a:srgbClr val="C8AE73"/>
    <a:srgbClr val="FBB800"/>
    <a:srgbClr val="00539B"/>
    <a:srgbClr val="F01D27"/>
    <a:srgbClr val="D8C726"/>
    <a:srgbClr val="77BD43"/>
    <a:srgbClr val="F08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5" autoAdjust="0"/>
    <p:restoredTop sz="95545" autoAdjust="0"/>
  </p:normalViewPr>
  <p:slideViewPr>
    <p:cSldViewPr showGuides="1">
      <p:cViewPr varScale="1">
        <p:scale>
          <a:sx n="102" d="100"/>
          <a:sy n="102" d="100"/>
        </p:scale>
        <p:origin x="108" y="256"/>
      </p:cViewPr>
      <p:guideLst/>
    </p:cSldViewPr>
  </p:slideViewPr>
  <p:notesTextViewPr>
    <p:cViewPr>
      <p:scale>
        <a:sx n="1" d="1"/>
        <a:sy n="1" d="1"/>
      </p:scale>
      <p:origin x="0" y="0"/>
    </p:cViewPr>
  </p:notesTextViewPr>
  <p:notesViewPr>
    <p:cSldViewPr showGuides="1">
      <p:cViewPr varScale="1">
        <p:scale>
          <a:sx n="84" d="100"/>
          <a:sy n="84" d="100"/>
        </p:scale>
        <p:origin x="30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17/03/2024</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17/03/2024</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userDrawn="1"/>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userDrawn="1"/>
        </p:nvPicPr>
        <p:blipFill rotWithShape="1">
          <a:blip r:embed="rId2"/>
          <a:srcRect l="74412" t="80198" b="-1"/>
          <a:stretch/>
        </p:blipFill>
        <p:spPr bwMode="ltGray">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userDrawn="1"/>
        </p:nvPicPr>
        <p:blipFill rotWithShape="1">
          <a:blip r:embed="rId2"/>
          <a:srcRect t="59270" r="70475" b="-1"/>
          <a:stretch/>
        </p:blipFill>
        <p:spPr bwMode="ltGray">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userDrawn="1"/>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773B90A4-353C-48E3-A991-1B0A2B9809C7}"/>
              </a:ext>
            </a:extLst>
          </p:cNvPr>
          <p:cNvSpPr>
            <a:spLocks noGrp="1"/>
          </p:cNvSpPr>
          <p:nvPr>
            <p:ph type="dt" sz="half" idx="20"/>
          </p:nvPr>
        </p:nvSpPr>
        <p:spPr bwMode="white"/>
        <p:txBody>
          <a:bodyPr/>
          <a:lstStyle/>
          <a:p>
            <a:r>
              <a:rPr lang="en-US" dirty="0"/>
              <a:t>[Entity Name]</a:t>
            </a:r>
            <a:endParaRPr lang="en-AU" dirty="0"/>
          </a:p>
        </p:txBody>
      </p:sp>
      <p:sp>
        <p:nvSpPr>
          <p:cNvPr id="9" name="Footer Placeholder 8">
            <a:extLst>
              <a:ext uri="{FF2B5EF4-FFF2-40B4-BE49-F238E27FC236}">
                <a16:creationId xmlns:a16="http://schemas.microsoft.com/office/drawing/2014/main" id="{40E684A2-92A1-4743-93DB-A2D5AFCE792F}"/>
              </a:ext>
            </a:extLst>
          </p:cNvPr>
          <p:cNvSpPr>
            <a:spLocks noGrp="1"/>
          </p:cNvSpPr>
          <p:nvPr>
            <p:ph type="ftr" sz="quarter" idx="21"/>
          </p:nvPr>
        </p:nvSpPr>
        <p:spPr/>
        <p:txBody>
          <a:bodyPr/>
          <a:lstStyle/>
          <a:p>
            <a:r>
              <a:rPr lang="en-AU"/>
              <a:t>[Presentation Title] | [Date]</a:t>
            </a:r>
            <a:endParaRPr lang="en-AU" dirty="0"/>
          </a:p>
        </p:txBody>
      </p:sp>
      <p:sp>
        <p:nvSpPr>
          <p:cNvPr id="10" name="Slide Number Placeholder 9">
            <a:extLst>
              <a:ext uri="{FF2B5EF4-FFF2-40B4-BE49-F238E27FC236}">
                <a16:creationId xmlns:a16="http://schemas.microsoft.com/office/drawing/2014/main" id="{3B228959-3C67-45BC-954A-A13981901278}"/>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Title 3">
            <a:extLst>
              <a:ext uri="{FF2B5EF4-FFF2-40B4-BE49-F238E27FC236}">
                <a16:creationId xmlns:a16="http://schemas.microsoft.com/office/drawing/2014/main" id="{F21DDE5F-D7FC-442F-B28B-E2BE20514547}"/>
              </a:ext>
            </a:extLst>
          </p:cNvPr>
          <p:cNvSpPr>
            <a:spLocks noGrp="1"/>
          </p:cNvSpPr>
          <p:nvPr>
            <p:ph type="title"/>
          </p:nvPr>
        </p:nvSpPr>
        <p:spPr/>
        <p:txBody>
          <a:bodyPr/>
          <a:lstStyle/>
          <a:p>
            <a:r>
              <a:rPr lang="en-US"/>
              <a:t>Click to edit Master title style</a:t>
            </a:r>
            <a:endParaRPr lang="en-AU"/>
          </a:p>
        </p:txBody>
      </p:sp>
      <p:sp>
        <p:nvSpPr>
          <p:cNvPr id="11" name="Date Placeholder 10">
            <a:extLst>
              <a:ext uri="{FF2B5EF4-FFF2-40B4-BE49-F238E27FC236}">
                <a16:creationId xmlns:a16="http://schemas.microsoft.com/office/drawing/2014/main" id="{6104F0F0-FDFF-43C7-9188-2DB30D5D1563}"/>
              </a:ext>
            </a:extLst>
          </p:cNvPr>
          <p:cNvSpPr>
            <a:spLocks noGrp="1"/>
          </p:cNvSpPr>
          <p:nvPr>
            <p:ph type="dt" sz="half" idx="18"/>
          </p:nvPr>
        </p:nvSpPr>
        <p:spPr bwMode="white"/>
        <p:txBody>
          <a:bodyPr/>
          <a:lstStyle/>
          <a:p>
            <a:r>
              <a:rPr lang="en-US" dirty="0"/>
              <a:t>[Entity Name]</a:t>
            </a:r>
            <a:endParaRPr lang="en-AU" dirty="0"/>
          </a:p>
        </p:txBody>
      </p:sp>
      <p:sp>
        <p:nvSpPr>
          <p:cNvPr id="13" name="Footer Placeholder 12">
            <a:extLst>
              <a:ext uri="{FF2B5EF4-FFF2-40B4-BE49-F238E27FC236}">
                <a16:creationId xmlns:a16="http://schemas.microsoft.com/office/drawing/2014/main" id="{23BF6C02-0CA6-49E2-A373-73DF26BA1D21}"/>
              </a:ext>
            </a:extLst>
          </p:cNvPr>
          <p:cNvSpPr>
            <a:spLocks noGrp="1"/>
          </p:cNvSpPr>
          <p:nvPr>
            <p:ph type="ftr" sz="quarter" idx="19"/>
          </p:nvPr>
        </p:nvSpPr>
        <p:spPr/>
        <p:txBody>
          <a:bodyPr/>
          <a:lstStyle/>
          <a:p>
            <a:r>
              <a:rPr lang="en-AU"/>
              <a:t>[Presentation Title] | [Date]</a:t>
            </a:r>
            <a:endParaRPr lang="en-AU" dirty="0"/>
          </a:p>
        </p:txBody>
      </p:sp>
      <p:sp>
        <p:nvSpPr>
          <p:cNvPr id="14" name="Slide Number Placeholder 13">
            <a:extLst>
              <a:ext uri="{FF2B5EF4-FFF2-40B4-BE49-F238E27FC236}">
                <a16:creationId xmlns:a16="http://schemas.microsoft.com/office/drawing/2014/main" id="{D89DCE9D-2EC0-4E96-8676-B7755E0D22A7}"/>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E9B9DCCA-7638-41AF-BB97-E7C1ADB94B43}"/>
              </a:ext>
            </a:extLst>
          </p:cNvPr>
          <p:cNvSpPr>
            <a:spLocks noGrp="1"/>
          </p:cNvSpPr>
          <p:nvPr>
            <p:ph type="dt" sz="half" idx="19"/>
          </p:nvPr>
        </p:nvSpPr>
        <p:spPr bwMode="white"/>
        <p:txBody>
          <a:bodyPr/>
          <a:lstStyle/>
          <a:p>
            <a:r>
              <a:rPr lang="en-US" dirty="0"/>
              <a:t>[Entity Name]</a:t>
            </a:r>
            <a:endParaRPr lang="en-AU" dirty="0"/>
          </a:p>
        </p:txBody>
      </p:sp>
      <p:sp>
        <p:nvSpPr>
          <p:cNvPr id="12" name="Footer Placeholder 11">
            <a:extLst>
              <a:ext uri="{FF2B5EF4-FFF2-40B4-BE49-F238E27FC236}">
                <a16:creationId xmlns:a16="http://schemas.microsoft.com/office/drawing/2014/main" id="{B6506DFC-3F02-4673-B3B1-41D5834D7551}"/>
              </a:ext>
            </a:extLst>
          </p:cNvPr>
          <p:cNvSpPr>
            <a:spLocks noGrp="1"/>
          </p:cNvSpPr>
          <p:nvPr>
            <p:ph type="ftr" sz="quarter" idx="20"/>
          </p:nvPr>
        </p:nvSpPr>
        <p:spPr/>
        <p:txBody>
          <a:bodyPr/>
          <a:lstStyle/>
          <a:p>
            <a:r>
              <a:rPr lang="en-AU"/>
              <a:t>[Presentation Title] | [Date]</a:t>
            </a:r>
            <a:endParaRPr lang="en-AU" dirty="0"/>
          </a:p>
        </p:txBody>
      </p:sp>
      <p:sp>
        <p:nvSpPr>
          <p:cNvPr id="14" name="Slide Number Placeholder 13">
            <a:extLst>
              <a:ext uri="{FF2B5EF4-FFF2-40B4-BE49-F238E27FC236}">
                <a16:creationId xmlns:a16="http://schemas.microsoft.com/office/drawing/2014/main" id="{2F26CCD0-EFB3-4E19-A77F-85F3E0F33667}"/>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77075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5DE031C-D81B-4218-94A1-8E617EC68AED}"/>
              </a:ext>
            </a:extLst>
          </p:cNvPr>
          <p:cNvSpPr>
            <a:spLocks noGrp="1"/>
          </p:cNvSpPr>
          <p:nvPr>
            <p:ph type="dt" sz="half" idx="16"/>
          </p:nvPr>
        </p:nvSpPr>
        <p:spPr bwMode="white"/>
        <p:txBody>
          <a:bodyPr/>
          <a:lstStyle/>
          <a:p>
            <a:r>
              <a:rPr lang="en-US" dirty="0"/>
              <a:t>[Entity Name]</a:t>
            </a:r>
            <a:endParaRPr lang="en-AU" dirty="0"/>
          </a:p>
        </p:txBody>
      </p:sp>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r>
              <a:rPr lang="en-AU"/>
              <a:t>[Presentation Title] | [Date]</a:t>
            </a:r>
            <a:endParaRPr lang="en-AU"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96FEF3A4-7665-47FA-8B69-9A4F31C18B06}"/>
              </a:ext>
            </a:extLst>
          </p:cNvPr>
          <p:cNvSpPr>
            <a:spLocks noGrp="1"/>
          </p:cNvSpPr>
          <p:nvPr>
            <p:ph type="dt" sz="half" idx="16"/>
          </p:nvPr>
        </p:nvSpPr>
        <p:spPr bwMode="white"/>
        <p:txBody>
          <a:bodyPr/>
          <a:lstStyle/>
          <a:p>
            <a:r>
              <a:rPr lang="en-US" dirty="0"/>
              <a:t>[Entity Name]</a:t>
            </a:r>
            <a:endParaRPr lang="en-AU" dirty="0"/>
          </a:p>
        </p:txBody>
      </p:sp>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r>
              <a:rPr lang="en-AU"/>
              <a:t>[Presentation Title] | [Date]</a:t>
            </a:r>
            <a:endParaRPr lang="en-AU"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285750" indent="-285750" algn="l">
              <a:buClr>
                <a:schemeClr val="bg1"/>
              </a:buClr>
              <a:buFont typeface="Arial" panose="020B0604020202020204" pitchFamily="34" charset="0"/>
              <a:buChar char="•"/>
              <a:defRPr lang="en-AU" dirty="0"/>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340768"/>
            <a:ext cx="2592288" cy="876470"/>
          </a:xfrm>
        </p:spPr>
        <p:txBody>
          <a:bodyPr anchor="t">
            <a:normAutofit/>
          </a:bodyPr>
          <a:lstStyle>
            <a:lvl1pPr>
              <a:defRPr sz="2800"/>
            </a:lvl1pPr>
          </a:lstStyle>
          <a:p>
            <a:r>
              <a:rPr lang="en-US" dirty="0"/>
              <a:t>[Title]</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Date Placeholder 3">
            <a:extLst>
              <a:ext uri="{FF2B5EF4-FFF2-40B4-BE49-F238E27FC236}">
                <a16:creationId xmlns:a16="http://schemas.microsoft.com/office/drawing/2014/main" id="{FDC7D515-B4C3-44B8-9BAA-EEF692FA5A57}"/>
              </a:ext>
            </a:extLst>
          </p:cNvPr>
          <p:cNvSpPr>
            <a:spLocks noGrp="1"/>
          </p:cNvSpPr>
          <p:nvPr>
            <p:ph type="dt" sz="half" idx="20"/>
          </p:nvPr>
        </p:nvSpPr>
        <p:spPr bwMode="white"/>
        <p:txBody>
          <a:bodyPr/>
          <a:lstStyle/>
          <a:p>
            <a:r>
              <a:rPr lang="en-US" dirty="0"/>
              <a:t>[Entity Name]</a:t>
            </a:r>
            <a:endParaRPr lang="en-AU"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FEBC86CC-8E6A-4F6A-BC10-D9D4BF0CE880}"/>
              </a:ext>
            </a:extLst>
          </p:cNvPr>
          <p:cNvSpPr>
            <a:spLocks noGrp="1"/>
          </p:cNvSpPr>
          <p:nvPr>
            <p:ph type="dt" sz="half" idx="16"/>
          </p:nvPr>
        </p:nvSpPr>
        <p:spPr bwMode="white"/>
        <p:txBody>
          <a:bodyPr/>
          <a:lstStyle/>
          <a:p>
            <a:r>
              <a:rPr lang="en-US" dirty="0"/>
              <a:t>[Entity Name]</a:t>
            </a:r>
            <a:endParaRPr lang="en-AU"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r>
              <a:rPr lang="en-AU"/>
              <a:t>[Presentation Title] | [Date]</a:t>
            </a:r>
            <a:endParaRPr lang="en-AU"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Rectangle 8">
            <a:extLst>
              <a:ext uri="{FF2B5EF4-FFF2-40B4-BE49-F238E27FC236}">
                <a16:creationId xmlns:a16="http://schemas.microsoft.com/office/drawing/2014/main" id="{35F1548D-4CF2-410E-9EAF-5FFD92B8BD25}"/>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7" name="Date Placeholder 6">
            <a:extLst>
              <a:ext uri="{FF2B5EF4-FFF2-40B4-BE49-F238E27FC236}">
                <a16:creationId xmlns:a16="http://schemas.microsoft.com/office/drawing/2014/main" id="{65FC9ED7-6517-494A-9E4C-6DF78B8356C4}"/>
              </a:ext>
            </a:extLst>
          </p:cNvPr>
          <p:cNvSpPr>
            <a:spLocks noGrp="1"/>
          </p:cNvSpPr>
          <p:nvPr>
            <p:ph type="dt" sz="half" idx="14"/>
          </p:nvPr>
        </p:nvSpPr>
        <p:spPr bwMode="white"/>
        <p:txBody>
          <a:bodyPr/>
          <a:lstStyle/>
          <a:p>
            <a:r>
              <a:rPr lang="en-US" dirty="0"/>
              <a:t>[Entity Name]</a:t>
            </a:r>
            <a:endParaRPr lang="en-AU" dirty="0"/>
          </a:p>
        </p:txBody>
      </p:sp>
      <p:sp>
        <p:nvSpPr>
          <p:cNvPr id="8" name="Footer Placeholder 7">
            <a:extLst>
              <a:ext uri="{FF2B5EF4-FFF2-40B4-BE49-F238E27FC236}">
                <a16:creationId xmlns:a16="http://schemas.microsoft.com/office/drawing/2014/main" id="{0DA6D18E-7831-44BE-9F27-A68CFE3B02CE}"/>
              </a:ext>
            </a:extLst>
          </p:cNvPr>
          <p:cNvSpPr>
            <a:spLocks noGrp="1"/>
          </p:cNvSpPr>
          <p:nvPr>
            <p:ph type="ftr" sz="quarter" idx="15"/>
          </p:nvPr>
        </p:nvSpPr>
        <p:spPr/>
        <p:txBody>
          <a:bodyPr/>
          <a:lstStyle/>
          <a:p>
            <a:r>
              <a:rPr lang="en-AU"/>
              <a:t>[Presentation Title] | [Date]</a:t>
            </a:r>
            <a:endParaRPr lang="en-AU" dirty="0"/>
          </a:p>
        </p:txBody>
      </p:sp>
      <p:sp>
        <p:nvSpPr>
          <p:cNvPr id="11" name="Slide Number Placeholder 10">
            <a:extLst>
              <a:ext uri="{FF2B5EF4-FFF2-40B4-BE49-F238E27FC236}">
                <a16:creationId xmlns:a16="http://schemas.microsoft.com/office/drawing/2014/main" id="{CBA412D2-A7E4-4007-BC7B-41EB3D0B601C}"/>
              </a:ext>
            </a:extLst>
          </p:cNvPr>
          <p:cNvSpPr>
            <a:spLocks noGrp="1"/>
          </p:cNvSpPr>
          <p:nvPr>
            <p:ph type="sldNum" sz="quarter" idx="16"/>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97916337-F2DC-4078-961D-7B3BDA5209EB}"/>
              </a:ext>
            </a:extLst>
          </p:cNvPr>
          <p:cNvSpPr>
            <a:spLocks noGrp="1"/>
          </p:cNvSpPr>
          <p:nvPr>
            <p:ph type="dt" sz="half" idx="19"/>
          </p:nvPr>
        </p:nvSpPr>
        <p:spPr bwMode="white"/>
        <p:txBody>
          <a:bodyPr/>
          <a:lstStyle/>
          <a:p>
            <a:r>
              <a:rPr lang="en-US" dirty="0"/>
              <a:t>[Entity Name]</a:t>
            </a:r>
            <a:endParaRPr lang="en-AU" dirty="0"/>
          </a:p>
        </p:txBody>
      </p:sp>
      <p:sp>
        <p:nvSpPr>
          <p:cNvPr id="6" name="Footer Placeholder 5">
            <a:extLst>
              <a:ext uri="{FF2B5EF4-FFF2-40B4-BE49-F238E27FC236}">
                <a16:creationId xmlns:a16="http://schemas.microsoft.com/office/drawing/2014/main" id="{8734EC9E-80A6-4F00-A6C2-0211431E31A4}"/>
              </a:ext>
            </a:extLst>
          </p:cNvPr>
          <p:cNvSpPr>
            <a:spLocks noGrp="1"/>
          </p:cNvSpPr>
          <p:nvPr>
            <p:ph type="ftr" sz="quarter" idx="20"/>
          </p:nvPr>
        </p:nvSpPr>
        <p:spPr/>
        <p:txBody>
          <a:bodyPr/>
          <a:lstStyle/>
          <a:p>
            <a:r>
              <a:rPr lang="en-AU"/>
              <a:t>[Presentation Title] | [Date]</a:t>
            </a:r>
            <a:endParaRPr lang="en-AU" dirty="0"/>
          </a:p>
        </p:txBody>
      </p:sp>
      <p:sp>
        <p:nvSpPr>
          <p:cNvPr id="7" name="Slide Number Placeholder 6">
            <a:extLst>
              <a:ext uri="{FF2B5EF4-FFF2-40B4-BE49-F238E27FC236}">
                <a16:creationId xmlns:a16="http://schemas.microsoft.com/office/drawing/2014/main" id="{EFD63467-2027-4D99-8858-F83AC8390523}"/>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A50D441B-BAF3-4DDF-A5CD-A8E786E8FAAC}"/>
              </a:ext>
            </a:extLst>
          </p:cNvPr>
          <p:cNvSpPr>
            <a:spLocks noGrp="1"/>
          </p:cNvSpPr>
          <p:nvPr>
            <p:ph type="dt" sz="half" idx="19"/>
          </p:nvPr>
        </p:nvSpPr>
        <p:spPr bwMode="white"/>
        <p:txBody>
          <a:bodyPr/>
          <a:lstStyle/>
          <a:p>
            <a:r>
              <a:rPr lang="en-US" dirty="0"/>
              <a:t>[Entity Name]</a:t>
            </a:r>
            <a:endParaRPr lang="en-AU" dirty="0"/>
          </a:p>
        </p:txBody>
      </p:sp>
      <p:sp>
        <p:nvSpPr>
          <p:cNvPr id="7" name="Footer Placeholder 6">
            <a:extLst>
              <a:ext uri="{FF2B5EF4-FFF2-40B4-BE49-F238E27FC236}">
                <a16:creationId xmlns:a16="http://schemas.microsoft.com/office/drawing/2014/main" id="{EEA16CAE-14B9-4A43-877B-E46EF044168C}"/>
              </a:ext>
            </a:extLst>
          </p:cNvPr>
          <p:cNvSpPr>
            <a:spLocks noGrp="1"/>
          </p:cNvSpPr>
          <p:nvPr>
            <p:ph type="ftr" sz="quarter" idx="20"/>
          </p:nvPr>
        </p:nvSpPr>
        <p:spPr/>
        <p:txBody>
          <a:body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195BFC0C-3AAF-4677-B586-CD5CBF731F79}"/>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bwMode="white">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pPr algn="l"/>
            <a:r>
              <a:rPr lang="en-US"/>
              <a:t>[Entity Name]</a:t>
            </a:r>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3" name="Text Placeholder 16">
            <a:extLst>
              <a:ext uri="{FF2B5EF4-FFF2-40B4-BE49-F238E27FC236}">
                <a16:creationId xmlns:a16="http://schemas.microsoft.com/office/drawing/2014/main" id="{B4FA68DC-FEFE-4790-B4A5-75AF5CDBE1D5}"/>
              </a:ext>
            </a:extLst>
          </p:cNvPr>
          <p:cNvSpPr>
            <a:spLocks noGrp="1"/>
          </p:cNvSpPr>
          <p:nvPr>
            <p:ph type="body" sz="quarter" idx="22" hasCustomPrompt="1"/>
          </p:nvPr>
        </p:nvSpPr>
        <p:spPr bwMode="invGray">
          <a:xfrm>
            <a:off x="0" y="0"/>
            <a:ext cx="10704513" cy="6869113"/>
          </a:xfrm>
          <a:solidFill>
            <a:schemeClr val="accent1"/>
          </a:solidFill>
        </p:spPr>
        <p:txBody>
          <a:bodyPr>
            <a:normAutofit/>
          </a:bodyPr>
          <a:lstStyle>
            <a:lvl1pPr>
              <a:defRPr sz="100">
                <a:solidFill>
                  <a:schemeClr val="accent1"/>
                </a:solidFill>
              </a:defRPr>
            </a:lvl1pPr>
          </a:lstStyle>
          <a:p>
            <a:pPr lvl="0"/>
            <a:r>
              <a:rPr lang="en-AU" dirty="0"/>
              <a:t> </a:t>
            </a:r>
          </a:p>
        </p:txBody>
      </p:sp>
      <p:sp>
        <p:nvSpPr>
          <p:cNvPr id="15" name="TextBox 14">
            <a:extLst>
              <a:ext uri="{FF2B5EF4-FFF2-40B4-BE49-F238E27FC236}">
                <a16:creationId xmlns:a16="http://schemas.microsoft.com/office/drawing/2014/main" id="{52BEE3ED-5C13-4151-AFC4-04F14BD9ECA3}"/>
              </a:ext>
            </a:extLst>
          </p:cNvPr>
          <p:cNvSpPr txBox="1"/>
          <p:nvPr userDrawn="1"/>
        </p:nvSpPr>
        <p:spPr>
          <a:xfrm>
            <a:off x="1" y="-622612"/>
            <a:ext cx="7632171" cy="523220"/>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Clicking along the edge of purple container and change the shape fill colour.</a:t>
            </a:r>
          </a:p>
        </p:txBody>
      </p:sp>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bwMode="white">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bwMode="white">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bwMode="white">
          <a:xfrm>
            <a:off x="695326" y="1052736"/>
            <a:ext cx="7096124" cy="469056"/>
          </a:xfrm>
        </p:spPr>
        <p:txBody>
          <a:bodyPr/>
          <a:lstStyle>
            <a:lvl1pPr>
              <a:defRPr>
                <a:solidFill>
                  <a:schemeClr val="bg1"/>
                </a:solidFill>
              </a:defRPr>
            </a:lvl1pPr>
          </a:lstStyle>
          <a:p>
            <a:r>
              <a:rPr lang="en-US" dirty="0"/>
              <a:t>Click to edit Master title style</a:t>
            </a:r>
            <a:endParaRPr lang="en-AU" dirty="0"/>
          </a:p>
        </p:txBody>
      </p:sp>
      <p:sp>
        <p:nvSpPr>
          <p:cNvPr id="6" name="Date Placeholder 5">
            <a:extLst>
              <a:ext uri="{FF2B5EF4-FFF2-40B4-BE49-F238E27FC236}">
                <a16:creationId xmlns:a16="http://schemas.microsoft.com/office/drawing/2014/main" id="{9AD53B17-CFA2-4153-BA9B-6F2B6C1F6005}"/>
              </a:ext>
            </a:extLst>
          </p:cNvPr>
          <p:cNvSpPr>
            <a:spLocks noGrp="1"/>
          </p:cNvSpPr>
          <p:nvPr>
            <p:ph type="dt" sz="half" idx="19"/>
          </p:nvPr>
        </p:nvSpPr>
        <p:spPr bwMode="white">
          <a:xfrm>
            <a:off x="695325" y="151136"/>
            <a:ext cx="2376000" cy="241200"/>
          </a:xfrm>
          <a:prstGeom prst="rect">
            <a:avLst/>
          </a:prstGeom>
        </p:spPr>
        <p:txBody>
          <a:bodyPr/>
          <a:lstStyle/>
          <a:p>
            <a:r>
              <a:rPr lang="en-US" dirty="0"/>
              <a:t>[Entity Name]</a:t>
            </a:r>
            <a:endParaRPr lang="en-AU" dirty="0"/>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bwMode="white"/>
        <p:txBody>
          <a:bodyPr/>
          <a:lstStyle>
            <a:lvl1pPr>
              <a:defRPr>
                <a:solidFill>
                  <a:schemeClr val="bg1"/>
                </a:solidFill>
              </a:defRPr>
            </a:lvl1pPr>
          </a:lstStyle>
          <a:p>
            <a:r>
              <a:rPr lang="en-AU" dirty="0"/>
              <a:t>[Presentation Title] | [Date]</a:t>
            </a:r>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C0CA8BB8-1B5E-4246-8A55-FAB9C1E84DFA}"/>
              </a:ext>
            </a:extLst>
          </p:cNvPr>
          <p:cNvSpPr>
            <a:spLocks noGrp="1"/>
          </p:cNvSpPr>
          <p:nvPr>
            <p:ph type="dt" sz="half" idx="19"/>
          </p:nvPr>
        </p:nvSpPr>
        <p:spPr bwMode="white"/>
        <p:txBody>
          <a:bodyPr/>
          <a:lstStyle/>
          <a:p>
            <a:r>
              <a:rPr lang="en-US" dirty="0"/>
              <a:t>[Entity Name]</a:t>
            </a:r>
            <a:endParaRPr lang="en-AU" dirty="0"/>
          </a:p>
        </p:txBody>
      </p:sp>
      <p:sp>
        <p:nvSpPr>
          <p:cNvPr id="7" name="Footer Placeholder 6">
            <a:extLst>
              <a:ext uri="{FF2B5EF4-FFF2-40B4-BE49-F238E27FC236}">
                <a16:creationId xmlns:a16="http://schemas.microsoft.com/office/drawing/2014/main" id="{AF4FF51F-8DC8-4E19-BB72-27E7B862578F}"/>
              </a:ext>
            </a:extLst>
          </p:cNvPr>
          <p:cNvSpPr>
            <a:spLocks noGrp="1"/>
          </p:cNvSpPr>
          <p:nvPr>
            <p:ph type="ftr" sz="quarter" idx="20"/>
          </p:nvPr>
        </p:nvSpPr>
        <p:spPr/>
        <p:txBody>
          <a:body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21CA045B-79DD-4F1E-A5D5-56CC7F67455E}"/>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8AC1DC6-F03F-4189-B5B9-2FF38EB9C0E6}"/>
              </a:ext>
            </a:extLst>
          </p:cNvPr>
          <p:cNvSpPr>
            <a:spLocks noGrp="1"/>
          </p:cNvSpPr>
          <p:nvPr>
            <p:ph type="dt" sz="half" idx="22"/>
          </p:nvPr>
        </p:nvSpPr>
        <p:spPr bwMode="white"/>
        <p:txBody>
          <a:bodyPr/>
          <a:lstStyle/>
          <a:p>
            <a:r>
              <a:rPr lang="en-US" dirty="0"/>
              <a:t>[Entity Name]</a:t>
            </a:r>
            <a:endParaRPr lang="en-AU" dirty="0"/>
          </a:p>
        </p:txBody>
      </p:sp>
      <p:sp>
        <p:nvSpPr>
          <p:cNvPr id="7" name="Footer Placeholder 6">
            <a:extLst>
              <a:ext uri="{FF2B5EF4-FFF2-40B4-BE49-F238E27FC236}">
                <a16:creationId xmlns:a16="http://schemas.microsoft.com/office/drawing/2014/main" id="{B91E1143-CBAC-4E3D-95E2-1F1E3980ADDC}"/>
              </a:ext>
            </a:extLst>
          </p:cNvPr>
          <p:cNvSpPr>
            <a:spLocks noGrp="1"/>
          </p:cNvSpPr>
          <p:nvPr>
            <p:ph type="ftr" sz="quarter" idx="23"/>
          </p:nvPr>
        </p:nvSpPr>
        <p:spPr/>
        <p:txBody>
          <a:body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24035F6F-B1C5-4CB7-9CF1-E5C49956EAC7}"/>
              </a:ext>
            </a:extLst>
          </p:cNvPr>
          <p:cNvSpPr>
            <a:spLocks noGrp="1"/>
          </p:cNvSpPr>
          <p:nvPr>
            <p:ph type="sldNum" sz="quarter" idx="2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38C7AECD-2D0A-4301-9CB8-B765D71F0B6B}"/>
              </a:ext>
            </a:extLst>
          </p:cNvPr>
          <p:cNvSpPr>
            <a:spLocks noGrp="1"/>
          </p:cNvSpPr>
          <p:nvPr>
            <p:ph type="dt" sz="half" idx="38"/>
          </p:nvPr>
        </p:nvSpPr>
        <p:spPr bwMode="white"/>
        <p:txBody>
          <a:bodyPr/>
          <a:lstStyle/>
          <a:p>
            <a:r>
              <a:rPr lang="en-US" dirty="0"/>
              <a:t>[Entity Name]</a:t>
            </a:r>
            <a:endParaRPr lang="en-AU" dirty="0"/>
          </a:p>
        </p:txBody>
      </p:sp>
      <p:sp>
        <p:nvSpPr>
          <p:cNvPr id="7" name="Footer Placeholder 6">
            <a:extLst>
              <a:ext uri="{FF2B5EF4-FFF2-40B4-BE49-F238E27FC236}">
                <a16:creationId xmlns:a16="http://schemas.microsoft.com/office/drawing/2014/main" id="{5E82035B-DC9A-432B-8519-2243ECF2A4F3}"/>
              </a:ext>
            </a:extLst>
          </p:cNvPr>
          <p:cNvSpPr>
            <a:spLocks noGrp="1"/>
          </p:cNvSpPr>
          <p:nvPr>
            <p:ph type="ftr" sz="quarter" idx="39"/>
          </p:nvPr>
        </p:nvSpPr>
        <p:spPr/>
        <p:txBody>
          <a:body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A8EC4C1B-640F-47AB-A0DF-816F2F8FB16E}"/>
              </a:ext>
            </a:extLst>
          </p:cNvPr>
          <p:cNvSpPr>
            <a:spLocks noGrp="1"/>
          </p:cNvSpPr>
          <p:nvPr>
            <p:ph type="sldNum" sz="quarter" idx="4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85E88FC7-59B6-4EA9-ABA6-E3BB2E23FF81}"/>
              </a:ext>
            </a:extLst>
          </p:cNvPr>
          <p:cNvSpPr>
            <a:spLocks noGrp="1"/>
          </p:cNvSpPr>
          <p:nvPr>
            <p:ph type="dt" sz="half" idx="39"/>
          </p:nvPr>
        </p:nvSpPr>
        <p:spPr bwMode="white"/>
        <p:txBody>
          <a:bodyPr/>
          <a:lstStyle/>
          <a:p>
            <a:r>
              <a:rPr lang="en-US" dirty="0"/>
              <a:t>[Entity Name]</a:t>
            </a:r>
            <a:endParaRPr lang="en-AU" dirty="0"/>
          </a:p>
        </p:txBody>
      </p:sp>
      <p:sp>
        <p:nvSpPr>
          <p:cNvPr id="7" name="Footer Placeholder 6">
            <a:extLst>
              <a:ext uri="{FF2B5EF4-FFF2-40B4-BE49-F238E27FC236}">
                <a16:creationId xmlns:a16="http://schemas.microsoft.com/office/drawing/2014/main" id="{D9CEE3C6-C898-476B-873B-DAEEB357A992}"/>
              </a:ext>
            </a:extLst>
          </p:cNvPr>
          <p:cNvSpPr>
            <a:spLocks noGrp="1"/>
          </p:cNvSpPr>
          <p:nvPr>
            <p:ph type="ftr" sz="quarter" idx="40"/>
          </p:nvPr>
        </p:nvSpPr>
        <p:spPr/>
        <p:txBody>
          <a:body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4CEACAED-B859-46A5-951B-270C91500FC6}"/>
              </a:ext>
            </a:extLst>
          </p:cNvPr>
          <p:cNvSpPr>
            <a:spLocks noGrp="1"/>
          </p:cNvSpPr>
          <p:nvPr>
            <p:ph type="sldNum" sz="quarter" idx="4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
        <p:nvSpPr>
          <p:cNvPr id="6" name="Date Placeholder 5">
            <a:extLst>
              <a:ext uri="{FF2B5EF4-FFF2-40B4-BE49-F238E27FC236}">
                <a16:creationId xmlns:a16="http://schemas.microsoft.com/office/drawing/2014/main" id="{69AFECAB-12EA-4AAC-BBB9-72070BF5947B}"/>
              </a:ext>
            </a:extLst>
          </p:cNvPr>
          <p:cNvSpPr>
            <a:spLocks noGrp="1"/>
          </p:cNvSpPr>
          <p:nvPr>
            <p:ph type="dt" sz="half" idx="18"/>
          </p:nvPr>
        </p:nvSpPr>
        <p:spPr bwMode="white"/>
        <p:txBody>
          <a:bodyPr/>
          <a:lstStyle/>
          <a:p>
            <a:r>
              <a:rPr lang="en-US" dirty="0"/>
              <a:t>[Entity Name]</a:t>
            </a:r>
            <a:endParaRPr lang="en-AU" dirty="0"/>
          </a:p>
        </p:txBody>
      </p:sp>
      <p:sp>
        <p:nvSpPr>
          <p:cNvPr id="8" name="Footer Placeholder 7">
            <a:extLst>
              <a:ext uri="{FF2B5EF4-FFF2-40B4-BE49-F238E27FC236}">
                <a16:creationId xmlns:a16="http://schemas.microsoft.com/office/drawing/2014/main" id="{BDEE6526-1DB9-4ECD-86C1-1BB926D7D9FA}"/>
              </a:ext>
            </a:extLst>
          </p:cNvPr>
          <p:cNvSpPr>
            <a:spLocks noGrp="1"/>
          </p:cNvSpPr>
          <p:nvPr>
            <p:ph type="ftr" sz="quarter" idx="19"/>
          </p:nvPr>
        </p:nvSpPr>
        <p:spPr/>
        <p:txBody>
          <a:bodyPr/>
          <a:lstStyle/>
          <a:p>
            <a:r>
              <a:rPr lang="en-AU"/>
              <a:t>[Presentation Title] | [Date]</a:t>
            </a:r>
            <a:endParaRPr lang="en-AU" dirty="0"/>
          </a:p>
        </p:txBody>
      </p:sp>
      <p:sp>
        <p:nvSpPr>
          <p:cNvPr id="12" name="Slide Number Placeholder 11">
            <a:extLst>
              <a:ext uri="{FF2B5EF4-FFF2-40B4-BE49-F238E27FC236}">
                <a16:creationId xmlns:a16="http://schemas.microsoft.com/office/drawing/2014/main" id="{B640CA88-D0CE-4C3C-BA4A-CB5E62584F1F}"/>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BEEBA455-94D3-4DB8-AAFA-811D610E138C}"/>
              </a:ext>
            </a:extLst>
          </p:cNvPr>
          <p:cNvSpPr>
            <a:spLocks noGrp="1"/>
          </p:cNvSpPr>
          <p:nvPr>
            <p:ph type="dt" sz="half" idx="20"/>
          </p:nvPr>
        </p:nvSpPr>
        <p:spPr bwMode="white"/>
        <p:txBody>
          <a:bodyPr/>
          <a:lstStyle/>
          <a:p>
            <a:r>
              <a:rPr lang="en-US" dirty="0"/>
              <a:t>[Entity Name]</a:t>
            </a:r>
            <a:endParaRPr lang="en-AU" dirty="0"/>
          </a:p>
        </p:txBody>
      </p:sp>
      <p:sp>
        <p:nvSpPr>
          <p:cNvPr id="3" name="Footer Placeholder 2">
            <a:extLst>
              <a:ext uri="{FF2B5EF4-FFF2-40B4-BE49-F238E27FC236}">
                <a16:creationId xmlns:a16="http://schemas.microsoft.com/office/drawing/2014/main" id="{F7DAA7FD-BD90-42A7-ADCE-A909D39619CD}"/>
              </a:ext>
            </a:extLst>
          </p:cNvPr>
          <p:cNvSpPr>
            <a:spLocks noGrp="1"/>
          </p:cNvSpPr>
          <p:nvPr>
            <p:ph type="ftr" sz="quarter" idx="21"/>
          </p:nvPr>
        </p:nvSpPr>
        <p:spPr/>
        <p:txBody>
          <a:body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9E1DB814-0723-41E1-87CA-20F94C28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Date Placeholder 5">
            <a:extLst>
              <a:ext uri="{FF2B5EF4-FFF2-40B4-BE49-F238E27FC236}">
                <a16:creationId xmlns:a16="http://schemas.microsoft.com/office/drawing/2014/main" id="{B7E5C78F-E1DA-41DF-B969-597539E60F5D}"/>
              </a:ext>
            </a:extLst>
          </p:cNvPr>
          <p:cNvSpPr>
            <a:spLocks noGrp="1"/>
          </p:cNvSpPr>
          <p:nvPr>
            <p:ph type="dt" sz="half" idx="18"/>
          </p:nvPr>
        </p:nvSpPr>
        <p:spPr bwMode="white"/>
        <p:txBody>
          <a:bodyPr/>
          <a:lstStyle/>
          <a:p>
            <a:r>
              <a:rPr lang="en-US" dirty="0"/>
              <a:t>[Entity Name]</a:t>
            </a:r>
            <a:endParaRPr lang="en-AU" dirty="0"/>
          </a:p>
        </p:txBody>
      </p:sp>
      <p:sp>
        <p:nvSpPr>
          <p:cNvPr id="8" name="Footer Placeholder 7">
            <a:extLst>
              <a:ext uri="{FF2B5EF4-FFF2-40B4-BE49-F238E27FC236}">
                <a16:creationId xmlns:a16="http://schemas.microsoft.com/office/drawing/2014/main" id="{F8E8DCA5-91C8-4DF9-B37E-735B2EA5D36B}"/>
              </a:ext>
            </a:extLst>
          </p:cNvPr>
          <p:cNvSpPr>
            <a:spLocks noGrp="1"/>
          </p:cNvSpPr>
          <p:nvPr>
            <p:ph type="ftr" sz="quarter" idx="19"/>
          </p:nvPr>
        </p:nvSpPr>
        <p:spPr/>
        <p:txBody>
          <a:bodyPr/>
          <a:lstStyle/>
          <a:p>
            <a:r>
              <a:rPr lang="en-AU"/>
              <a:t>[Presentation Title] | [Date]</a:t>
            </a:r>
            <a:endParaRPr lang="en-AU" dirty="0"/>
          </a:p>
        </p:txBody>
      </p:sp>
      <p:sp>
        <p:nvSpPr>
          <p:cNvPr id="12" name="Slide Number Placeholder 11">
            <a:extLst>
              <a:ext uri="{FF2B5EF4-FFF2-40B4-BE49-F238E27FC236}">
                <a16:creationId xmlns:a16="http://schemas.microsoft.com/office/drawing/2014/main" id="{BFFC83A9-C0D2-49A3-AC00-E1A4A64271B0}"/>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userDrawn="1"/>
        </p:nvSpPr>
        <p:spPr bwMode="ltGray">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userDrawn="1"/>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userDrawn="1"/>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userDrawn="1"/>
        </p:nvSpPr>
        <p:spPr bwMode="invGray">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userDrawn="1"/>
        </p:nvSpPr>
        <p:spPr bwMode="invGray">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296788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9C8F0C86-E17F-4FB6-93F4-7CD03DCBD834}"/>
              </a:ext>
            </a:extLst>
          </p:cNvPr>
          <p:cNvSpPr>
            <a:spLocks noGrp="1"/>
          </p:cNvSpPr>
          <p:nvPr>
            <p:ph type="dt" sz="half" idx="18"/>
          </p:nvPr>
        </p:nvSpPr>
        <p:spPr bwMode="white"/>
        <p:txBody>
          <a:bodyPr/>
          <a:lstStyle/>
          <a:p>
            <a:r>
              <a:rPr lang="en-US" dirty="0"/>
              <a:t>[Entity Name]</a:t>
            </a:r>
            <a:endParaRPr lang="en-AU" dirty="0"/>
          </a:p>
        </p:txBody>
      </p:sp>
      <p:sp>
        <p:nvSpPr>
          <p:cNvPr id="8" name="Footer Placeholder 7">
            <a:extLst>
              <a:ext uri="{FF2B5EF4-FFF2-40B4-BE49-F238E27FC236}">
                <a16:creationId xmlns:a16="http://schemas.microsoft.com/office/drawing/2014/main" id="{16DA6B27-3249-4E2E-BD52-822F0E96F786}"/>
              </a:ext>
            </a:extLst>
          </p:cNvPr>
          <p:cNvSpPr>
            <a:spLocks noGrp="1"/>
          </p:cNvSpPr>
          <p:nvPr>
            <p:ph type="ftr" sz="quarter" idx="19"/>
          </p:nvPr>
        </p:nvSpPr>
        <p:spPr/>
        <p:txBody>
          <a:bodyPr/>
          <a:lstStyle/>
          <a:p>
            <a:r>
              <a:rPr lang="en-AU"/>
              <a:t>[Presentation Title] | [Date]</a:t>
            </a:r>
            <a:endParaRPr lang="en-AU" dirty="0"/>
          </a:p>
        </p:txBody>
      </p:sp>
      <p:sp>
        <p:nvSpPr>
          <p:cNvPr id="12" name="Slide Number Placeholder 11">
            <a:extLst>
              <a:ext uri="{FF2B5EF4-FFF2-40B4-BE49-F238E27FC236}">
                <a16:creationId xmlns:a16="http://schemas.microsoft.com/office/drawing/2014/main" id="{D28ACE60-DF21-472F-8FF6-A086BB2C1141}"/>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0E118496-7854-4AD0-8A2D-922EA1AA164D}"/>
              </a:ext>
            </a:extLst>
          </p:cNvPr>
          <p:cNvSpPr>
            <a:spLocks noGrp="1"/>
          </p:cNvSpPr>
          <p:nvPr>
            <p:ph type="dt" sz="half" idx="22"/>
          </p:nvPr>
        </p:nvSpPr>
        <p:spPr bwMode="white"/>
        <p:txBody>
          <a:bodyPr/>
          <a:lstStyle/>
          <a:p>
            <a:r>
              <a:rPr lang="en-US" dirty="0"/>
              <a:t>[Entity Name]</a:t>
            </a:r>
            <a:endParaRPr lang="en-AU" dirty="0"/>
          </a:p>
        </p:txBody>
      </p:sp>
      <p:sp>
        <p:nvSpPr>
          <p:cNvPr id="7" name="Footer Placeholder 6">
            <a:extLst>
              <a:ext uri="{FF2B5EF4-FFF2-40B4-BE49-F238E27FC236}">
                <a16:creationId xmlns:a16="http://schemas.microsoft.com/office/drawing/2014/main" id="{CB490FF1-595C-4C0F-8493-0452D9413FEC}"/>
              </a:ext>
            </a:extLst>
          </p:cNvPr>
          <p:cNvSpPr>
            <a:spLocks noGrp="1"/>
          </p:cNvSpPr>
          <p:nvPr>
            <p:ph type="ftr" sz="quarter" idx="23"/>
          </p:nvPr>
        </p:nvSpPr>
        <p:spPr/>
        <p:txBody>
          <a:body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991171E7-B6F7-4135-91FD-8404DE6A1A00}"/>
              </a:ext>
            </a:extLst>
          </p:cNvPr>
          <p:cNvSpPr>
            <a:spLocks noGrp="1"/>
          </p:cNvSpPr>
          <p:nvPr>
            <p:ph type="sldNum" sz="quarter" idx="2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41F506F8-588F-4C50-8AA3-03099347931D}"/>
              </a:ext>
            </a:extLst>
          </p:cNvPr>
          <p:cNvSpPr>
            <a:spLocks noGrp="1"/>
          </p:cNvSpPr>
          <p:nvPr>
            <p:ph type="dt" sz="half" idx="24"/>
          </p:nvPr>
        </p:nvSpPr>
        <p:spPr bwMode="white"/>
        <p:txBody>
          <a:bodyPr/>
          <a:lstStyle/>
          <a:p>
            <a:r>
              <a:rPr lang="en-US" dirty="0"/>
              <a:t>[Entity Name]</a:t>
            </a:r>
            <a:endParaRPr lang="en-AU" dirty="0"/>
          </a:p>
        </p:txBody>
      </p:sp>
      <p:sp>
        <p:nvSpPr>
          <p:cNvPr id="8" name="Footer Placeholder 7">
            <a:extLst>
              <a:ext uri="{FF2B5EF4-FFF2-40B4-BE49-F238E27FC236}">
                <a16:creationId xmlns:a16="http://schemas.microsoft.com/office/drawing/2014/main" id="{CEC400A7-6A57-42A4-9CC7-26ED632D030D}"/>
              </a:ext>
            </a:extLst>
          </p:cNvPr>
          <p:cNvSpPr>
            <a:spLocks noGrp="1"/>
          </p:cNvSpPr>
          <p:nvPr>
            <p:ph type="ftr" sz="quarter" idx="25"/>
          </p:nvPr>
        </p:nvSpPr>
        <p:spPr/>
        <p:txBody>
          <a:bodyPr/>
          <a:lstStyle/>
          <a:p>
            <a:r>
              <a:rPr lang="en-AU"/>
              <a:t>[Presentation Title] | [Date]</a:t>
            </a:r>
            <a:endParaRPr lang="en-AU" dirty="0"/>
          </a:p>
        </p:txBody>
      </p:sp>
      <p:sp>
        <p:nvSpPr>
          <p:cNvPr id="9" name="Slide Number Placeholder 8">
            <a:extLst>
              <a:ext uri="{FF2B5EF4-FFF2-40B4-BE49-F238E27FC236}">
                <a16:creationId xmlns:a16="http://schemas.microsoft.com/office/drawing/2014/main" id="{4BD824B6-391C-442D-8A27-0B268DB3667B}"/>
              </a:ext>
            </a:extLst>
          </p:cNvPr>
          <p:cNvSpPr>
            <a:spLocks noGrp="1"/>
          </p:cNvSpPr>
          <p:nvPr>
            <p:ph type="sldNum" sz="quarter" idx="26"/>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2" name="Date Placeholder 1">
            <a:extLst>
              <a:ext uri="{FF2B5EF4-FFF2-40B4-BE49-F238E27FC236}">
                <a16:creationId xmlns:a16="http://schemas.microsoft.com/office/drawing/2014/main" id="{F89382FB-62F4-4C2A-91A5-943967894D42}"/>
              </a:ext>
            </a:extLst>
          </p:cNvPr>
          <p:cNvSpPr>
            <a:spLocks noGrp="1"/>
          </p:cNvSpPr>
          <p:nvPr>
            <p:ph type="dt" sz="half" idx="32"/>
          </p:nvPr>
        </p:nvSpPr>
        <p:spPr bwMode="white"/>
        <p:txBody>
          <a:bodyPr/>
          <a:lstStyle/>
          <a:p>
            <a:r>
              <a:rPr lang="en-US" dirty="0"/>
              <a:t>[Entity Name]</a:t>
            </a:r>
            <a:endParaRPr lang="en-AU" dirty="0"/>
          </a:p>
        </p:txBody>
      </p:sp>
      <p:sp>
        <p:nvSpPr>
          <p:cNvPr id="6" name="Footer Placeholder 5">
            <a:extLst>
              <a:ext uri="{FF2B5EF4-FFF2-40B4-BE49-F238E27FC236}">
                <a16:creationId xmlns:a16="http://schemas.microsoft.com/office/drawing/2014/main" id="{B90807C1-4AC5-41D4-9F66-2FFE2C9FCBEE}"/>
              </a:ext>
            </a:extLst>
          </p:cNvPr>
          <p:cNvSpPr>
            <a:spLocks noGrp="1"/>
          </p:cNvSpPr>
          <p:nvPr>
            <p:ph type="ftr" sz="quarter" idx="33"/>
          </p:nvPr>
        </p:nvSpPr>
        <p:spPr/>
        <p:txBody>
          <a:body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BB1CA24C-277F-4699-AACD-0CE7FA333A21}"/>
              </a:ext>
            </a:extLst>
          </p:cNvPr>
          <p:cNvSpPr>
            <a:spLocks noGrp="1"/>
          </p:cNvSpPr>
          <p:nvPr>
            <p:ph type="sldNum" sz="quarter" idx="3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Date Placeholder 2">
            <a:extLst>
              <a:ext uri="{FF2B5EF4-FFF2-40B4-BE49-F238E27FC236}">
                <a16:creationId xmlns:a16="http://schemas.microsoft.com/office/drawing/2014/main" id="{6D83B7EB-0921-47FC-BB02-41C5175DD7EB}"/>
              </a:ext>
            </a:extLst>
          </p:cNvPr>
          <p:cNvSpPr>
            <a:spLocks noGrp="1"/>
          </p:cNvSpPr>
          <p:nvPr>
            <p:ph type="dt" sz="half" idx="16"/>
          </p:nvPr>
        </p:nvSpPr>
        <p:spPr bwMode="white"/>
        <p:txBody>
          <a:bodyPr/>
          <a:lstStyle/>
          <a:p>
            <a:r>
              <a:rPr lang="en-US" dirty="0"/>
              <a:t>[Entity Name]</a:t>
            </a:r>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r>
              <a:rPr lang="en-AU"/>
              <a:t>[Presentation Title] | [Date]</a:t>
            </a:r>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bwMode="white">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userDrawn="1"/>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2335139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bwMode="white">
          <a:xfrm>
            <a:off x="694800" y="1082188"/>
            <a:ext cx="10744005" cy="720081"/>
          </a:xfrm>
        </p:spPr>
        <p:txBody>
          <a:bodyPr anchor="b">
            <a:noAutofit/>
          </a:bodyPr>
          <a:lstStyle>
            <a:lvl1pPr>
              <a:lnSpc>
                <a:spcPts val="5040"/>
              </a:lnSpc>
              <a:defRPr sz="4200">
                <a:solidFill>
                  <a:schemeClr val="bg1"/>
                </a:solidFill>
              </a:defRPr>
            </a:lvl1pPr>
          </a:lstStyle>
          <a:p>
            <a:r>
              <a:rPr lang="en-US" dirty="0"/>
              <a:t>Click to edit Master title style</a:t>
            </a:r>
            <a:endParaRPr lang="en-AU" dirty="0"/>
          </a:p>
        </p:txBody>
      </p:sp>
      <p:sp>
        <p:nvSpPr>
          <p:cNvPr id="7" name="Text Placeholder 6"/>
          <p:cNvSpPr>
            <a:spLocks noGrp="1"/>
          </p:cNvSpPr>
          <p:nvPr>
            <p:ph type="body" sz="quarter" idx="10" hasCustomPrompt="1"/>
          </p:nvPr>
        </p:nvSpPr>
        <p:spPr bwMode="white">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bwMode="white">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bwMode="white">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bwMode="white">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bwMode="white">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bwMode="white">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userDrawn="1"/>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2217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userDrawn="1"/>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bwMode="white">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419216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userDrawn="1"/>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userDrawn="1"/>
        </p:nvSpPr>
        <p:spPr bwMode="invGray">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userDrawn="1"/>
        </p:nvSpPr>
        <p:spPr bwMode="invGray">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Edit Master text styles</a:t>
            </a:r>
          </a:p>
        </p:txBody>
      </p:sp>
      <p:sp>
        <p:nvSpPr>
          <p:cNvPr id="7" name="Rectangle 6">
            <a:extLst>
              <a:ext uri="{FF2B5EF4-FFF2-40B4-BE49-F238E27FC236}">
                <a16:creationId xmlns:a16="http://schemas.microsoft.com/office/drawing/2014/main" id="{8CAE7FD6-C4AB-456C-8186-F8E8B285CBB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p>
            <a:r>
              <a:rPr lang="en-AU"/>
              <a:t>[Presentation Title] | [Date]</a:t>
            </a:r>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p>
            <a:fld id="{E917DE0E-AFB1-41FD-BC35-27DB61CA125F}" type="slidenum">
              <a:rPr lang="en-AU" smtClean="0"/>
              <a:pPr/>
              <a:t>‹#›</a:t>
            </a:fld>
            <a:endParaRPr lang="en-AU" dirty="0"/>
          </a:p>
        </p:txBody>
      </p:sp>
      <p:sp>
        <p:nvSpPr>
          <p:cNvPr id="14" name="Date Placeholder 13">
            <a:extLst>
              <a:ext uri="{FF2B5EF4-FFF2-40B4-BE49-F238E27FC236}">
                <a16:creationId xmlns:a16="http://schemas.microsoft.com/office/drawing/2014/main" id="{085400BA-682A-4644-881E-9D9BA0DAB8FC}"/>
              </a:ext>
            </a:extLst>
          </p:cNvPr>
          <p:cNvSpPr>
            <a:spLocks noGrp="1"/>
          </p:cNvSpPr>
          <p:nvPr>
            <p:ph type="dt" sz="half" idx="14"/>
          </p:nvPr>
        </p:nvSpPr>
        <p:spPr bwMode="white"/>
        <p:txBody>
          <a:bodyPr/>
          <a:lstStyle/>
          <a:p>
            <a:r>
              <a:rPr lang="en-US" dirty="0"/>
              <a:t>[Entity Name]</a:t>
            </a:r>
            <a:endParaRPr lang="en-AU" dirty="0"/>
          </a:p>
        </p:txBody>
      </p:sp>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a:t>[Presentation Title] | [Date]</a:t>
            </a:r>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1" name="TextBox 10">
            <a:extLst>
              <a:ext uri="{FF2B5EF4-FFF2-40B4-BE49-F238E27FC236}">
                <a16:creationId xmlns:a16="http://schemas.microsoft.com/office/drawing/2014/main" id="{7CCA4A0C-C5B9-45ED-9D64-B274EE980802}"/>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
        <p:nvSpPr>
          <p:cNvPr id="14" name="Date Placeholder 2">
            <a:extLst>
              <a:ext uri="{FF2B5EF4-FFF2-40B4-BE49-F238E27FC236}">
                <a16:creationId xmlns:a16="http://schemas.microsoft.com/office/drawing/2014/main" id="{59BA0F0A-82FA-4477-B553-959A8EFB7E8F}"/>
              </a:ext>
            </a:extLst>
          </p:cNvPr>
          <p:cNvSpPr>
            <a:spLocks noGrp="1"/>
          </p:cNvSpPr>
          <p:nvPr>
            <p:ph type="dt" sz="half" idx="2"/>
          </p:nvPr>
        </p:nvSpPr>
        <p:spPr bwMode="white">
          <a:xfrm>
            <a:off x="695325" y="151136"/>
            <a:ext cx="3384549" cy="241200"/>
          </a:xfrm>
          <a:prstGeom prst="rect">
            <a:avLst/>
          </a:prstGeom>
        </p:spPr>
        <p:txBody>
          <a:bodyPr vert="horz" lIns="0" tIns="0" rIns="0" bIns="0" rtlCol="0" anchor="t"/>
          <a:lstStyle>
            <a:lvl1pPr algn="l">
              <a:lnSpc>
                <a:spcPct val="80000"/>
              </a:lnSpc>
              <a:defRPr sz="1000">
                <a:solidFill>
                  <a:schemeClr val="bg1"/>
                </a:solidFill>
              </a:defRPr>
            </a:lvl1pPr>
          </a:lstStyle>
          <a:p>
            <a:r>
              <a:rPr lang="en-US" dirty="0"/>
              <a:t>[Entity Name]</a:t>
            </a:r>
            <a:endParaRPr lang="en-AU" dirty="0"/>
          </a:p>
        </p:txBody>
      </p:sp>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5CB261A5-F8C2-49CF-AE4B-80932D43C55C}"/>
              </a:ext>
            </a:extLst>
          </p:cNvPr>
          <p:cNvSpPr>
            <a:spLocks noGrp="1"/>
          </p:cNvSpPr>
          <p:nvPr>
            <p:ph type="dt" sz="half" idx="16"/>
          </p:nvPr>
        </p:nvSpPr>
        <p:spPr bwMode="white"/>
        <p:txBody>
          <a:bodyPr/>
          <a:lstStyle/>
          <a:p>
            <a:r>
              <a:rPr lang="en-US" dirty="0"/>
              <a:t>[Entity Name]</a:t>
            </a:r>
            <a:endParaRPr lang="en-AU" dirty="0"/>
          </a:p>
        </p:txBody>
      </p:sp>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r>
              <a:rPr lang="en-AU"/>
              <a:t>[Presentation Title] | [Date]</a:t>
            </a:r>
            <a:endParaRPr lang="en-AU" dirty="0"/>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129B2684-2D18-4E6D-8AA2-AD850CFD2770}"/>
              </a:ext>
            </a:extLst>
          </p:cNvPr>
          <p:cNvSpPr>
            <a:spLocks noGrp="1"/>
          </p:cNvSpPr>
          <p:nvPr>
            <p:ph type="dt" sz="half" idx="16"/>
          </p:nvPr>
        </p:nvSpPr>
        <p:spPr bwMode="white"/>
        <p:txBody>
          <a:bodyPr/>
          <a:lstStyle/>
          <a:p>
            <a:r>
              <a:rPr lang="en-US" dirty="0"/>
              <a:t>[Entity Name]</a:t>
            </a:r>
            <a:endParaRPr lang="en-AU" dirty="0"/>
          </a:p>
        </p:txBody>
      </p:sp>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r>
              <a:rPr lang="en-AU"/>
              <a:t>[Presentation Title] | [Date]</a:t>
            </a:r>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r>
              <a:rPr lang="en-AU"/>
              <a:t>[Presentation Title] | [Date]</a:t>
            </a:r>
            <a:endParaRPr lang="en-AU" dirty="0"/>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695324" y="151134"/>
            <a:ext cx="3360109" cy="288000"/>
          </a:xfrm>
          <a:prstGeom prst="rect">
            <a:avLst/>
          </a:prstGeom>
        </p:spPr>
        <p:txBody>
          <a:bodyPr vert="horz" lIns="0" tIns="0" rIns="0" bIns="0" rtlCol="0" anchor="t"/>
          <a:lstStyle>
            <a:lvl1pPr algn="l">
              <a:lnSpc>
                <a:spcPct val="80000"/>
              </a:lnSpc>
              <a:defRPr sz="1000">
                <a:solidFill>
                  <a:schemeClr val="bg1"/>
                </a:solidFill>
              </a:defRPr>
            </a:lvl1pPr>
          </a:lstStyle>
          <a:p>
            <a:r>
              <a:rPr lang="en-US" dirty="0"/>
              <a:t>[Entity Name]</a:t>
            </a:r>
            <a:endParaRPr lang="en-AU" dirty="0"/>
          </a:p>
        </p:txBody>
      </p:sp>
      <p:sp>
        <p:nvSpPr>
          <p:cNvPr id="9" name="TextBox 8">
            <a:extLst>
              <a:ext uri="{FF2B5EF4-FFF2-40B4-BE49-F238E27FC236}">
                <a16:creationId xmlns:a16="http://schemas.microsoft.com/office/drawing/2014/main" id="{CB7DFD9D-2931-49B5-A376-9D4B93C4960C}"/>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83" r:id="rId3"/>
    <p:sldLayoutId id="2147483774" r:id="rId4"/>
    <p:sldLayoutId id="2147483792" r:id="rId5"/>
    <p:sldLayoutId id="2147483775" r:id="rId6"/>
    <p:sldLayoutId id="2147483650" r:id="rId7"/>
    <p:sldLayoutId id="2147483652" r:id="rId8"/>
    <p:sldLayoutId id="2147483778" r:id="rId9"/>
    <p:sldLayoutId id="2147483779" r:id="rId10"/>
    <p:sldLayoutId id="2147483728" r:id="rId11"/>
    <p:sldLayoutId id="2147483784" r:id="rId12"/>
    <p:sldLayoutId id="2147483656" r:id="rId13"/>
    <p:sldLayoutId id="2147483732" r:id="rId14"/>
    <p:sldLayoutId id="2147483793" r:id="rId15"/>
    <p:sldLayoutId id="2147483657" r:id="rId16"/>
    <p:sldLayoutId id="2147483765" r:id="rId17"/>
    <p:sldLayoutId id="2147483787" r:id="rId18"/>
    <p:sldLayoutId id="2147483788" r:id="rId19"/>
    <p:sldLayoutId id="2147483794" r:id="rId20"/>
    <p:sldLayoutId id="2147483795" r:id="rId21"/>
    <p:sldLayoutId id="2147483796" r:id="rId22"/>
    <p:sldLayoutId id="2147483791" r:id="rId23"/>
    <p:sldLayoutId id="2147483797" r:id="rId24"/>
    <p:sldLayoutId id="2147483790" r:id="rId25"/>
    <p:sldLayoutId id="2147483798" r:id="rId26"/>
    <p:sldLayoutId id="2147483768" r:id="rId27"/>
    <p:sldLayoutId id="2147483769" r:id="rId28"/>
    <p:sldLayoutId id="2147483770" r:id="rId29"/>
    <p:sldLayoutId id="2147483771" r:id="rId30"/>
    <p:sldLayoutId id="2147483789" r:id="rId31"/>
    <p:sldLayoutId id="2147483776" r:id="rId32"/>
    <p:sldLayoutId id="2147483777" r:id="rId33"/>
    <p:sldLayoutId id="2147483654" r:id="rId34"/>
    <p:sldLayoutId id="2147483785" r:id="rId35"/>
    <p:sldLayoutId id="2147483780" r:id="rId36"/>
    <p:sldLayoutId id="2147483782"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8" userDrawn="1">
          <p15:clr>
            <a:srgbClr val="F26B43"/>
          </p15:clr>
        </p15:guide>
        <p15:guide id="6" orient="horz" pos="3974" userDrawn="1">
          <p15:clr>
            <a:srgbClr val="F26B43"/>
          </p15:clr>
        </p15:guide>
        <p15:guide id="7" orient="horz" pos="663"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2987-6E68-47E6-931F-15CD6EAC4FB8}"/>
              </a:ext>
            </a:extLst>
          </p:cNvPr>
          <p:cNvSpPr>
            <a:spLocks noGrp="1"/>
          </p:cNvSpPr>
          <p:nvPr>
            <p:ph type="title"/>
          </p:nvPr>
        </p:nvSpPr>
        <p:spPr>
          <a:xfrm>
            <a:off x="723204" y="2348880"/>
            <a:ext cx="10738247" cy="1296144"/>
          </a:xfrm>
        </p:spPr>
        <p:txBody>
          <a:bodyPr/>
          <a:lstStyle/>
          <a:p>
            <a:r>
              <a:rPr lang="en-AU" b="1" dirty="0">
                <a:latin typeface="Arial" panose="020B0604020202020204" pitchFamily="34" charset="0"/>
                <a:cs typeface="Arial" panose="020B0604020202020204" pitchFamily="34" charset="0"/>
              </a:rPr>
              <a:t>Finm3406 Tutorial 4 </a:t>
            </a:r>
            <a:br>
              <a:rPr lang="en-AU" dirty="0">
                <a:latin typeface="Arial" panose="020B0604020202020204" pitchFamily="34" charset="0"/>
                <a:cs typeface="Arial" panose="020B0604020202020204" pitchFamily="34" charset="0"/>
              </a:rPr>
            </a:br>
            <a:r>
              <a:rPr lang="en-US" sz="4400" dirty="0">
                <a:effectLst/>
                <a:latin typeface="Arial" panose="020B0604020202020204" pitchFamily="34" charset="0"/>
                <a:ea typeface="Calibri" panose="020F0502020204030204" pitchFamily="34" charset="0"/>
                <a:cs typeface="Arial" panose="020B0604020202020204" pitchFamily="34" charset="0"/>
              </a:rPr>
              <a:t>Real Estate Appraisal (Valuation</a:t>
            </a:r>
            <a:r>
              <a:rPr lang="en-AU" sz="4400" dirty="0">
                <a:latin typeface="Arial" panose="020B0604020202020204" pitchFamily="34" charset="0"/>
                <a:ea typeface="Calibri" panose="020F0502020204030204" pitchFamily="34" charset="0"/>
                <a:cs typeface="Arial" panose="020B0604020202020204" pitchFamily="34" charset="0"/>
              </a:rPr>
              <a:t>)</a:t>
            </a:r>
            <a:br>
              <a:rPr lang="en-AU" sz="4400" dirty="0"/>
            </a:br>
            <a:endParaRPr lang="en-AU" dirty="0"/>
          </a:p>
        </p:txBody>
      </p:sp>
      <p:sp>
        <p:nvSpPr>
          <p:cNvPr id="4" name="Text Placeholder 3">
            <a:extLst>
              <a:ext uri="{FF2B5EF4-FFF2-40B4-BE49-F238E27FC236}">
                <a16:creationId xmlns:a16="http://schemas.microsoft.com/office/drawing/2014/main" id="{3F91891B-CDDB-4FE8-9BA2-4CC0FB67BF9F}"/>
              </a:ext>
            </a:extLst>
          </p:cNvPr>
          <p:cNvSpPr>
            <a:spLocks noGrp="1"/>
          </p:cNvSpPr>
          <p:nvPr>
            <p:ph type="body" sz="quarter" idx="10"/>
          </p:nvPr>
        </p:nvSpPr>
        <p:spPr>
          <a:xfrm>
            <a:off x="758455" y="3645024"/>
            <a:ext cx="10747200" cy="2675249"/>
          </a:xfrm>
        </p:spPr>
        <p:txBody>
          <a:bodyPr>
            <a:normAutofit/>
          </a:bodyPr>
          <a:lstStyle/>
          <a:p>
            <a:r>
              <a:rPr lang="en-AU" sz="2000" dirty="0"/>
              <a:t>Prepared by </a:t>
            </a:r>
            <a:r>
              <a:rPr lang="en-AU" sz="2000" dirty="0" err="1"/>
              <a:t>ZhengAi</a:t>
            </a:r>
            <a:endParaRPr lang="en-AU" sz="2000" dirty="0"/>
          </a:p>
        </p:txBody>
      </p:sp>
    </p:spTree>
    <p:extLst>
      <p:ext uri="{BB962C8B-B14F-4D97-AF65-F5344CB8AC3E}">
        <p14:creationId xmlns:p14="http://schemas.microsoft.com/office/powerpoint/2010/main" val="12174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6BB65-AB2E-3E0C-69DB-A1F662F14060}"/>
              </a:ext>
            </a:extLst>
          </p:cNvPr>
          <p:cNvSpPr>
            <a:spLocks noGrp="1"/>
          </p:cNvSpPr>
          <p:nvPr>
            <p:ph sz="quarter" idx="10"/>
          </p:nvPr>
        </p:nvSpPr>
        <p:spPr>
          <a:xfrm>
            <a:off x="515342" y="1632628"/>
            <a:ext cx="11557321" cy="5006652"/>
          </a:xfrm>
        </p:spPr>
        <p:txBody>
          <a:bodyPr>
            <a:normAutofit/>
          </a:bodyPr>
          <a:lstStyle/>
          <a:p>
            <a:pPr lvl="0">
              <a:tabLst>
                <a:tab pos="457200" algn="l"/>
              </a:tabLst>
            </a:pP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Define the terms “Potential Gross Income”, “Effective Gross Income” and “Net Operating Income”. What is the relationship of these terms and how does it affect the valuation of income producing property? (continued) </a:t>
            </a:r>
            <a:endParaRPr lang="en-AU" sz="20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lvl="0">
              <a:tabLst>
                <a:tab pos="457200" algn="l"/>
              </a:tabLst>
            </a:pPr>
            <a:endParaRPr lang="en-AU" sz="20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0">
              <a:tabLst>
                <a:tab pos="457200" algn="l"/>
              </a:tabLs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Armed with these concepts, it is now possible to present a set of headings typically used to partition the cash items pertaining to an income earning property for valuation purposes: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Effective gross income - operating expenses = net operating income (NOI)</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Market Value = NOI/Cap rate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56A11FD5-641C-1CFA-304F-5CF46BEECDF3}"/>
              </a:ext>
            </a:extLst>
          </p:cNvPr>
          <p:cNvSpPr>
            <a:spLocks noGrp="1"/>
          </p:cNvSpPr>
          <p:nvPr>
            <p:ph type="title"/>
          </p:nvPr>
        </p:nvSpPr>
        <p:spPr/>
        <p:txBody>
          <a:bodyPr/>
          <a:lstStyle/>
          <a:p>
            <a:r>
              <a:rPr lang="en-US" dirty="0"/>
              <a:t>Activity One</a:t>
            </a:r>
          </a:p>
        </p:txBody>
      </p:sp>
      <p:sp>
        <p:nvSpPr>
          <p:cNvPr id="6" name="Slide Number Placeholder 5">
            <a:extLst>
              <a:ext uri="{FF2B5EF4-FFF2-40B4-BE49-F238E27FC236}">
                <a16:creationId xmlns:a16="http://schemas.microsoft.com/office/drawing/2014/main" id="{97345CB9-0B1E-3973-A156-01FC37A4FDBF}"/>
              </a:ext>
            </a:extLst>
          </p:cNvPr>
          <p:cNvSpPr>
            <a:spLocks noGrp="1"/>
          </p:cNvSpPr>
          <p:nvPr>
            <p:ph type="sldNum" sz="quarter" idx="18"/>
          </p:nvPr>
        </p:nvSpPr>
        <p:spPr/>
        <p:txBody>
          <a:bodyPr/>
          <a:lstStyle/>
          <a:p>
            <a:fld id="{E917DE0E-AFB1-41FD-BC35-27DB61CA125F}" type="slidenum">
              <a:rPr lang="en-AU" smtClean="0"/>
              <a:pPr/>
              <a:t>10</a:t>
            </a:fld>
            <a:endParaRPr lang="en-AU" dirty="0"/>
          </a:p>
        </p:txBody>
      </p:sp>
    </p:spTree>
    <p:extLst>
      <p:ext uri="{BB962C8B-B14F-4D97-AF65-F5344CB8AC3E}">
        <p14:creationId xmlns:p14="http://schemas.microsoft.com/office/powerpoint/2010/main" val="298244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BD52C9-9A88-09BA-30E8-F78794D0FD46}"/>
              </a:ext>
            </a:extLst>
          </p:cNvPr>
          <p:cNvSpPr>
            <a:spLocks noGrp="1"/>
          </p:cNvSpPr>
          <p:nvPr>
            <p:ph sz="quarter" idx="10"/>
          </p:nvPr>
        </p:nvSpPr>
        <p:spPr/>
        <p:txBody>
          <a:bodyPr/>
          <a:lstStyle/>
          <a:p>
            <a:pPr lvl="0">
              <a:tabLst>
                <a:tab pos="457200" algn="l"/>
              </a:tabLst>
            </a:pP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What are some common challenges that arise during the real estate valuation process, and how can these challenges be overcome?</a:t>
            </a:r>
            <a:endParaRPr lang="en-A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Common challenges in the real estate valuation process include </a:t>
            </a:r>
          </a:p>
          <a:p>
            <a:pPr marL="800100" indent="-34290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incomplete or inaccurate data, </a:t>
            </a:r>
          </a:p>
          <a:p>
            <a:pPr marL="800100" indent="-34290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subjective judgments about property condition or quality, </a:t>
            </a:r>
          </a:p>
          <a:p>
            <a:pPr marL="800100" indent="-34290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changes in market conditions over time. </a:t>
            </a:r>
          </a:p>
          <a:p>
            <a:pPr marL="800100" indent="-342900">
              <a:buFont typeface="Arial" panose="020B0604020202020204" pitchFamily="34" charset="0"/>
              <a:buChar char="•"/>
            </a:pPr>
            <a:endParaRPr lang="en-A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challenges can be overcome by using multiple valuation approaches, verifying data sources, and staying up-to-date on market trends.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4C40AD89-8327-C7AA-FA08-D2DF4FF2B2BD}"/>
              </a:ext>
            </a:extLst>
          </p:cNvPr>
          <p:cNvSpPr>
            <a:spLocks noGrp="1"/>
          </p:cNvSpPr>
          <p:nvPr>
            <p:ph type="title"/>
          </p:nvPr>
        </p:nvSpPr>
        <p:spPr/>
        <p:txBody>
          <a:bodyPr/>
          <a:lstStyle/>
          <a:p>
            <a:r>
              <a:rPr lang="en-US" dirty="0"/>
              <a:t>Activity One</a:t>
            </a:r>
          </a:p>
        </p:txBody>
      </p:sp>
      <p:sp>
        <p:nvSpPr>
          <p:cNvPr id="6" name="Slide Number Placeholder 5">
            <a:extLst>
              <a:ext uri="{FF2B5EF4-FFF2-40B4-BE49-F238E27FC236}">
                <a16:creationId xmlns:a16="http://schemas.microsoft.com/office/drawing/2014/main" id="{DCADCFA7-3627-1916-67D7-FBEAB403F926}"/>
              </a:ext>
            </a:extLst>
          </p:cNvPr>
          <p:cNvSpPr>
            <a:spLocks noGrp="1"/>
          </p:cNvSpPr>
          <p:nvPr>
            <p:ph type="sldNum" sz="quarter" idx="18"/>
          </p:nvPr>
        </p:nvSpPr>
        <p:spPr/>
        <p:txBody>
          <a:bodyPr/>
          <a:lstStyle/>
          <a:p>
            <a:fld id="{E917DE0E-AFB1-41FD-BC35-27DB61CA125F}" type="slidenum">
              <a:rPr lang="en-AU" smtClean="0"/>
              <a:pPr/>
              <a:t>11</a:t>
            </a:fld>
            <a:endParaRPr lang="en-AU" dirty="0"/>
          </a:p>
        </p:txBody>
      </p:sp>
    </p:spTree>
    <p:extLst>
      <p:ext uri="{BB962C8B-B14F-4D97-AF65-F5344CB8AC3E}">
        <p14:creationId xmlns:p14="http://schemas.microsoft.com/office/powerpoint/2010/main" val="208246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blinds(horizontal)">
                                      <p:cBhvr>
                                        <p:cTn id="1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a:xfrm>
            <a:off x="695326" y="1700212"/>
            <a:ext cx="11233322" cy="4969147"/>
          </a:xfrm>
        </p:spPr>
        <p:txBody>
          <a:bodyPr>
            <a:normAutofit/>
          </a:bodyPr>
          <a:lstStyle/>
          <a:p>
            <a:pPr lvl="0">
              <a:tabLst>
                <a:tab pos="457200" algn="l"/>
              </a:tabLst>
            </a:pPr>
            <a:r>
              <a:rPr lang="en-A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Why is the capitalisation rate also referred to as the "All Risks" rate?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capitalization rate is a financial metric used in real estate investing to determine the value of income-producing properties. It is calculated by dividing the net operating income (NOI) of a property by its market value or purchase price.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capitalization rate is also known as the "all-risk rate" because </a:t>
            </a:r>
          </a:p>
          <a:p>
            <a:pPr marL="742950" indent="-285750">
              <a:buFont typeface="Arial" panose="020B0604020202020204" pitchFamily="34" charset="0"/>
              <a:buChar char="•"/>
            </a:pP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used to account for all the risks associated with investing in a particular property. </a:t>
            </a:r>
          </a:p>
          <a:p>
            <a:pPr marL="742950" indent="-285750">
              <a:buFont typeface="Arial" panose="020B0604020202020204" pitchFamily="34" charset="0"/>
              <a:buChar char="•"/>
            </a:pP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includes risks such as vacancy rates, maintenance costs, market fluctuations, and other potential risks that could impact the property's income-generating potential.</a:t>
            </a:r>
          </a:p>
          <a:p>
            <a:pPr marL="742950" indent="-285750">
              <a:buFont typeface="Arial" panose="020B0604020202020204" pitchFamily="34" charset="0"/>
              <a:buChar char="•"/>
            </a:pP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other words, the capitalization rate represents the investor's required rate of return, taking into account all the risks associated with the investment.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higher the capitalization rate, the higher the perceived risk, and the lower the value of the property. </a:t>
            </a:r>
          </a:p>
          <a:p>
            <a:pPr marL="457200"/>
            <a:r>
              <a:rPr lang="en-A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lower the capitalization rate, the lower the perceived risk, and the higher the value of the property.</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US" dirty="0"/>
              <a:t>Activity One</a:t>
            </a:r>
            <a:endParaRPr lang="en-AU"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12</a:t>
            </a:fld>
            <a:endParaRPr lang="en-AU" dirty="0"/>
          </a:p>
        </p:txBody>
      </p:sp>
    </p:spTree>
    <p:extLst>
      <p:ext uri="{BB962C8B-B14F-4D97-AF65-F5344CB8AC3E}">
        <p14:creationId xmlns:p14="http://schemas.microsoft.com/office/powerpoint/2010/main" val="167335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blinds(horizontal)">
                                      <p:cBhvr>
                                        <p:cTn id="10" dur="500"/>
                                        <p:tgtEl>
                                          <p:spTgt spid="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blinds(horizontal)">
                                      <p:cBhvr>
                                        <p:cTn id="13" dur="500"/>
                                        <p:tgtEl>
                                          <p:spTgt spid="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blinds(horizontal)">
                                      <p:cBhvr>
                                        <p:cTn id="16" dur="500"/>
                                        <p:tgtEl>
                                          <p:spTgt spid="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blinds(horizontal)">
                                      <p:cBhvr>
                                        <p:cTn id="19" dur="500"/>
                                        <p:tgtEl>
                                          <p:spTgt spid="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blinds(horizontal)">
                                      <p:cBhvr>
                                        <p:cTn id="22" dur="500"/>
                                        <p:tgtEl>
                                          <p:spTgt spid="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Effect transition="in" filter="blinds(horizontal)">
                                      <p:cBhvr>
                                        <p:cTn id="25" dur="500"/>
                                        <p:tgtEl>
                                          <p:spTgt spid="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
                                            <p:txEl>
                                              <p:pRg st="8" end="8"/>
                                            </p:txEl>
                                          </p:spTgt>
                                        </p:tgtEl>
                                        <p:attrNameLst>
                                          <p:attrName>style.visibility</p:attrName>
                                        </p:attrNameLst>
                                      </p:cBhvr>
                                      <p:to>
                                        <p:strVal val="visible"/>
                                      </p:to>
                                    </p:set>
                                    <p:animEffect transition="in" filter="blinds(horizontal)">
                                      <p:cBhvr>
                                        <p:cTn id="28" dur="500"/>
                                        <p:tgtEl>
                                          <p:spTgt spid="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animEffect transition="in" filter="blinds(horizontal)">
                                      <p:cBhvr>
                                        <p:cTn id="31"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6BB65-AB2E-3E0C-69DB-A1F662F14060}"/>
              </a:ext>
            </a:extLst>
          </p:cNvPr>
          <p:cNvSpPr>
            <a:spLocks noGrp="1"/>
          </p:cNvSpPr>
          <p:nvPr>
            <p:ph sz="quarter" idx="10"/>
          </p:nvPr>
        </p:nvSpPr>
        <p:spPr/>
        <p:txBody>
          <a:bodyPr/>
          <a:lstStyle/>
          <a:p>
            <a:pPr lvl="0">
              <a:tabLst>
                <a:tab pos="457200" algn="l"/>
              </a:tabLst>
            </a:pPr>
            <a:r>
              <a:rPr lang="en-AU"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How can technology and data analytics be used to enhance the real estate valuation process, and what new tools and platforms are available to help real estate professionals make more accurate valuations?</a:t>
            </a:r>
            <a:endParaRPr lang="en-A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Technology and data analytics can enhance the real estate valuation process by </a:t>
            </a:r>
          </a:p>
          <a:p>
            <a:pPr marL="800100" indent="-34290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providing more accurate and timely data on market trends, property values, and comparable sales.</a:t>
            </a:r>
          </a:p>
          <a:p>
            <a:pPr marL="800100" indent="-34290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 tools and platforms, such as automated valuation models and machine learning algorithms, are being developed to improve the efficiency and accuracy of real estate valuation.</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56A11FD5-641C-1CFA-304F-5CF46BEECDF3}"/>
              </a:ext>
            </a:extLst>
          </p:cNvPr>
          <p:cNvSpPr>
            <a:spLocks noGrp="1"/>
          </p:cNvSpPr>
          <p:nvPr>
            <p:ph type="title"/>
          </p:nvPr>
        </p:nvSpPr>
        <p:spPr/>
        <p:txBody>
          <a:bodyPr/>
          <a:lstStyle/>
          <a:p>
            <a:r>
              <a:rPr lang="en-US" dirty="0"/>
              <a:t>Activity One</a:t>
            </a:r>
          </a:p>
        </p:txBody>
      </p:sp>
      <p:sp>
        <p:nvSpPr>
          <p:cNvPr id="6" name="Slide Number Placeholder 5">
            <a:extLst>
              <a:ext uri="{FF2B5EF4-FFF2-40B4-BE49-F238E27FC236}">
                <a16:creationId xmlns:a16="http://schemas.microsoft.com/office/drawing/2014/main" id="{97345CB9-0B1E-3973-A156-01FC37A4FDBF}"/>
              </a:ext>
            </a:extLst>
          </p:cNvPr>
          <p:cNvSpPr>
            <a:spLocks noGrp="1"/>
          </p:cNvSpPr>
          <p:nvPr>
            <p:ph type="sldNum" sz="quarter" idx="18"/>
          </p:nvPr>
        </p:nvSpPr>
        <p:spPr/>
        <p:txBody>
          <a:bodyPr/>
          <a:lstStyle/>
          <a:p>
            <a:fld id="{E917DE0E-AFB1-41FD-BC35-27DB61CA125F}" type="slidenum">
              <a:rPr lang="en-AU" smtClean="0"/>
              <a:pPr/>
              <a:t>13</a:t>
            </a:fld>
            <a:endParaRPr lang="en-AU" dirty="0"/>
          </a:p>
        </p:txBody>
      </p:sp>
    </p:spTree>
    <p:extLst>
      <p:ext uri="{BB962C8B-B14F-4D97-AF65-F5344CB8AC3E}">
        <p14:creationId xmlns:p14="http://schemas.microsoft.com/office/powerpoint/2010/main" val="280812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BD52C9-9A88-09BA-30E8-F78794D0FD46}"/>
              </a:ext>
            </a:extLst>
          </p:cNvPr>
          <p:cNvSpPr>
            <a:spLocks noGrp="1"/>
          </p:cNvSpPr>
          <p:nvPr>
            <p:ph sz="quarter" idx="10"/>
          </p:nvPr>
        </p:nvSpPr>
        <p:spPr/>
        <p:txBody>
          <a:bodyPr/>
          <a:lstStyle/>
          <a:p>
            <a:pPr marL="342900" lvl="0" indent="-342900">
              <a:buFont typeface="+mj-lt"/>
              <a:buAutoNum type="arabicPeriod"/>
            </a:pPr>
            <a:r>
              <a:rPr lang="en-AU" sz="2000" b="1" dirty="0">
                <a:effectLst/>
                <a:latin typeface="Times New Roman" panose="02020603050405020304" pitchFamily="18" charset="0"/>
                <a:ea typeface="Calibri" panose="020F0502020204030204" pitchFamily="34" charset="0"/>
                <a:cs typeface="Times New Roman" panose="02020603050405020304" pitchFamily="18" charset="0"/>
              </a:rPr>
              <a:t> At what year does the Present Value of an income stream of $100,000pa approach effectively the same as the income stream in perpetuity at the following discount rates:</a:t>
            </a:r>
            <a:br>
              <a:rPr lang="en-AU" sz="20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      (a) 15%   </a:t>
            </a:r>
          </a:p>
          <a:p>
            <a:pPr marL="270510"/>
            <a:r>
              <a:rPr lang="en-AU" sz="2000" dirty="0">
                <a:latin typeface="Times New Roman" panose="02020603050405020304" pitchFamily="18" charset="0"/>
                <a:ea typeface="Calibri" panose="020F0502020204030204" pitchFamily="34" charset="0"/>
                <a:cs typeface="Times New Roman" panose="02020603050405020304" pitchFamily="18" charset="0"/>
              </a:rPr>
              <a:t>      </a:t>
            </a:r>
            <a:r>
              <a:rPr lang="en-AU" sz="2000" dirty="0">
                <a:effectLst/>
                <a:latin typeface="Times New Roman" panose="02020603050405020304" pitchFamily="18" charset="0"/>
                <a:ea typeface="Calibri" panose="020F0502020204030204" pitchFamily="34" charset="0"/>
                <a:cs typeface="Times New Roman" panose="02020603050405020304" pitchFamily="18" charset="0"/>
              </a:rPr>
              <a:t>(b) 10%     </a:t>
            </a: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      (c)  5%      </a:t>
            </a: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      (d)  2%</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4C40AD89-8327-C7AA-FA08-D2DF4FF2B2BD}"/>
              </a:ext>
            </a:extLst>
          </p:cNvPr>
          <p:cNvSpPr>
            <a:spLocks noGrp="1"/>
          </p:cNvSpPr>
          <p:nvPr>
            <p:ph type="title"/>
          </p:nvPr>
        </p:nvSpPr>
        <p:spPr/>
        <p:txBody>
          <a:bodyPr/>
          <a:lstStyle/>
          <a:p>
            <a:r>
              <a:rPr lang="en-US" dirty="0"/>
              <a:t>Activity Two</a:t>
            </a:r>
          </a:p>
        </p:txBody>
      </p:sp>
      <p:sp>
        <p:nvSpPr>
          <p:cNvPr id="6" name="Slide Number Placeholder 5">
            <a:extLst>
              <a:ext uri="{FF2B5EF4-FFF2-40B4-BE49-F238E27FC236}">
                <a16:creationId xmlns:a16="http://schemas.microsoft.com/office/drawing/2014/main" id="{DCADCFA7-3627-1916-67D7-FBEAB403F926}"/>
              </a:ext>
            </a:extLst>
          </p:cNvPr>
          <p:cNvSpPr>
            <a:spLocks noGrp="1"/>
          </p:cNvSpPr>
          <p:nvPr>
            <p:ph type="sldNum" sz="quarter" idx="18"/>
          </p:nvPr>
        </p:nvSpPr>
        <p:spPr/>
        <p:txBody>
          <a:bodyPr/>
          <a:lstStyle/>
          <a:p>
            <a:fld id="{E917DE0E-AFB1-41FD-BC35-27DB61CA125F}" type="slidenum">
              <a:rPr lang="en-AU" smtClean="0"/>
              <a:pPr/>
              <a:t>14</a:t>
            </a:fld>
            <a:endParaRPr lang="en-AU" dirty="0"/>
          </a:p>
        </p:txBody>
      </p:sp>
    </p:spTree>
    <p:extLst>
      <p:ext uri="{BB962C8B-B14F-4D97-AF65-F5344CB8AC3E}">
        <p14:creationId xmlns:p14="http://schemas.microsoft.com/office/powerpoint/2010/main" val="55354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BD52C9-9A88-09BA-30E8-F78794D0FD46}"/>
              </a:ext>
            </a:extLst>
          </p:cNvPr>
          <p:cNvSpPr>
            <a:spLocks noGrp="1"/>
          </p:cNvSpPr>
          <p:nvPr>
            <p:ph sz="quarter" idx="10"/>
          </p:nvPr>
        </p:nvSpPr>
        <p:spPr/>
        <p:txBody>
          <a:bodyPr/>
          <a:lstStyle/>
          <a:p>
            <a:pPr marL="342900" lvl="0" indent="-342900">
              <a:buFont typeface="+mj-lt"/>
              <a:buAutoNum type="arabicPeriod"/>
            </a:pPr>
            <a:r>
              <a:rPr lang="en-AU" sz="2000" b="1" dirty="0">
                <a:effectLst/>
                <a:latin typeface="Times New Roman" panose="02020603050405020304" pitchFamily="18" charset="0"/>
                <a:ea typeface="Calibri" panose="020F0502020204030204" pitchFamily="34" charset="0"/>
                <a:cs typeface="Times New Roman" panose="02020603050405020304" pitchFamily="18" charset="0"/>
              </a:rPr>
              <a:t> At what year does the Present Value of an income stream of $100,000pa approach effectively the same as the income stream in perpetuity at the following discount rates:</a:t>
            </a:r>
            <a:br>
              <a:rPr lang="en-AU" sz="20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      (a) 15% - 50 years -$666,051.47 (in perpetuity $666,666.67)</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      (b) 10% - 75 years - $993,213.77 (in perpetuity $1,000,000)</a:t>
            </a:r>
            <a:br>
              <a:rPr lang="en-AU" sz="2000" dirty="0">
                <a:effectLst/>
                <a:latin typeface="Times New Roman" panose="02020603050405020304" pitchFamily="18" charset="0"/>
                <a:ea typeface="Calibri" panose="020F0502020204030204" pitchFamily="34" charset="0"/>
                <a:cs typeface="Times New Roman" panose="02020603050405020304" pitchFamily="18" charset="0"/>
              </a:rPr>
            </a:br>
            <a:r>
              <a:rPr lang="en-AU" sz="2000" dirty="0">
                <a:effectLst/>
                <a:latin typeface="Times New Roman" panose="02020603050405020304" pitchFamily="18" charset="0"/>
                <a:ea typeface="Calibri" panose="020F0502020204030204" pitchFamily="34" charset="0"/>
                <a:cs typeface="Times New Roman" panose="02020603050405020304" pitchFamily="18" charset="0"/>
              </a:rPr>
              <a:t>      (c)  5% - 150 years - $1,995,508.75 (in perpetuity $2,000,000)</a:t>
            </a:r>
            <a:br>
              <a:rPr lang="en-AU" sz="2000" dirty="0">
                <a:effectLst/>
                <a:latin typeface="Times New Roman" panose="02020603050405020304" pitchFamily="18" charset="0"/>
                <a:ea typeface="Calibri" panose="020F0502020204030204" pitchFamily="34" charset="0"/>
                <a:cs typeface="Times New Roman" panose="02020603050405020304" pitchFamily="18" charset="0"/>
              </a:rPr>
            </a:br>
            <a:r>
              <a:rPr lang="en-AU" sz="2000" dirty="0">
                <a:effectLst/>
                <a:latin typeface="Times New Roman" panose="02020603050405020304" pitchFamily="18" charset="0"/>
                <a:ea typeface="Calibri" panose="020F0502020204030204" pitchFamily="34" charset="0"/>
                <a:cs typeface="Times New Roman" panose="02020603050405020304" pitchFamily="18" charset="0"/>
              </a:rPr>
              <a:t>      (d)  2% - 350 years - $4,995,111.50 (in perpetuity $5,000,000)</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Note the remarkably small incremental increases in Present Value between years 30 to 50 in example (a); years 50 – 75 in example (b); years 100 – 150 in example (c) and years 150 – 350 in example (d).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4C40AD89-8327-C7AA-FA08-D2DF4FF2B2BD}"/>
              </a:ext>
            </a:extLst>
          </p:cNvPr>
          <p:cNvSpPr>
            <a:spLocks noGrp="1"/>
          </p:cNvSpPr>
          <p:nvPr>
            <p:ph type="title"/>
          </p:nvPr>
        </p:nvSpPr>
        <p:spPr/>
        <p:txBody>
          <a:bodyPr/>
          <a:lstStyle/>
          <a:p>
            <a:r>
              <a:rPr lang="en-US" dirty="0"/>
              <a:t>Activity Two</a:t>
            </a:r>
          </a:p>
        </p:txBody>
      </p:sp>
      <p:sp>
        <p:nvSpPr>
          <p:cNvPr id="6" name="Slide Number Placeholder 5">
            <a:extLst>
              <a:ext uri="{FF2B5EF4-FFF2-40B4-BE49-F238E27FC236}">
                <a16:creationId xmlns:a16="http://schemas.microsoft.com/office/drawing/2014/main" id="{DCADCFA7-3627-1916-67D7-FBEAB403F926}"/>
              </a:ext>
            </a:extLst>
          </p:cNvPr>
          <p:cNvSpPr>
            <a:spLocks noGrp="1"/>
          </p:cNvSpPr>
          <p:nvPr>
            <p:ph type="sldNum" sz="quarter" idx="18"/>
          </p:nvPr>
        </p:nvSpPr>
        <p:spPr/>
        <p:txBody>
          <a:bodyPr/>
          <a:lstStyle/>
          <a:p>
            <a:fld id="{E917DE0E-AFB1-41FD-BC35-27DB61CA125F}" type="slidenum">
              <a:rPr lang="en-AU" smtClean="0"/>
              <a:pPr/>
              <a:t>15</a:t>
            </a:fld>
            <a:endParaRPr lang="en-AU" dirty="0"/>
          </a:p>
        </p:txBody>
      </p:sp>
      <p:pic>
        <p:nvPicPr>
          <p:cNvPr id="5" name="Picture 4" descr="A picture containing text, clock, watch&#10;&#10;Description automatically generated">
            <a:extLst>
              <a:ext uri="{FF2B5EF4-FFF2-40B4-BE49-F238E27FC236}">
                <a16:creationId xmlns:a16="http://schemas.microsoft.com/office/drawing/2014/main" id="{1CFC9622-01C2-3C30-237B-92279BD9B69F}"/>
              </a:ext>
            </a:extLst>
          </p:cNvPr>
          <p:cNvPicPr>
            <a:picLocks noChangeAspect="1"/>
          </p:cNvPicPr>
          <p:nvPr/>
        </p:nvPicPr>
        <p:blipFill>
          <a:blip r:embed="rId2"/>
          <a:stretch>
            <a:fillRect/>
          </a:stretch>
        </p:blipFill>
        <p:spPr>
          <a:xfrm>
            <a:off x="9273185" y="2064139"/>
            <a:ext cx="2630023" cy="793969"/>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4DC6B2F4-A9C5-C7CE-EE08-E4965F62FA99}"/>
              </a:ext>
            </a:extLst>
          </p:cNvPr>
          <p:cNvPicPr>
            <a:picLocks noChangeAspect="1"/>
          </p:cNvPicPr>
          <p:nvPr/>
        </p:nvPicPr>
        <p:blipFill>
          <a:blip r:embed="rId3"/>
          <a:stretch>
            <a:fillRect/>
          </a:stretch>
        </p:blipFill>
        <p:spPr>
          <a:xfrm>
            <a:off x="9332235" y="2858108"/>
            <a:ext cx="1255962" cy="570892"/>
          </a:xfrm>
          <a:prstGeom prst="rect">
            <a:avLst/>
          </a:prstGeom>
        </p:spPr>
      </p:pic>
    </p:spTree>
    <p:extLst>
      <p:ext uri="{BB962C8B-B14F-4D97-AF65-F5344CB8AC3E}">
        <p14:creationId xmlns:p14="http://schemas.microsoft.com/office/powerpoint/2010/main" val="254221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linds(horizontal)">
                                      <p:cBhvr>
                                        <p:cTn id="20" dur="500"/>
                                        <p:tgtEl>
                                          <p:spTgt spid="2">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blinds(horizontal)">
                                      <p:cBhvr>
                                        <p:cTn id="23" dur="500"/>
                                        <p:tgtEl>
                                          <p:spTgt spid="2">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blinds(horizontal)">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p:txBody>
          <a:bodyPr/>
          <a:lstStyle/>
          <a:p>
            <a:pPr marL="270510"/>
            <a:r>
              <a:rPr lang="en-AU" sz="2000" b="1" dirty="0">
                <a:effectLst/>
                <a:latin typeface="Times New Roman" panose="02020603050405020304" pitchFamily="18" charset="0"/>
                <a:ea typeface="Calibri" panose="020F0502020204030204" pitchFamily="34" charset="0"/>
                <a:cs typeface="Times New Roman" panose="02020603050405020304" pitchFamily="18" charset="0"/>
              </a:rPr>
              <a:t>2. What does this say about the validity of using the capitalisation rate methodology to the valuation of an income producing property?</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Very simple approach and given that you own freehold in perpetuity and there is such small incremental increases in PV after a point in time it is very useful tool that is easily applied.</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US" dirty="0"/>
              <a:t>Activity Two</a:t>
            </a:r>
            <a:endParaRPr lang="en-AU"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16</a:t>
            </a:fld>
            <a:endParaRPr lang="en-AU" dirty="0"/>
          </a:p>
        </p:txBody>
      </p:sp>
    </p:spTree>
    <p:extLst>
      <p:ext uri="{BB962C8B-B14F-4D97-AF65-F5344CB8AC3E}">
        <p14:creationId xmlns:p14="http://schemas.microsoft.com/office/powerpoint/2010/main" val="3158150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BD52C9-9A88-09BA-30E8-F78794D0FD46}"/>
              </a:ext>
            </a:extLst>
          </p:cNvPr>
          <p:cNvSpPr>
            <a:spLocks noGrp="1"/>
          </p:cNvSpPr>
          <p:nvPr>
            <p:ph sz="quarter" idx="10"/>
          </p:nvPr>
        </p:nvSpPr>
        <p:spPr/>
        <p:txBody>
          <a:bodyPr>
            <a:noAutofit/>
          </a:bodyPr>
          <a:lstStyle/>
          <a:p>
            <a:pPr marL="270510"/>
            <a:r>
              <a:rPr lang="en-AU" sz="1900" b="1" dirty="0">
                <a:effectLst/>
                <a:latin typeface="Times New Roman" panose="02020603050405020304" pitchFamily="18" charset="0"/>
                <a:ea typeface="Calibri" panose="020F0502020204030204" pitchFamily="34" charset="0"/>
                <a:cs typeface="Times New Roman" panose="02020603050405020304" pitchFamily="18" charset="0"/>
              </a:rPr>
              <a:t>3. If you own a residential property valued at $2,000,000 that has a weekly market rent of $750 and you pay rates and insurance costs of $9,000pa. What is your Reversionary Yield?</a:t>
            </a:r>
            <a:endParaRPr lang="en-AU"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270510"/>
            <a:r>
              <a:rPr lang="en-AU" sz="1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a:p>
            <a:pPr lvl="3" indent="0">
              <a:buNone/>
            </a:pPr>
            <a:r>
              <a:rPr lang="en-US" sz="1900" dirty="0">
                <a:latin typeface="Times New Roman" panose="02020603050405020304" pitchFamily="18" charset="0"/>
                <a:cs typeface="Times New Roman" panose="02020603050405020304" pitchFamily="18" charset="0"/>
              </a:rPr>
              <a:t>Annual rental income = $750 x 52 = $39,000</a:t>
            </a:r>
          </a:p>
          <a:p>
            <a:pPr lvl="3" indent="0">
              <a:buNone/>
            </a:pPr>
            <a:endParaRPr lang="en-US" sz="1900" dirty="0">
              <a:latin typeface="Times New Roman" panose="02020603050405020304" pitchFamily="18" charset="0"/>
              <a:cs typeface="Times New Roman" panose="02020603050405020304" pitchFamily="18" charset="0"/>
            </a:endParaRPr>
          </a:p>
          <a:p>
            <a:pPr lvl="3" indent="0">
              <a:buNone/>
            </a:pPr>
            <a:r>
              <a:rPr lang="en-US" sz="1900" dirty="0">
                <a:latin typeface="Times New Roman" panose="02020603050405020304" pitchFamily="18" charset="0"/>
                <a:cs typeface="Times New Roman" panose="02020603050405020304" pitchFamily="18" charset="0"/>
              </a:rPr>
              <a:t>NOI = Annual rental income - Operating expenses</a:t>
            </a:r>
          </a:p>
          <a:p>
            <a:pPr lvl="3" indent="0">
              <a:buNone/>
            </a:pPr>
            <a:r>
              <a:rPr lang="en-US" sz="1900" dirty="0">
                <a:latin typeface="Times New Roman" panose="02020603050405020304" pitchFamily="18" charset="0"/>
                <a:cs typeface="Times New Roman" panose="02020603050405020304" pitchFamily="18" charset="0"/>
              </a:rPr>
              <a:t>NOI = $39,000 - $9,000 = $30,000</a:t>
            </a:r>
          </a:p>
          <a:p>
            <a:pPr lvl="3" indent="0">
              <a:buNone/>
            </a:pPr>
            <a:endParaRPr lang="en-US" sz="1900" dirty="0">
              <a:latin typeface="Times New Roman" panose="02020603050405020304" pitchFamily="18" charset="0"/>
              <a:cs typeface="Times New Roman" panose="02020603050405020304" pitchFamily="18" charset="0"/>
            </a:endParaRPr>
          </a:p>
          <a:p>
            <a:pPr lvl="3" indent="0">
              <a:buNone/>
            </a:pPr>
            <a:r>
              <a:rPr lang="en-US" sz="1900" dirty="0">
                <a:latin typeface="Times New Roman" panose="02020603050405020304" pitchFamily="18" charset="0"/>
                <a:cs typeface="Times New Roman" panose="02020603050405020304" pitchFamily="18" charset="0"/>
              </a:rPr>
              <a:t>Reversionary Yield = NOI / Market Value of property</a:t>
            </a:r>
          </a:p>
          <a:p>
            <a:pPr lvl="3" indent="0">
              <a:buNone/>
            </a:pPr>
            <a:r>
              <a:rPr lang="en-US" sz="1900" dirty="0">
                <a:latin typeface="Times New Roman" panose="02020603050405020304" pitchFamily="18" charset="0"/>
                <a:cs typeface="Times New Roman" panose="02020603050405020304" pitchFamily="18" charset="0"/>
              </a:rPr>
              <a:t>Reversionary Yield = $30,000 / $2,000,000</a:t>
            </a:r>
          </a:p>
          <a:p>
            <a:pPr lvl="3" indent="0">
              <a:buNone/>
            </a:pPr>
            <a:r>
              <a:rPr lang="en-US" sz="1900" dirty="0">
                <a:latin typeface="Times New Roman" panose="02020603050405020304" pitchFamily="18" charset="0"/>
                <a:cs typeface="Times New Roman" panose="02020603050405020304" pitchFamily="18" charset="0"/>
              </a:rPr>
              <a:t>Reversionary Yield = 0.015 or 1.5%</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Therefore, the reversionary yield for this property is 1.5%.</a:t>
            </a:r>
          </a:p>
        </p:txBody>
      </p:sp>
      <p:sp>
        <p:nvSpPr>
          <p:cNvPr id="3" name="Title 2">
            <a:extLst>
              <a:ext uri="{FF2B5EF4-FFF2-40B4-BE49-F238E27FC236}">
                <a16:creationId xmlns:a16="http://schemas.microsoft.com/office/drawing/2014/main" id="{4C40AD89-8327-C7AA-FA08-D2DF4FF2B2BD}"/>
              </a:ext>
            </a:extLst>
          </p:cNvPr>
          <p:cNvSpPr>
            <a:spLocks noGrp="1"/>
          </p:cNvSpPr>
          <p:nvPr>
            <p:ph type="title"/>
          </p:nvPr>
        </p:nvSpPr>
        <p:spPr/>
        <p:txBody>
          <a:bodyPr/>
          <a:lstStyle/>
          <a:p>
            <a:r>
              <a:rPr lang="en-US" dirty="0"/>
              <a:t>Activity Two</a:t>
            </a:r>
          </a:p>
        </p:txBody>
      </p:sp>
      <p:sp>
        <p:nvSpPr>
          <p:cNvPr id="6" name="Slide Number Placeholder 5">
            <a:extLst>
              <a:ext uri="{FF2B5EF4-FFF2-40B4-BE49-F238E27FC236}">
                <a16:creationId xmlns:a16="http://schemas.microsoft.com/office/drawing/2014/main" id="{DCADCFA7-3627-1916-67D7-FBEAB403F926}"/>
              </a:ext>
            </a:extLst>
          </p:cNvPr>
          <p:cNvSpPr>
            <a:spLocks noGrp="1"/>
          </p:cNvSpPr>
          <p:nvPr>
            <p:ph type="sldNum" sz="quarter" idx="18"/>
          </p:nvPr>
        </p:nvSpPr>
        <p:spPr/>
        <p:txBody>
          <a:bodyPr/>
          <a:lstStyle/>
          <a:p>
            <a:fld id="{E917DE0E-AFB1-41FD-BC35-27DB61CA125F}" type="slidenum">
              <a:rPr lang="en-AU" smtClean="0"/>
              <a:pPr/>
              <a:t>17</a:t>
            </a:fld>
            <a:endParaRPr lang="en-AU" dirty="0"/>
          </a:p>
        </p:txBody>
      </p:sp>
    </p:spTree>
    <p:extLst>
      <p:ext uri="{BB962C8B-B14F-4D97-AF65-F5344CB8AC3E}">
        <p14:creationId xmlns:p14="http://schemas.microsoft.com/office/powerpoint/2010/main" val="289600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blinds(horizontal)">
                                      <p:cBhvr>
                                        <p:cTn id="16" dur="500"/>
                                        <p:tgtEl>
                                          <p:spTgt spid="2">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blinds(horizontal)">
                                      <p:cBhvr>
                                        <p:cTn id="19" dur="500"/>
                                        <p:tgtEl>
                                          <p:spTgt spid="2">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blinds(horizontal)">
                                      <p:cBhvr>
                                        <p:cTn id="22" dur="500"/>
                                        <p:tgtEl>
                                          <p:spTgt spid="2">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animEffect transition="in" filter="blinds(horizontal)">
                                      <p:cBhvr>
                                        <p:cTn id="25"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p:txBody>
          <a:bodyPr/>
          <a:lstStyle/>
          <a:p>
            <a:pPr marL="270510"/>
            <a:r>
              <a:rPr lang="en-AU" sz="2000" b="1" dirty="0">
                <a:effectLst/>
                <a:latin typeface="Times New Roman" panose="02020603050405020304" pitchFamily="18" charset="0"/>
                <a:ea typeface="Calibri" panose="020F0502020204030204" pitchFamily="34" charset="0"/>
                <a:cs typeface="Times New Roman" panose="02020603050405020304" pitchFamily="18" charset="0"/>
              </a:rPr>
              <a:t>4. Referring to your answers to Questions 1 to 3 above can you explain why residential real estate is not valued using the capitalisation method?</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AU" sz="2000" dirty="0">
                <a:effectLst/>
                <a:latin typeface="Times New Roman" panose="02020603050405020304" pitchFamily="18" charset="0"/>
                <a:ea typeface="Calibri" panose="020F0502020204030204" pitchFamily="34" charset="0"/>
                <a:cs typeface="Times New Roman" panose="02020603050405020304" pitchFamily="18" charset="0"/>
              </a:rPr>
              <a:t>The lower the discount rate (cap rate) the less valid it would seem to be to capitalise the income stream into perpetuity.</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US" dirty="0"/>
              <a:t>Activity Two</a:t>
            </a:r>
            <a:endParaRPr lang="en-AU"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18</a:t>
            </a:fld>
            <a:endParaRPr lang="en-AU" dirty="0"/>
          </a:p>
        </p:txBody>
      </p:sp>
    </p:spTree>
    <p:extLst>
      <p:ext uri="{BB962C8B-B14F-4D97-AF65-F5344CB8AC3E}">
        <p14:creationId xmlns:p14="http://schemas.microsoft.com/office/powerpoint/2010/main" val="329980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blinds(horizontal)">
                                      <p:cBhvr>
                                        <p:cTn id="1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6BB65-AB2E-3E0C-69DB-A1F662F14060}"/>
              </a:ext>
            </a:extLst>
          </p:cNvPr>
          <p:cNvSpPr>
            <a:spLocks noGrp="1"/>
          </p:cNvSpPr>
          <p:nvPr>
            <p:ph sz="quarter" idx="10"/>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aim for this session is to get students to become familiar with the requirements for real estate valuations, what types of valuations may be required and when and the various valuation methodologies available (with particular focus on the capitalisation method for income producing properties).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session is an attempt to familiarise the students with some of the terminology and concepts used in real estate valuation and how this impacts/relates to real estate finance. Some very basic financial calculations are also required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Present Value calculation).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students should be able find the answers to the questions in the lecture material and the pages specified in the reading material attached to Blackboard for this week’s activity.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56A11FD5-641C-1CFA-304F-5CF46BEECDF3}"/>
              </a:ext>
            </a:extLst>
          </p:cNvPr>
          <p:cNvSpPr>
            <a:spLocks noGrp="1"/>
          </p:cNvSpPr>
          <p:nvPr>
            <p:ph type="title"/>
          </p:nvPr>
        </p:nvSpPr>
        <p:spPr/>
        <p:txBody>
          <a:bodyPr/>
          <a:lstStyle/>
          <a:p>
            <a:r>
              <a:rPr lang="en-US" dirty="0"/>
              <a:t>Overview</a:t>
            </a:r>
          </a:p>
        </p:txBody>
      </p:sp>
      <p:sp>
        <p:nvSpPr>
          <p:cNvPr id="6" name="Slide Number Placeholder 5">
            <a:extLst>
              <a:ext uri="{FF2B5EF4-FFF2-40B4-BE49-F238E27FC236}">
                <a16:creationId xmlns:a16="http://schemas.microsoft.com/office/drawing/2014/main" id="{97345CB9-0B1E-3973-A156-01FC37A4FDBF}"/>
              </a:ext>
            </a:extLst>
          </p:cNvPr>
          <p:cNvSpPr>
            <a:spLocks noGrp="1"/>
          </p:cNvSpPr>
          <p:nvPr>
            <p:ph type="sldNum" sz="quarter" idx="18"/>
          </p:nvPr>
        </p:nvSpPr>
        <p:spPr/>
        <p:txBody>
          <a:bodyPr/>
          <a:lstStyle/>
          <a:p>
            <a:fld id="{E917DE0E-AFB1-41FD-BC35-27DB61CA125F}" type="slidenum">
              <a:rPr lang="en-AU" smtClean="0"/>
              <a:pPr/>
              <a:t>2</a:t>
            </a:fld>
            <a:endParaRPr lang="en-AU" dirty="0"/>
          </a:p>
        </p:txBody>
      </p:sp>
    </p:spTree>
    <p:extLst>
      <p:ext uri="{BB962C8B-B14F-4D97-AF65-F5344CB8AC3E}">
        <p14:creationId xmlns:p14="http://schemas.microsoft.com/office/powerpoint/2010/main" val="307002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6BB65-AB2E-3E0C-69DB-A1F662F14060}"/>
              </a:ext>
            </a:extLst>
          </p:cNvPr>
          <p:cNvSpPr>
            <a:spLocks noGrp="1"/>
          </p:cNvSpPr>
          <p:nvPr>
            <p:ph sz="quarter" idx="10"/>
          </p:nvPr>
        </p:nvSpPr>
        <p:spPr>
          <a:xfrm>
            <a:off x="695326" y="1700213"/>
            <a:ext cx="11377338" cy="4608512"/>
          </a:xfrm>
        </p:spPr>
        <p:txBody>
          <a:bodyPr/>
          <a:lstStyle/>
          <a:p>
            <a:pPr marL="342900" lvl="0" indent="-342900">
              <a:buFont typeface="+mj-lt"/>
              <a:buAutoNum type="arabicPeriod"/>
              <a:tabLst>
                <a:tab pos="457200" algn="l"/>
              </a:tabLst>
            </a:pPr>
            <a:r>
              <a:rPr lang="en-AU" sz="1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real estate valuation and why is it important?</a:t>
            </a:r>
            <a:endParaRPr lang="en-AU"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 estate valuation: </a:t>
            </a:r>
          </a:p>
          <a:p>
            <a:pPr marL="742950" indent="-285750">
              <a:buFont typeface="Arial" panose="020B0604020202020204" pitchFamily="34" charset="0"/>
              <a:buChar char="•"/>
            </a:pPr>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process of determining the market value of a property. </a:t>
            </a:r>
          </a:p>
          <a:p>
            <a:pPr marL="742950" indent="-285750">
              <a:buFont typeface="Arial" panose="020B0604020202020204" pitchFamily="34" charset="0"/>
              <a:buChar char="•"/>
            </a:pPr>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valuation represents the “opinion” of a qualified property valuer about what a property is worth based upon the type of valuation and instructions given.</a:t>
            </a:r>
            <a:endParaRPr lang="en-AU"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Valuations are important for </a:t>
            </a:r>
          </a:p>
          <a:p>
            <a:pPr marL="742950" indent="-285750">
              <a:buFont typeface="Arial" panose="020B0604020202020204" pitchFamily="34" charset="0"/>
              <a:buChar char="•"/>
            </a:pPr>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property owners, buyers, lenders, and investors to understand the value of a property</a:t>
            </a:r>
          </a:p>
          <a:p>
            <a:pPr marL="742950" indent="-285750">
              <a:buFont typeface="Arial" panose="020B0604020202020204" pitchFamily="34" charset="0"/>
              <a:buChar char="•"/>
            </a:pPr>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affects decisions about buying, selling, financing, and investing in real estate.</a:t>
            </a:r>
            <a:endParaRPr lang="en-AU"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Note</a:t>
            </a:r>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Price paid for a property may not equal value. Why is that possible?</a:t>
            </a:r>
            <a:endParaRPr lang="en-AU"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56A11FD5-641C-1CFA-304F-5CF46BEECDF3}"/>
              </a:ext>
            </a:extLst>
          </p:cNvPr>
          <p:cNvSpPr>
            <a:spLocks noGrp="1"/>
          </p:cNvSpPr>
          <p:nvPr>
            <p:ph type="title"/>
          </p:nvPr>
        </p:nvSpPr>
        <p:spPr/>
        <p:txBody>
          <a:bodyPr/>
          <a:lstStyle/>
          <a:p>
            <a:r>
              <a:rPr lang="en-US" dirty="0"/>
              <a:t>Activity One</a:t>
            </a:r>
          </a:p>
        </p:txBody>
      </p:sp>
      <p:sp>
        <p:nvSpPr>
          <p:cNvPr id="6" name="Slide Number Placeholder 5">
            <a:extLst>
              <a:ext uri="{FF2B5EF4-FFF2-40B4-BE49-F238E27FC236}">
                <a16:creationId xmlns:a16="http://schemas.microsoft.com/office/drawing/2014/main" id="{97345CB9-0B1E-3973-A156-01FC37A4FDBF}"/>
              </a:ext>
            </a:extLst>
          </p:cNvPr>
          <p:cNvSpPr>
            <a:spLocks noGrp="1"/>
          </p:cNvSpPr>
          <p:nvPr>
            <p:ph type="sldNum" sz="quarter" idx="18"/>
          </p:nvPr>
        </p:nvSpPr>
        <p:spPr/>
        <p:txBody>
          <a:bodyPr/>
          <a:lstStyle/>
          <a:p>
            <a:fld id="{E917DE0E-AFB1-41FD-BC35-27DB61CA125F}" type="slidenum">
              <a:rPr lang="en-AU" smtClean="0"/>
              <a:pPr/>
              <a:t>3</a:t>
            </a:fld>
            <a:endParaRPr lang="en-AU" dirty="0"/>
          </a:p>
        </p:txBody>
      </p:sp>
    </p:spTree>
    <p:extLst>
      <p:ext uri="{BB962C8B-B14F-4D97-AF65-F5344CB8AC3E}">
        <p14:creationId xmlns:p14="http://schemas.microsoft.com/office/powerpoint/2010/main" val="420291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blinds(horizontal)">
                                      <p:cBhvr>
                                        <p:cTn id="19" dur="500"/>
                                        <p:tgtEl>
                                          <p:spTgt spid="2">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linds(horizontal)">
                                      <p:cBhvr>
                                        <p:cTn id="22" dur="500"/>
                                        <p:tgtEl>
                                          <p:spTgt spid="2">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blinds(horizontal)">
                                      <p:cBhvr>
                                        <p:cTn id="25" dur="500"/>
                                        <p:tgtEl>
                                          <p:spTgt spid="2">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blinds(horizontal)">
                                      <p:cBhvr>
                                        <p:cTn id="28" dur="500"/>
                                        <p:tgtEl>
                                          <p:spTgt spid="2">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blinds(horizontal)">
                                      <p:cBhvr>
                                        <p:cTn id="3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BD52C9-9A88-09BA-30E8-F78794D0FD46}"/>
              </a:ext>
            </a:extLst>
          </p:cNvPr>
          <p:cNvSpPr>
            <a:spLocks noGrp="1"/>
          </p:cNvSpPr>
          <p:nvPr>
            <p:ph sz="quarter" idx="10"/>
          </p:nvPr>
        </p:nvSpPr>
        <p:spPr>
          <a:xfrm>
            <a:off x="695326" y="1700213"/>
            <a:ext cx="11161314" cy="4608512"/>
          </a:xfrm>
        </p:spPr>
        <p:txBody>
          <a:bodyPr/>
          <a:lstStyle/>
          <a:p>
            <a:pPr lvl="0">
              <a:tabLst>
                <a:tab pos="457200" algn="l"/>
              </a:tabLst>
            </a:pP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How is market value for real estate defined?</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Market value</a:t>
            </a: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742950" indent="-28575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estimated amount that a property would sell for in an open and competitive real estate market, </a:t>
            </a:r>
            <a:r>
              <a:rPr lang="en-A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assuming </a:t>
            </a:r>
            <a:endPar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922950" lvl="1" indent="-285750">
              <a:buFont typeface="Wingdings" pitchFamily="2" charset="2"/>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both the buyer and seller have full knowledge of the property's condition and characteristics and, </a:t>
            </a:r>
          </a:p>
          <a:p>
            <a:pPr marL="922950" lvl="1" indent="-285750">
              <a:buFont typeface="Wingdings" pitchFamily="2" charset="2"/>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no outside factors affecting the transaction, such as undue pressure to sell or a lack of willing buyers.</a:t>
            </a:r>
          </a:p>
          <a:p>
            <a:pPr marL="742950" indent="-28575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typically determined by a Property Valuer </a:t>
            </a:r>
          </a:p>
          <a:p>
            <a:pPr marL="922950" lvl="1" indent="-285750"/>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who takes into account factors such as the property's location, size, condition, and amenities, as well as recent sales of comparable properties in the area.</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4C40AD89-8327-C7AA-FA08-D2DF4FF2B2BD}"/>
              </a:ext>
            </a:extLst>
          </p:cNvPr>
          <p:cNvSpPr>
            <a:spLocks noGrp="1"/>
          </p:cNvSpPr>
          <p:nvPr>
            <p:ph type="title"/>
          </p:nvPr>
        </p:nvSpPr>
        <p:spPr/>
        <p:txBody>
          <a:bodyPr/>
          <a:lstStyle/>
          <a:p>
            <a:r>
              <a:rPr lang="en-US" dirty="0"/>
              <a:t>Activity One</a:t>
            </a:r>
          </a:p>
        </p:txBody>
      </p:sp>
      <p:sp>
        <p:nvSpPr>
          <p:cNvPr id="6" name="Slide Number Placeholder 5">
            <a:extLst>
              <a:ext uri="{FF2B5EF4-FFF2-40B4-BE49-F238E27FC236}">
                <a16:creationId xmlns:a16="http://schemas.microsoft.com/office/drawing/2014/main" id="{DCADCFA7-3627-1916-67D7-FBEAB403F926}"/>
              </a:ext>
            </a:extLst>
          </p:cNvPr>
          <p:cNvSpPr>
            <a:spLocks noGrp="1"/>
          </p:cNvSpPr>
          <p:nvPr>
            <p:ph type="sldNum" sz="quarter" idx="18"/>
          </p:nvPr>
        </p:nvSpPr>
        <p:spPr/>
        <p:txBody>
          <a:bodyPr/>
          <a:lstStyle/>
          <a:p>
            <a:fld id="{E917DE0E-AFB1-41FD-BC35-27DB61CA125F}" type="slidenum">
              <a:rPr lang="en-AU" smtClean="0"/>
              <a:pPr/>
              <a:t>4</a:t>
            </a:fld>
            <a:endParaRPr lang="en-AU" dirty="0"/>
          </a:p>
        </p:txBody>
      </p:sp>
    </p:spTree>
    <p:extLst>
      <p:ext uri="{BB962C8B-B14F-4D97-AF65-F5344CB8AC3E}">
        <p14:creationId xmlns:p14="http://schemas.microsoft.com/office/powerpoint/2010/main" val="82923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linds(horizontal)">
                                      <p:cBhvr>
                                        <p:cTn id="13" dur="500"/>
                                        <p:tgtEl>
                                          <p:spTgt spid="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linds(horizontal)">
                                      <p:cBhvr>
                                        <p:cTn id="16" dur="500"/>
                                        <p:tgtEl>
                                          <p:spTgt spid="2">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blinds(horizontal)">
                                      <p:cBhvr>
                                        <p:cTn id="19" dur="500"/>
                                        <p:tgtEl>
                                          <p:spTgt spid="2">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linds(horizontal)">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p:txBody>
          <a:bodyPr/>
          <a:lstStyle/>
          <a:p>
            <a:pPr lvl="0">
              <a:tabLst>
                <a:tab pos="457200" algn="l"/>
              </a:tabLst>
            </a:pP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How does the cost approach to real estate valuation work and what types of properties is it typically used for?</a:t>
            </a:r>
            <a:endParaRPr lang="en-AU"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cost approach </a:t>
            </a: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real estate valuation works by:</a:t>
            </a:r>
          </a:p>
          <a:p>
            <a:pPr marL="742950" indent="-28575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estimating the cost to replace or reproduce a property, </a:t>
            </a:r>
          </a:p>
          <a:p>
            <a:pPr marL="742950" indent="-28575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then considering factors such as depreciation, obsolescence, and physical deterioration. </a:t>
            </a:r>
          </a:p>
          <a:p>
            <a:pPr marL="742950" indent="-28575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typically used as part of the summation method of valuation and for existing use valuations.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US" dirty="0"/>
              <a:t>Activity One</a:t>
            </a:r>
            <a:endParaRPr lang="en-AU"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5</a:t>
            </a:fld>
            <a:endParaRPr lang="en-AU" dirty="0"/>
          </a:p>
        </p:txBody>
      </p:sp>
    </p:spTree>
    <p:extLst>
      <p:ext uri="{BB962C8B-B14F-4D97-AF65-F5344CB8AC3E}">
        <p14:creationId xmlns:p14="http://schemas.microsoft.com/office/powerpoint/2010/main" val="392762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blinds(horizontal)">
                                      <p:cBhvr>
                                        <p:cTn id="10" dur="500"/>
                                        <p:tgtEl>
                                          <p:spTgt spid="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blinds(horizontal)">
                                      <p:cBhvr>
                                        <p:cTn id="13" dur="500"/>
                                        <p:tgtEl>
                                          <p:spTgt spid="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blinds(horizontal)">
                                      <p:cBhvr>
                                        <p:cTn id="16" dur="500"/>
                                        <p:tgtEl>
                                          <p:spTgt spid="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blinds(horizontal)">
                                      <p:cBhvr>
                                        <p:cTn id="19"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6BB65-AB2E-3E0C-69DB-A1F662F14060}"/>
              </a:ext>
            </a:extLst>
          </p:cNvPr>
          <p:cNvSpPr>
            <a:spLocks noGrp="1"/>
          </p:cNvSpPr>
          <p:nvPr>
            <p:ph sz="quarter" idx="10"/>
          </p:nvPr>
        </p:nvSpPr>
        <p:spPr/>
        <p:txBody>
          <a:bodyPr/>
          <a:lstStyle/>
          <a:p>
            <a:pPr lvl="0">
              <a:tabLst>
                <a:tab pos="457200" algn="l"/>
              </a:tabLst>
            </a:pP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What is the income approach to real estate valuation and how is it used to value commercial properties?</a:t>
            </a:r>
            <a:endParaRPr lang="en-AU"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income approach </a:t>
            </a: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real estate valuation is used to </a:t>
            </a:r>
          </a:p>
          <a:p>
            <a:pPr marL="742950" indent="-28575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value properties that generate income, such as apartment buildings, office buildings, or retail centres. </a:t>
            </a:r>
          </a:p>
          <a:p>
            <a:pPr marL="742950" indent="-28575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estimates the value of a property based on its potential income stream, using methods such as the capitalisation method or the discounted cash flow method.</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56A11FD5-641C-1CFA-304F-5CF46BEECDF3}"/>
              </a:ext>
            </a:extLst>
          </p:cNvPr>
          <p:cNvSpPr>
            <a:spLocks noGrp="1"/>
          </p:cNvSpPr>
          <p:nvPr>
            <p:ph type="title"/>
          </p:nvPr>
        </p:nvSpPr>
        <p:spPr/>
        <p:txBody>
          <a:bodyPr/>
          <a:lstStyle/>
          <a:p>
            <a:r>
              <a:rPr lang="en-US" dirty="0"/>
              <a:t>Activity One</a:t>
            </a:r>
          </a:p>
        </p:txBody>
      </p:sp>
      <p:sp>
        <p:nvSpPr>
          <p:cNvPr id="6" name="Slide Number Placeholder 5">
            <a:extLst>
              <a:ext uri="{FF2B5EF4-FFF2-40B4-BE49-F238E27FC236}">
                <a16:creationId xmlns:a16="http://schemas.microsoft.com/office/drawing/2014/main" id="{97345CB9-0B1E-3973-A156-01FC37A4FDBF}"/>
              </a:ext>
            </a:extLst>
          </p:cNvPr>
          <p:cNvSpPr>
            <a:spLocks noGrp="1"/>
          </p:cNvSpPr>
          <p:nvPr>
            <p:ph type="sldNum" sz="quarter" idx="18"/>
          </p:nvPr>
        </p:nvSpPr>
        <p:spPr/>
        <p:txBody>
          <a:bodyPr/>
          <a:lstStyle/>
          <a:p>
            <a:fld id="{E917DE0E-AFB1-41FD-BC35-27DB61CA125F}" type="slidenum">
              <a:rPr lang="en-AU" smtClean="0"/>
              <a:pPr/>
              <a:t>6</a:t>
            </a:fld>
            <a:endParaRPr lang="en-AU" dirty="0"/>
          </a:p>
        </p:txBody>
      </p:sp>
    </p:spTree>
    <p:extLst>
      <p:ext uri="{BB962C8B-B14F-4D97-AF65-F5344CB8AC3E}">
        <p14:creationId xmlns:p14="http://schemas.microsoft.com/office/powerpoint/2010/main" val="214771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BD52C9-9A88-09BA-30E8-F78794D0FD46}"/>
              </a:ext>
            </a:extLst>
          </p:cNvPr>
          <p:cNvSpPr>
            <a:spLocks noGrp="1"/>
          </p:cNvSpPr>
          <p:nvPr>
            <p:ph sz="quarter" idx="10"/>
          </p:nvPr>
        </p:nvSpPr>
        <p:spPr>
          <a:xfrm>
            <a:off x="695326" y="1700213"/>
            <a:ext cx="11161314" cy="4608512"/>
          </a:xfrm>
        </p:spPr>
        <p:txBody>
          <a:bodyPr/>
          <a:lstStyle/>
          <a:p>
            <a:pPr lvl="0">
              <a:tabLst>
                <a:tab pos="457200" algn="l"/>
              </a:tabLst>
            </a:pPr>
            <a:r>
              <a:rPr lang="en-AU" sz="1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How does the sales comparison approach to real estate valuation work and what types of properties is it typically used for?</a:t>
            </a:r>
            <a:endParaRPr lang="en-AU"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sales comparison (also known as direct comparison or market comparison) approach works by </a:t>
            </a:r>
          </a:p>
          <a:p>
            <a:pPr marL="742950" indent="-285750">
              <a:buFont typeface="Arial" panose="020B0604020202020204" pitchFamily="34" charset="0"/>
              <a:buChar char="•"/>
            </a:pPr>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comparing the subject property to recently sold properties that are similar in location, size, condition, and other key factors. </a:t>
            </a:r>
          </a:p>
          <a:p>
            <a:pPr marL="742950" indent="-285750">
              <a:buFont typeface="Arial" panose="020B0604020202020204" pitchFamily="34" charset="0"/>
              <a:buChar char="•"/>
            </a:pPr>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typically used for residential properties that are not valued based upon their income producing potential.</a:t>
            </a:r>
            <a:endParaRPr lang="en-AU"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of the challenges of this approach is limiting the number of adjustments to the sales evidence to the property being valued to allow for elements that aren’t completely comparable </a:t>
            </a:r>
          </a:p>
          <a:p>
            <a:pPr marL="742950" indent="-285750">
              <a:buFont typeface="Arial" panose="020B0604020202020204" pitchFamily="34" charset="0"/>
              <a:buChar char="•"/>
            </a:pPr>
            <a:r>
              <a:rPr lang="en-AU" sz="1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eg</a:t>
            </a:r>
            <a:r>
              <a:rPr lang="en-A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date of valuation will always be different to the date of sale.</a:t>
            </a:r>
            <a:endParaRPr lang="en-AU"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4C40AD89-8327-C7AA-FA08-D2DF4FF2B2BD}"/>
              </a:ext>
            </a:extLst>
          </p:cNvPr>
          <p:cNvSpPr>
            <a:spLocks noGrp="1"/>
          </p:cNvSpPr>
          <p:nvPr>
            <p:ph type="title"/>
          </p:nvPr>
        </p:nvSpPr>
        <p:spPr/>
        <p:txBody>
          <a:bodyPr/>
          <a:lstStyle/>
          <a:p>
            <a:r>
              <a:rPr lang="en-US" dirty="0"/>
              <a:t>Activity One</a:t>
            </a:r>
          </a:p>
        </p:txBody>
      </p:sp>
      <p:sp>
        <p:nvSpPr>
          <p:cNvPr id="6" name="Slide Number Placeholder 5">
            <a:extLst>
              <a:ext uri="{FF2B5EF4-FFF2-40B4-BE49-F238E27FC236}">
                <a16:creationId xmlns:a16="http://schemas.microsoft.com/office/drawing/2014/main" id="{DCADCFA7-3627-1916-67D7-FBEAB403F926}"/>
              </a:ext>
            </a:extLst>
          </p:cNvPr>
          <p:cNvSpPr>
            <a:spLocks noGrp="1"/>
          </p:cNvSpPr>
          <p:nvPr>
            <p:ph type="sldNum" sz="quarter" idx="18"/>
          </p:nvPr>
        </p:nvSpPr>
        <p:spPr/>
        <p:txBody>
          <a:bodyPr/>
          <a:lstStyle/>
          <a:p>
            <a:fld id="{E917DE0E-AFB1-41FD-BC35-27DB61CA125F}" type="slidenum">
              <a:rPr lang="en-AU" smtClean="0"/>
              <a:pPr/>
              <a:t>7</a:t>
            </a:fld>
            <a:endParaRPr lang="en-AU" dirty="0"/>
          </a:p>
        </p:txBody>
      </p:sp>
    </p:spTree>
    <p:extLst>
      <p:ext uri="{BB962C8B-B14F-4D97-AF65-F5344CB8AC3E}">
        <p14:creationId xmlns:p14="http://schemas.microsoft.com/office/powerpoint/2010/main" val="114655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linds(horizontal)">
                                      <p:cBhvr>
                                        <p:cTn id="19" dur="500"/>
                                        <p:tgtEl>
                                          <p:spTgt spid="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p:txBody>
          <a:bodyPr/>
          <a:lstStyle/>
          <a:p>
            <a:pPr lvl="0">
              <a:tabLst>
                <a:tab pos="457200" algn="l"/>
              </a:tabLst>
            </a:pP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What are some of the key factors that affect the value of a property, regardless of the valuation approach used?</a:t>
            </a:r>
            <a:endParaRPr lang="en-AU"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key factors that affect the value of a property include </a:t>
            </a:r>
          </a:p>
          <a:p>
            <a:pPr marL="800100" indent="-342900">
              <a:buFont typeface="Arial" panose="020B0604020202020204" pitchFamily="34" charset="0"/>
              <a:buChar char="•"/>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its location, size, condition, age, amenities, neighbourhood, and market trends.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US" dirty="0"/>
              <a:t>Activity One</a:t>
            </a:r>
            <a:endParaRPr lang="en-AU"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8</a:t>
            </a:fld>
            <a:endParaRPr lang="en-AU" dirty="0"/>
          </a:p>
        </p:txBody>
      </p:sp>
    </p:spTree>
    <p:extLst>
      <p:ext uri="{BB962C8B-B14F-4D97-AF65-F5344CB8AC3E}">
        <p14:creationId xmlns:p14="http://schemas.microsoft.com/office/powerpoint/2010/main" val="86995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linds(horizontal)">
                                      <p:cBhvr>
                                        <p:cTn id="1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6BB65-AB2E-3E0C-69DB-A1F662F14060}"/>
              </a:ext>
            </a:extLst>
          </p:cNvPr>
          <p:cNvSpPr>
            <a:spLocks noGrp="1"/>
          </p:cNvSpPr>
          <p:nvPr>
            <p:ph sz="quarter" idx="10"/>
          </p:nvPr>
        </p:nvSpPr>
        <p:spPr>
          <a:xfrm>
            <a:off x="515343" y="1632628"/>
            <a:ext cx="11197282" cy="5006652"/>
          </a:xfrm>
        </p:spPr>
        <p:txBody>
          <a:bodyPr>
            <a:normAutofit fontScale="47500" lnSpcReduction="20000"/>
          </a:bodyPr>
          <a:lstStyle/>
          <a:p>
            <a:pPr lvl="0">
              <a:tabLst>
                <a:tab pos="457200" algn="l"/>
              </a:tabLst>
            </a:pPr>
            <a:r>
              <a:rPr lang="en-AU" sz="3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Define the terms “Potential Gross Income”, “Effective Gross Income” and “Net Operating Income”. What is the relationship of these terms and how does it affect the valuation of income producing property? </a:t>
            </a:r>
            <a:endParaRPr lang="en-AU" sz="3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AU" sz="3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3500"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AU" sz="3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Potential Gross Income: </a:t>
            </a:r>
          </a:p>
          <a:p>
            <a:pPr marL="522900" lvl="1" indent="-342900"/>
            <a:r>
              <a:rPr lang="en-AU" sz="3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total income attributable to real property at full occupancy. </a:t>
            </a:r>
          </a:p>
          <a:p>
            <a:pPr marL="522900" lvl="1" indent="-342900"/>
            <a:r>
              <a:rPr lang="en-AU" sz="3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the rent actually passing between tenant and landlord plus the estimated current market rent of any space vacant at the time. </a:t>
            </a:r>
          </a:p>
          <a:p>
            <a:pPr marL="522900" lvl="1" indent="-342900"/>
            <a:r>
              <a:rPr lang="en-AU" sz="3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passing rent may not be the same as current market rent-especially where leases have been in place for some time. </a:t>
            </a:r>
          </a:p>
          <a:p>
            <a:pPr marL="522900" lvl="1" indent="-342900"/>
            <a:endParaRPr lang="en-AU" sz="3500"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AU" sz="3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Effective Gross Income:</a:t>
            </a:r>
            <a:r>
              <a:rPr lang="en-AU" sz="3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522900" lvl="1" indent="-342900"/>
            <a:r>
              <a:rPr lang="en-AU" sz="3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anticipated income from all operations of real property adjusted for vacancy and credit losses.  </a:t>
            </a:r>
          </a:p>
          <a:p>
            <a:pPr marL="522900" lvl="1" indent="-342900"/>
            <a:r>
              <a:rPr lang="en-AU" sz="3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AU" sz="3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 example: a credit loss would be represented by a tenant in default of rent payment. </a:t>
            </a:r>
          </a:p>
          <a:p>
            <a:pPr marL="522900" lvl="1" indent="-342900"/>
            <a:endParaRPr lang="en-AU" sz="3500"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AU" sz="3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 Operating Income: </a:t>
            </a:r>
          </a:p>
          <a:p>
            <a:pPr marL="522900" lvl="1" indent="-342900"/>
            <a:r>
              <a:rPr lang="en-AU" sz="3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actual or anticipated net income remaining after deducting all operating expenses from effective gross income, </a:t>
            </a:r>
          </a:p>
          <a:p>
            <a:pPr marL="522900" lvl="1" indent="-342900"/>
            <a:r>
              <a:rPr lang="en-AU" sz="3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but before deducting mortgage debt service.</a:t>
            </a:r>
            <a:endParaRPr lang="en-AU" sz="3500" dirty="0">
              <a:effectLst/>
              <a:latin typeface="Calibri" panose="020F0502020204030204" pitchFamily="34" charset="0"/>
              <a:ea typeface="Calibri" panose="020F0502020204030204" pitchFamily="34" charset="0"/>
              <a:cs typeface="Times New Roman" panose="02020603050405020304" pitchFamily="18" charset="0"/>
            </a:endParaRPr>
          </a:p>
          <a:p>
            <a:pPr marL="685800"/>
            <a:r>
              <a:rPr lang="en-AU"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56A11FD5-641C-1CFA-304F-5CF46BEECDF3}"/>
              </a:ext>
            </a:extLst>
          </p:cNvPr>
          <p:cNvSpPr>
            <a:spLocks noGrp="1"/>
          </p:cNvSpPr>
          <p:nvPr>
            <p:ph type="title"/>
          </p:nvPr>
        </p:nvSpPr>
        <p:spPr/>
        <p:txBody>
          <a:bodyPr/>
          <a:lstStyle/>
          <a:p>
            <a:r>
              <a:rPr lang="en-US" dirty="0"/>
              <a:t>Activity One</a:t>
            </a:r>
          </a:p>
        </p:txBody>
      </p:sp>
      <p:sp>
        <p:nvSpPr>
          <p:cNvPr id="6" name="Slide Number Placeholder 5">
            <a:extLst>
              <a:ext uri="{FF2B5EF4-FFF2-40B4-BE49-F238E27FC236}">
                <a16:creationId xmlns:a16="http://schemas.microsoft.com/office/drawing/2014/main" id="{97345CB9-0B1E-3973-A156-01FC37A4FDBF}"/>
              </a:ext>
            </a:extLst>
          </p:cNvPr>
          <p:cNvSpPr>
            <a:spLocks noGrp="1"/>
          </p:cNvSpPr>
          <p:nvPr>
            <p:ph type="sldNum" sz="quarter" idx="18"/>
          </p:nvPr>
        </p:nvSpPr>
        <p:spPr/>
        <p:txBody>
          <a:bodyPr/>
          <a:lstStyle/>
          <a:p>
            <a:fld id="{E917DE0E-AFB1-41FD-BC35-27DB61CA125F}" type="slidenum">
              <a:rPr lang="en-AU" smtClean="0"/>
              <a:pPr/>
              <a:t>9</a:t>
            </a:fld>
            <a:endParaRPr lang="en-AU" dirty="0"/>
          </a:p>
        </p:txBody>
      </p:sp>
    </p:spTree>
    <p:extLst>
      <p:ext uri="{BB962C8B-B14F-4D97-AF65-F5344CB8AC3E}">
        <p14:creationId xmlns:p14="http://schemas.microsoft.com/office/powerpoint/2010/main" val="123340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blinds(horizontal)">
                                      <p:cBhvr>
                                        <p:cTn id="19" dur="500"/>
                                        <p:tgtEl>
                                          <p:spTgt spid="2">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blinds(horizontal)">
                                      <p:cBhvr>
                                        <p:cTn id="22" dur="500"/>
                                        <p:tgtEl>
                                          <p:spTgt spid="2">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blinds(horizontal)">
                                      <p:cBhvr>
                                        <p:cTn id="25" dur="500"/>
                                        <p:tgtEl>
                                          <p:spTgt spid="2">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11" end="11"/>
                                            </p:txEl>
                                          </p:spTgt>
                                        </p:tgtEl>
                                        <p:attrNameLst>
                                          <p:attrName>style.visibility</p:attrName>
                                        </p:attrNameLst>
                                      </p:cBhvr>
                                      <p:to>
                                        <p:strVal val="visible"/>
                                      </p:to>
                                    </p:set>
                                    <p:animEffect transition="in" filter="blinds(horizontal)">
                                      <p:cBhvr>
                                        <p:cTn id="28" dur="500"/>
                                        <p:tgtEl>
                                          <p:spTgt spid="2">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Effect transition="in" filter="blinds(horizontal)">
                                      <p:cBhvr>
                                        <p:cTn id="31" dur="500"/>
                                        <p:tgtEl>
                                          <p:spTgt spid="2">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13" end="13"/>
                                            </p:txEl>
                                          </p:spTgt>
                                        </p:tgtEl>
                                        <p:attrNameLst>
                                          <p:attrName>style.visibility</p:attrName>
                                        </p:attrNameLst>
                                      </p:cBhvr>
                                      <p:to>
                                        <p:strVal val="visible"/>
                                      </p:to>
                                    </p:set>
                                    <p:animEffect transition="in" filter="blinds(horizontal)">
                                      <p:cBhvr>
                                        <p:cTn id="34"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iversity of Queensland">
  <a:themeElements>
    <a:clrScheme name="UQ">
      <a:dk1>
        <a:sysClr val="windowText" lastClr="000000"/>
      </a:dk1>
      <a:lt1>
        <a:sysClr val="window" lastClr="FFFFFF"/>
      </a:lt1>
      <a:dk2>
        <a:srgbClr val="44546A"/>
      </a:dk2>
      <a:lt2>
        <a:srgbClr val="E7E6E6"/>
      </a:lt2>
      <a:accent1>
        <a:srgbClr val="51247A"/>
      </a:accent1>
      <a:accent2>
        <a:srgbClr val="E62645"/>
      </a:accent2>
      <a:accent3>
        <a:srgbClr val="00A2C7"/>
      </a:accent3>
      <a:accent4>
        <a:srgbClr val="EB602B"/>
      </a:accent4>
      <a:accent5>
        <a:srgbClr val="4085C6"/>
      </a:accent5>
      <a:accent6>
        <a:srgbClr val="2EA836"/>
      </a:accent6>
      <a:hlink>
        <a:srgbClr val="51247A"/>
      </a:hlink>
      <a:folHlink>
        <a:srgbClr val="51247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UQ PowerPoint Template v4</Template>
  <TotalTime>222</TotalTime>
  <Words>1789</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Symbol</vt:lpstr>
      <vt:lpstr>Times New Roman</vt:lpstr>
      <vt:lpstr>Wingdings</vt:lpstr>
      <vt:lpstr>University of Queensland</vt:lpstr>
      <vt:lpstr>Finm3406 Tutorial 4  Real Estate Appraisal (Valuation) </vt:lpstr>
      <vt:lpstr>Overview</vt:lpstr>
      <vt:lpstr>Activity One</vt:lpstr>
      <vt:lpstr>Activity One</vt:lpstr>
      <vt:lpstr>Activity One</vt:lpstr>
      <vt:lpstr>Activity One</vt:lpstr>
      <vt:lpstr>Activity One</vt:lpstr>
      <vt:lpstr>Activity One</vt:lpstr>
      <vt:lpstr>Activity One</vt:lpstr>
      <vt:lpstr>Activity One</vt:lpstr>
      <vt:lpstr>Activity One</vt:lpstr>
      <vt:lpstr>Activity One</vt:lpstr>
      <vt:lpstr>Activity One</vt:lpstr>
      <vt:lpstr>Activity Two</vt:lpstr>
      <vt:lpstr>Activity Two</vt:lpstr>
      <vt:lpstr>Activity Two</vt:lpstr>
      <vt:lpstr>Activity Two</vt:lpstr>
      <vt:lpstr>Activity Two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Rebekah</dc:creator>
  <cp:lastModifiedBy>Ihtisham Abdul Malik</cp:lastModifiedBy>
  <cp:revision>31</cp:revision>
  <dcterms:created xsi:type="dcterms:W3CDTF">2018-09-28T01:38:30Z</dcterms:created>
  <dcterms:modified xsi:type="dcterms:W3CDTF">2024-03-17T05:49:46Z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2023-03-28T08:24:05Z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c37eba90-7b9a-4606-931b-ed65f767bcc8</vt:lpwstr>
  </property>
  <property fmtid="{D5CDD505-2E9C-101B-9397-08002B2CF9AE}" pid="8" name="MSIP_Label_0f488380-630a-4f55-a077-a19445e3f360_ContentBits">
    <vt:lpwstr>0</vt:lpwstr>
  </property>
</Properties>
</file>