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4D5D72"/>
    <a:srgbClr val="7F91A1"/>
    <a:srgbClr val="758898"/>
    <a:srgbClr val="C2D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B711-D472-4C06-ACA8-C2D57C262D05}" type="datetimeFigureOut">
              <a:rPr lang="en-AU" smtClean="0"/>
              <a:t>15/05/2024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61ED-2991-46AF-A3E8-AE571FD5E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75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B711-D472-4C06-ACA8-C2D57C262D05}" type="datetimeFigureOut">
              <a:rPr lang="en-AU" smtClean="0"/>
              <a:t>15/05/2024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61ED-2991-46AF-A3E8-AE571FD5E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688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B711-D472-4C06-ACA8-C2D57C262D05}" type="datetimeFigureOut">
              <a:rPr lang="en-AU" smtClean="0"/>
              <a:t>15/05/2024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61ED-2991-46AF-A3E8-AE571FD5E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50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B711-D472-4C06-ACA8-C2D57C262D05}" type="datetimeFigureOut">
              <a:rPr lang="en-AU" smtClean="0"/>
              <a:t>15/05/2024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61ED-2991-46AF-A3E8-AE571FD5E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36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B711-D472-4C06-ACA8-C2D57C262D05}" type="datetimeFigureOut">
              <a:rPr lang="en-AU" smtClean="0"/>
              <a:t>15/05/2024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61ED-2991-46AF-A3E8-AE571FD5E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617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B711-D472-4C06-ACA8-C2D57C262D05}" type="datetimeFigureOut">
              <a:rPr lang="en-AU" smtClean="0"/>
              <a:t>15/05/2024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61ED-2991-46AF-A3E8-AE571FD5E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993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B711-D472-4C06-ACA8-C2D57C262D05}" type="datetimeFigureOut">
              <a:rPr lang="en-AU" smtClean="0"/>
              <a:t>15/05/2024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61ED-2991-46AF-A3E8-AE571FD5E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697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B711-D472-4C06-ACA8-C2D57C262D05}" type="datetimeFigureOut">
              <a:rPr lang="en-AU" smtClean="0"/>
              <a:t>15/05/2024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61ED-2991-46AF-A3E8-AE571FD5E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053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B711-D472-4C06-ACA8-C2D57C262D05}" type="datetimeFigureOut">
              <a:rPr lang="en-AU" smtClean="0"/>
              <a:t>15/05/2024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61ED-2991-46AF-A3E8-AE571FD5E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377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B711-D472-4C06-ACA8-C2D57C262D05}" type="datetimeFigureOut">
              <a:rPr lang="en-AU" smtClean="0"/>
              <a:t>15/05/2024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61ED-2991-46AF-A3E8-AE571FD5E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6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B711-D472-4C06-ACA8-C2D57C262D05}" type="datetimeFigureOut">
              <a:rPr lang="en-AU" smtClean="0"/>
              <a:t>15/05/2024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61ED-2991-46AF-A3E8-AE571FD5E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242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3B711-D472-4C06-ACA8-C2D57C262D05}" type="datetimeFigureOut">
              <a:rPr lang="en-AU" smtClean="0"/>
              <a:t>15/05/2024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061ED-2991-46AF-A3E8-AE571FD5E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190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1074568" y="776645"/>
            <a:ext cx="10183982" cy="5118376"/>
            <a:chOff x="1074568" y="776645"/>
            <a:chExt cx="10183982" cy="5118376"/>
          </a:xfrm>
        </p:grpSpPr>
        <p:sp>
          <p:nvSpPr>
            <p:cNvPr id="3" name="Rectangle 2"/>
            <p:cNvSpPr/>
            <p:nvPr/>
          </p:nvSpPr>
          <p:spPr>
            <a:xfrm>
              <a:off x="1112520" y="1242060"/>
              <a:ext cx="1916430" cy="958215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206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12520" y="1419225"/>
              <a:ext cx="1916430" cy="430887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200" smtClean="0">
                  <a:solidFill>
                    <a:srgbClr val="002060"/>
                  </a:solidFill>
                  <a:latin typeface="Aptos Narrow"/>
                </a:rPr>
                <a:t>3 </a:t>
              </a:r>
              <a:r>
                <a:rPr lang="en-AU" sz="2000" smtClean="0">
                  <a:solidFill>
                    <a:srgbClr val="002060"/>
                  </a:solidFill>
                  <a:latin typeface="Aptos Narrow"/>
                </a:rPr>
                <a:t>Years</a:t>
              </a:r>
              <a:endParaRPr lang="en-AU" sz="2200">
                <a:solidFill>
                  <a:srgbClr val="002060"/>
                </a:solidFill>
                <a:latin typeface="Aptos Narrow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12520" y="1888212"/>
              <a:ext cx="1916430" cy="276999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smtClean="0">
                  <a:solidFill>
                    <a:srgbClr val="002060"/>
                  </a:solidFill>
                  <a:latin typeface="Aptos Narrow"/>
                </a:rPr>
                <a:t>Construction</a:t>
              </a:r>
              <a:endParaRPr lang="en-AU" sz="1200">
                <a:solidFill>
                  <a:srgbClr val="002060"/>
                </a:solidFill>
                <a:latin typeface="Aptos Narrow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69920" y="1242059"/>
              <a:ext cx="1916430" cy="958215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206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69920" y="1418271"/>
              <a:ext cx="1916430" cy="430887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200" smtClean="0">
                  <a:solidFill>
                    <a:srgbClr val="002060"/>
                  </a:solidFill>
                  <a:latin typeface="Aptos Narrow"/>
                </a:rPr>
                <a:t>2,465m</a:t>
              </a:r>
              <a:endParaRPr lang="en-AU" sz="2200">
                <a:solidFill>
                  <a:srgbClr val="002060"/>
                </a:solidFill>
                <a:latin typeface="Aptos Narrow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69920" y="1888211"/>
              <a:ext cx="1916430" cy="276999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smtClean="0">
                  <a:solidFill>
                    <a:srgbClr val="002060"/>
                  </a:solidFill>
                  <a:latin typeface="Aptos Narrow"/>
                </a:rPr>
                <a:t>Developed area</a:t>
              </a:r>
              <a:endParaRPr lang="en-AU" sz="1200">
                <a:solidFill>
                  <a:srgbClr val="002060"/>
                </a:solidFill>
                <a:latin typeface="Aptos Narrow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27320" y="1242059"/>
              <a:ext cx="1916430" cy="958215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206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27320" y="1419224"/>
              <a:ext cx="1916430" cy="430887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200" smtClean="0">
                  <a:solidFill>
                    <a:srgbClr val="002060"/>
                  </a:solidFill>
                  <a:latin typeface="Aptos Narrow"/>
                </a:rPr>
                <a:t>32.92%</a:t>
              </a:r>
              <a:endParaRPr lang="en-AU" sz="2200">
                <a:solidFill>
                  <a:srgbClr val="002060"/>
                </a:solidFill>
                <a:latin typeface="Aptos Narrow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27320" y="1888211"/>
              <a:ext cx="1916430" cy="276999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smtClean="0">
                  <a:solidFill>
                    <a:srgbClr val="002060"/>
                  </a:solidFill>
                  <a:latin typeface="Aptos Narrow"/>
                </a:rPr>
                <a:t>LTV</a:t>
              </a:r>
              <a:endParaRPr lang="en-AU" sz="1200">
                <a:solidFill>
                  <a:srgbClr val="002060"/>
                </a:solidFill>
                <a:latin typeface="Aptos Narrow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284720" y="1241106"/>
              <a:ext cx="1916430" cy="958215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206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84720" y="1418271"/>
              <a:ext cx="1916430" cy="430887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200" smtClean="0">
                  <a:solidFill>
                    <a:srgbClr val="002060"/>
                  </a:solidFill>
                  <a:latin typeface="Aptos Narrow"/>
                </a:rPr>
                <a:t>$65.6</a:t>
              </a:r>
              <a:endParaRPr lang="en-AU" sz="2200">
                <a:solidFill>
                  <a:srgbClr val="002060"/>
                </a:solidFill>
                <a:latin typeface="Aptos Narrow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84720" y="1887258"/>
              <a:ext cx="1916430" cy="276999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smtClean="0">
                  <a:solidFill>
                    <a:srgbClr val="002060"/>
                  </a:solidFill>
                  <a:latin typeface="Aptos Narrow"/>
                </a:rPr>
                <a:t>Total Cost (PV)</a:t>
              </a:r>
              <a:endParaRPr lang="en-AU" sz="1200">
                <a:solidFill>
                  <a:srgbClr val="002060"/>
                </a:solidFill>
                <a:latin typeface="Aptos Narrow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112520" y="3089910"/>
              <a:ext cx="1916430" cy="958215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206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12520" y="3267075"/>
              <a:ext cx="1916430" cy="430887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200" smtClean="0">
                  <a:solidFill>
                    <a:srgbClr val="002060"/>
                  </a:solidFill>
                  <a:latin typeface="Aptos Narrow"/>
                </a:rPr>
                <a:t>97.4%</a:t>
              </a:r>
              <a:endParaRPr lang="en-AU" sz="2200">
                <a:solidFill>
                  <a:srgbClr val="002060"/>
                </a:solidFill>
                <a:latin typeface="Aptos Narrow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12520" y="3736062"/>
              <a:ext cx="1916430" cy="276999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smtClean="0">
                  <a:solidFill>
                    <a:srgbClr val="002060"/>
                  </a:solidFill>
                  <a:latin typeface="Aptos Narrow"/>
                </a:rPr>
                <a:t>Facility Occupancy</a:t>
              </a:r>
              <a:endParaRPr lang="en-AU" sz="1200">
                <a:solidFill>
                  <a:srgbClr val="002060"/>
                </a:solidFill>
                <a:latin typeface="Aptos Narrow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169920" y="3089909"/>
              <a:ext cx="1916430" cy="958215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206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69920" y="3267074"/>
              <a:ext cx="1916430" cy="430887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200" smtClean="0">
                  <a:solidFill>
                    <a:srgbClr val="002060"/>
                  </a:solidFill>
                  <a:latin typeface="Aptos Narrow"/>
                </a:rPr>
                <a:t>15.56 years</a:t>
              </a:r>
              <a:endParaRPr lang="en-AU" sz="2200">
                <a:solidFill>
                  <a:srgbClr val="002060"/>
                </a:solidFill>
                <a:latin typeface="Aptos Narrow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69920" y="3736061"/>
              <a:ext cx="1916430" cy="276999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smtClean="0">
                  <a:solidFill>
                    <a:srgbClr val="002060"/>
                  </a:solidFill>
                  <a:latin typeface="Aptos Narrow"/>
                </a:rPr>
                <a:t>Facility WALE</a:t>
              </a:r>
              <a:endParaRPr lang="en-AU" sz="1200">
                <a:solidFill>
                  <a:srgbClr val="002060"/>
                </a:solidFill>
                <a:latin typeface="Aptos Narrow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227320" y="3089909"/>
              <a:ext cx="1916430" cy="958215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206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27320" y="3267074"/>
              <a:ext cx="1916430" cy="430887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200" smtClean="0">
                  <a:solidFill>
                    <a:srgbClr val="002060"/>
                  </a:solidFill>
                  <a:latin typeface="Aptos Narrow"/>
                </a:rPr>
                <a:t>4.8%</a:t>
              </a:r>
              <a:endParaRPr lang="en-AU" sz="2200">
                <a:solidFill>
                  <a:srgbClr val="002060"/>
                </a:solidFill>
                <a:latin typeface="Aptos Narrow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27320" y="3736061"/>
              <a:ext cx="1916430" cy="276999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smtClean="0">
                  <a:solidFill>
                    <a:srgbClr val="002060"/>
                  </a:solidFill>
                  <a:latin typeface="Aptos Narrow"/>
                </a:rPr>
                <a:t>Rent Escalation</a:t>
              </a:r>
              <a:endParaRPr lang="en-AU" sz="1200">
                <a:solidFill>
                  <a:srgbClr val="002060"/>
                </a:solidFill>
                <a:latin typeface="Aptos Narrow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284720" y="3088956"/>
              <a:ext cx="1916430" cy="958215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206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84720" y="3266121"/>
              <a:ext cx="1916430" cy="430887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200" smtClean="0">
                  <a:solidFill>
                    <a:srgbClr val="002060"/>
                  </a:solidFill>
                  <a:latin typeface="Aptos Narrow"/>
                </a:rPr>
                <a:t>$219.2m</a:t>
              </a:r>
              <a:endParaRPr lang="en-AU" sz="2200">
                <a:solidFill>
                  <a:srgbClr val="002060"/>
                </a:solidFill>
                <a:latin typeface="Aptos Narrow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284720" y="3735108"/>
              <a:ext cx="1916430" cy="276999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smtClean="0">
                  <a:solidFill>
                    <a:srgbClr val="002060"/>
                  </a:solidFill>
                  <a:latin typeface="Aptos Narrow"/>
                </a:rPr>
                <a:t>Net Income</a:t>
              </a:r>
              <a:endParaRPr lang="en-AU" sz="1200">
                <a:solidFill>
                  <a:srgbClr val="002060"/>
                </a:solidFill>
                <a:latin typeface="Aptos Narrow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12520" y="4936806"/>
              <a:ext cx="1916430" cy="958215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206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12520" y="5113971"/>
              <a:ext cx="1916430" cy="430887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200" smtClean="0">
                  <a:solidFill>
                    <a:srgbClr val="002060"/>
                  </a:solidFill>
                  <a:latin typeface="Aptos Narrow"/>
                </a:rPr>
                <a:t>7.53%</a:t>
              </a:r>
              <a:endParaRPr lang="en-AU" sz="2200">
                <a:solidFill>
                  <a:srgbClr val="002060"/>
                </a:solidFill>
                <a:latin typeface="Aptos Narrow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2520" y="5582958"/>
              <a:ext cx="1916430" cy="276999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smtClean="0">
                  <a:solidFill>
                    <a:srgbClr val="002060"/>
                  </a:solidFill>
                  <a:latin typeface="Aptos Narrow"/>
                </a:rPr>
                <a:t>WACC</a:t>
              </a:r>
              <a:endParaRPr lang="en-AU" sz="1200">
                <a:solidFill>
                  <a:srgbClr val="002060"/>
                </a:solidFill>
                <a:latin typeface="Aptos Narrow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69920" y="4936805"/>
              <a:ext cx="1916430" cy="958215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206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169920" y="5113970"/>
              <a:ext cx="1916430" cy="430887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200" smtClean="0">
                  <a:solidFill>
                    <a:srgbClr val="002060"/>
                  </a:solidFill>
                  <a:latin typeface="Aptos Narrow"/>
                </a:rPr>
                <a:t>1.88x</a:t>
              </a:r>
              <a:endParaRPr lang="en-AU" sz="2200">
                <a:solidFill>
                  <a:srgbClr val="002060"/>
                </a:solidFill>
                <a:latin typeface="Aptos Narrow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69920" y="5582957"/>
              <a:ext cx="1916430" cy="276999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smtClean="0">
                  <a:solidFill>
                    <a:srgbClr val="002060"/>
                  </a:solidFill>
                  <a:latin typeface="Aptos Narrow"/>
                </a:rPr>
                <a:t>Cash-on-cash</a:t>
              </a:r>
              <a:endParaRPr lang="en-AU" sz="1200">
                <a:solidFill>
                  <a:srgbClr val="002060"/>
                </a:solidFill>
                <a:latin typeface="Aptos Narrow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227320" y="4936805"/>
              <a:ext cx="1916430" cy="958215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206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27320" y="5113970"/>
              <a:ext cx="1916430" cy="430887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200" smtClean="0">
                  <a:solidFill>
                    <a:srgbClr val="002060"/>
                  </a:solidFill>
                  <a:latin typeface="Aptos Narrow"/>
                </a:rPr>
                <a:t>10.7%</a:t>
              </a:r>
              <a:endParaRPr lang="en-AU" sz="2200">
                <a:solidFill>
                  <a:srgbClr val="002060"/>
                </a:solidFill>
                <a:latin typeface="Aptos Narrow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27320" y="5582957"/>
              <a:ext cx="1916430" cy="276999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smtClean="0">
                  <a:solidFill>
                    <a:srgbClr val="002060"/>
                  </a:solidFill>
                  <a:latin typeface="Aptos Narrow"/>
                </a:rPr>
                <a:t>ROE (Annualised)</a:t>
              </a:r>
              <a:endParaRPr lang="en-AU" sz="1200">
                <a:solidFill>
                  <a:srgbClr val="002060"/>
                </a:solidFill>
                <a:latin typeface="Aptos Narrow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284720" y="4935852"/>
              <a:ext cx="1916430" cy="958215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206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284720" y="5113017"/>
              <a:ext cx="1916430" cy="430887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200" smtClean="0">
                  <a:solidFill>
                    <a:srgbClr val="002060"/>
                  </a:solidFill>
                  <a:latin typeface="Aptos Narrow"/>
                </a:rPr>
                <a:t>15.0%</a:t>
              </a:r>
              <a:endParaRPr lang="en-AU" sz="2200">
                <a:solidFill>
                  <a:srgbClr val="002060"/>
                </a:solidFill>
                <a:latin typeface="Aptos Narrow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284720" y="5582004"/>
              <a:ext cx="1916430" cy="276999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smtClean="0">
                  <a:solidFill>
                    <a:srgbClr val="002060"/>
                  </a:solidFill>
                  <a:latin typeface="Aptos Narrow"/>
                </a:rPr>
                <a:t>Levered IRR</a:t>
              </a:r>
              <a:endParaRPr lang="en-AU" sz="1200">
                <a:solidFill>
                  <a:srgbClr val="002060"/>
                </a:solidFill>
                <a:latin typeface="Aptos Narrow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342120" y="4935852"/>
              <a:ext cx="1916430" cy="958215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206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342120" y="5113017"/>
              <a:ext cx="1916430" cy="430887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200" smtClean="0">
                  <a:solidFill>
                    <a:srgbClr val="002060"/>
                  </a:solidFill>
                  <a:latin typeface="Aptos Narrow"/>
                </a:rPr>
                <a:t>$83.0m</a:t>
              </a:r>
              <a:endParaRPr lang="en-AU" sz="2200">
                <a:solidFill>
                  <a:srgbClr val="002060"/>
                </a:solidFill>
                <a:latin typeface="Aptos Narrow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342120" y="5582004"/>
              <a:ext cx="1916430" cy="276999"/>
            </a:xfrm>
            <a:prstGeom prst="rect">
              <a:avLst/>
            </a:prstGeom>
            <a:solidFill>
              <a:srgbClr val="C2D7E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smtClean="0">
                  <a:solidFill>
                    <a:srgbClr val="002060"/>
                  </a:solidFill>
                  <a:latin typeface="Aptos Narrow"/>
                </a:rPr>
                <a:t>NPV</a:t>
              </a:r>
              <a:endParaRPr lang="en-AU" sz="1200">
                <a:solidFill>
                  <a:srgbClr val="002060"/>
                </a:solidFill>
                <a:latin typeface="Aptos Narrow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112520" y="776645"/>
              <a:ext cx="17572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1600" smtClean="0">
                  <a:solidFill>
                    <a:srgbClr val="002060"/>
                  </a:solidFill>
                  <a:latin typeface="Aptos Narrow"/>
                </a:rPr>
                <a:t>Project Specifics</a:t>
              </a:r>
              <a:r>
                <a:rPr lang="en-AU" sz="1600">
                  <a:solidFill>
                    <a:srgbClr val="002060"/>
                  </a:solidFill>
                  <a:latin typeface="Aptos Narrow"/>
                </a:rPr>
                <a:t> </a:t>
              </a:r>
              <a:endParaRPr lang="en-AU" sz="160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74569" y="2575976"/>
              <a:ext cx="41527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1600" smtClean="0">
                  <a:solidFill>
                    <a:srgbClr val="002060"/>
                  </a:solidFill>
                  <a:latin typeface="Aptos Narrow"/>
                </a:rPr>
                <a:t>Rental Assumptions</a:t>
              </a:r>
              <a:r>
                <a:rPr lang="en-AU" sz="1600">
                  <a:solidFill>
                    <a:srgbClr val="002060"/>
                  </a:solidFill>
                  <a:latin typeface="Aptos Narrow"/>
                </a:rPr>
                <a:t> </a:t>
              </a:r>
              <a:endParaRPr lang="en-AU" sz="160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074568" y="4401976"/>
              <a:ext cx="41527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1600" smtClean="0">
                  <a:solidFill>
                    <a:srgbClr val="002060"/>
                  </a:solidFill>
                  <a:latin typeface="Aptos Narrow"/>
                </a:rPr>
                <a:t>Financial Assumptions</a:t>
              </a:r>
              <a:r>
                <a:rPr lang="en-AU" sz="1600">
                  <a:solidFill>
                    <a:srgbClr val="002060"/>
                  </a:solidFill>
                  <a:latin typeface="Aptos Narrow"/>
                </a:rPr>
                <a:t> </a:t>
              </a:r>
              <a:endParaRPr lang="en-AU" sz="1600"/>
            </a:p>
          </p:txBody>
        </p:sp>
      </p:grpSp>
    </p:spTree>
    <p:extLst>
      <p:ext uri="{BB962C8B-B14F-4D97-AF65-F5344CB8AC3E}">
        <p14:creationId xmlns:p14="http://schemas.microsoft.com/office/powerpoint/2010/main" val="21195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59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Narrow</vt:lpstr>
      <vt:lpstr>Arial</vt:lpstr>
      <vt:lpstr>Calibri</vt:lpstr>
      <vt:lpstr>Calibri Light</vt:lpstr>
      <vt:lpstr>Office Theme</vt:lpstr>
      <vt:lpstr>PowerPoint Presentation</vt:lpstr>
    </vt:vector>
  </TitlesOfParts>
  <Company>NTI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Ciccotosto-Camp</dc:creator>
  <cp:lastModifiedBy>Daniel Ciccotosto-Camp</cp:lastModifiedBy>
  <cp:revision>8</cp:revision>
  <dcterms:created xsi:type="dcterms:W3CDTF">2024-05-15T06:26:54Z</dcterms:created>
  <dcterms:modified xsi:type="dcterms:W3CDTF">2024-05-15T10:32:22Z</dcterms:modified>
</cp:coreProperties>
</file>