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97" r:id="rId3"/>
    <p:sldId id="289" r:id="rId4"/>
    <p:sldId id="291" r:id="rId5"/>
    <p:sldId id="294" r:id="rId6"/>
    <p:sldId id="295" r:id="rId7"/>
    <p:sldId id="296" r:id="rId8"/>
    <p:sldId id="290" r:id="rId9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Walter Turncoat" panose="020B0604020202020204" charset="0"/>
      <p:regular r:id="rId16"/>
    </p:embeddedFont>
    <p:embeddedFont>
      <p:font typeface="Cambria Math" panose="02040503050406030204" pitchFamily="18" charset="0"/>
      <p:regular r:id="rId17"/>
    </p:embeddedFont>
    <p:embeddedFont>
      <p:font typeface="Snigle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08080"/>
    <a:srgbClr val="BFC5C9"/>
    <a:srgbClr val="959FA5"/>
    <a:srgbClr val="2A2F32"/>
    <a:srgbClr val="383E42"/>
    <a:srgbClr val="495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3AA3E1-8959-4CFA-B9DD-FD4911D06D5F}">
  <a:tblStyle styleId="{5D3AA3E1-8959-4CFA-B9DD-FD4911D06D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8892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25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61167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 smtClean="0"/>
              <a:t>Robótica Industrial</a:t>
            </a:r>
            <a:endParaRPr sz="4000" dirty="0"/>
          </a:p>
        </p:txBody>
      </p:sp>
      <p:sp>
        <p:nvSpPr>
          <p:cNvPr id="15" name="Google Shape;55;p11"/>
          <p:cNvSpPr/>
          <p:nvPr/>
        </p:nvSpPr>
        <p:spPr>
          <a:xfrm>
            <a:off x="1803218" y="3039293"/>
            <a:ext cx="5313977" cy="554015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54;p11"/>
          <p:cNvSpPr/>
          <p:nvPr/>
        </p:nvSpPr>
        <p:spPr>
          <a:xfrm>
            <a:off x="2158806" y="2449138"/>
            <a:ext cx="465671" cy="12283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54;p11"/>
          <p:cNvSpPr/>
          <p:nvPr/>
        </p:nvSpPr>
        <p:spPr>
          <a:xfrm>
            <a:off x="4339164" y="2449138"/>
            <a:ext cx="465671" cy="12283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Google Shape;83;p14"/>
          <p:cNvSpPr/>
          <p:nvPr/>
        </p:nvSpPr>
        <p:spPr>
          <a:xfrm>
            <a:off x="4061880" y="953094"/>
            <a:ext cx="1020237" cy="90170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Google Shape;47;p11"/>
          <p:cNvSpPr txBox="1">
            <a:spLocks/>
          </p:cNvSpPr>
          <p:nvPr/>
        </p:nvSpPr>
        <p:spPr>
          <a:xfrm>
            <a:off x="2365653" y="3039293"/>
            <a:ext cx="4203098" cy="49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pt-PT" sz="2000" dirty="0" smtClean="0"/>
              <a:t>Trabalho 4 – Cinemática direta</a:t>
            </a:r>
            <a:endParaRPr lang="pt-PT" sz="2000" dirty="0"/>
          </a:p>
        </p:txBody>
      </p:sp>
      <p:sp>
        <p:nvSpPr>
          <p:cNvPr id="22" name="Google Shape;47;p11"/>
          <p:cNvSpPr txBox="1">
            <a:spLocks/>
          </p:cNvSpPr>
          <p:nvPr/>
        </p:nvSpPr>
        <p:spPr>
          <a:xfrm>
            <a:off x="6918612" y="250025"/>
            <a:ext cx="446336" cy="27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pt-PT" sz="850" dirty="0">
                <a:solidFill>
                  <a:srgbClr val="D7D7D7"/>
                </a:solidFill>
                <a:latin typeface="+mj-lt"/>
                <a:cs typeface="Calibri" panose="020F0502020204030204" pitchFamily="34" charset="0"/>
              </a:rPr>
              <a:t>DEM</a:t>
            </a:r>
            <a:endParaRPr lang="en-US" sz="850" dirty="0">
              <a:solidFill>
                <a:srgbClr val="D7D7D7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23" name="Conexão reta 22"/>
          <p:cNvCxnSpPr/>
          <p:nvPr/>
        </p:nvCxnSpPr>
        <p:spPr>
          <a:xfrm flipV="1">
            <a:off x="7293174" y="288057"/>
            <a:ext cx="0" cy="144000"/>
          </a:xfrm>
          <a:prstGeom prst="line">
            <a:avLst/>
          </a:prstGeom>
          <a:ln w="12700"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47;p11"/>
          <p:cNvSpPr txBox="1">
            <a:spLocks/>
          </p:cNvSpPr>
          <p:nvPr/>
        </p:nvSpPr>
        <p:spPr>
          <a:xfrm>
            <a:off x="6918612" y="4632149"/>
            <a:ext cx="2009631" cy="41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pt-PT" sz="1100" dirty="0"/>
              <a:t>- </a:t>
            </a:r>
            <a:r>
              <a:rPr lang="pt-PT" sz="1100" dirty="0" smtClean="0"/>
              <a:t>Daniel Coelho,    84949</a:t>
            </a:r>
          </a:p>
          <a:p>
            <a:pPr algn="l"/>
            <a:r>
              <a:rPr lang="pt-PT" sz="1100" dirty="0" smtClean="0"/>
              <a:t>- </a:t>
            </a:r>
            <a:r>
              <a:rPr lang="pt-PT" sz="1100" dirty="0"/>
              <a:t>Miguel Pina ,      80203 </a:t>
            </a:r>
            <a:endParaRPr lang="en-US" sz="1100" dirty="0"/>
          </a:p>
        </p:txBody>
      </p:sp>
      <p:sp>
        <p:nvSpPr>
          <p:cNvPr id="25" name="Google Shape;47;p11"/>
          <p:cNvSpPr txBox="1">
            <a:spLocks/>
          </p:cNvSpPr>
          <p:nvPr/>
        </p:nvSpPr>
        <p:spPr>
          <a:xfrm>
            <a:off x="159980" y="4632149"/>
            <a:ext cx="2464497" cy="31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pt-PT" sz="1100" dirty="0"/>
              <a:t>Marco Paulo Soares dos Santos</a:t>
            </a:r>
          </a:p>
        </p:txBody>
      </p:sp>
      <p:sp>
        <p:nvSpPr>
          <p:cNvPr id="26" name="Google Shape;47;p11"/>
          <p:cNvSpPr txBox="1">
            <a:spLocks/>
          </p:cNvSpPr>
          <p:nvPr/>
        </p:nvSpPr>
        <p:spPr>
          <a:xfrm>
            <a:off x="3699303" y="4872160"/>
            <a:ext cx="1535799" cy="27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pt-PT" sz="900" dirty="0" smtClean="0"/>
              <a:t>23 </a:t>
            </a:r>
            <a:r>
              <a:rPr lang="pt-PT" sz="900" dirty="0"/>
              <a:t>de </a:t>
            </a:r>
            <a:r>
              <a:rPr lang="pt-PT" sz="900" dirty="0" smtClean="0"/>
              <a:t>Novembro </a:t>
            </a:r>
            <a:r>
              <a:rPr lang="pt-PT" sz="900" dirty="0"/>
              <a:t>de 2020</a:t>
            </a:r>
            <a:endParaRPr lang="en-US" sz="900" dirty="0"/>
          </a:p>
        </p:txBody>
      </p:sp>
      <p:pic>
        <p:nvPicPr>
          <p:cNvPr id="27" name="Picture 2" descr="https://banners.ua.pt/Logos/logo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213" y="-331558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36" y="1085160"/>
            <a:ext cx="639723" cy="633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41" y="359596"/>
            <a:ext cx="5291191" cy="3524036"/>
          </a:xfrm>
          <a:prstGeom prst="rect">
            <a:avLst/>
          </a:prstGeom>
        </p:spPr>
      </p:pic>
      <p:sp>
        <p:nvSpPr>
          <p:cNvPr id="7" name="Google Shape;289;p33"/>
          <p:cNvSpPr/>
          <p:nvPr/>
        </p:nvSpPr>
        <p:spPr>
          <a:xfrm>
            <a:off x="1641883" y="92467"/>
            <a:ext cx="5860233" cy="474050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19226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3</a:t>
            </a:fld>
            <a:endParaRPr lang="pt-PT"/>
          </a:p>
        </p:txBody>
      </p:sp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609693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T4-Cinemática Direta (Algoritmo de Denavit-Hartenberg)</a:t>
            </a:r>
            <a:endParaRPr sz="1500" dirty="0"/>
          </a:p>
        </p:txBody>
      </p:sp>
      <p:sp>
        <p:nvSpPr>
          <p:cNvPr id="7" name="Google Shape;123;p18"/>
          <p:cNvSpPr txBox="1">
            <a:spLocks noGrp="1"/>
          </p:cNvSpPr>
          <p:nvPr>
            <p:ph type="body" idx="2"/>
          </p:nvPr>
        </p:nvSpPr>
        <p:spPr>
          <a:xfrm>
            <a:off x="224364" y="576284"/>
            <a:ext cx="5168113" cy="1127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200" dirty="0" smtClean="0"/>
              <a:t>1 – Identificação </a:t>
            </a:r>
            <a:r>
              <a:rPr lang="pt-PT" sz="1200" dirty="0"/>
              <a:t>dos eixos </a:t>
            </a:r>
            <a:r>
              <a:rPr lang="pt-PT" sz="1200" b="1" dirty="0"/>
              <a:t>ž</a:t>
            </a:r>
            <a:r>
              <a:rPr lang="pt-PT" sz="200" b="1" dirty="0"/>
              <a:t> </a:t>
            </a:r>
            <a:r>
              <a:rPr lang="pt-PT" sz="900" b="1" dirty="0" smtClean="0"/>
              <a:t>i </a:t>
            </a:r>
            <a:r>
              <a:rPr lang="pt-PT" sz="1200" dirty="0"/>
              <a:t> </a:t>
            </a:r>
            <a:r>
              <a:rPr lang="pt-PT" sz="1200" dirty="0" smtClean="0"/>
              <a:t>de cada junta:</a:t>
            </a:r>
          </a:p>
          <a:p>
            <a:pPr marL="0" lvl="0" indent="0">
              <a:buNone/>
            </a:pPr>
            <a:r>
              <a:rPr lang="pt-PT" sz="1200" dirty="0" smtClean="0"/>
              <a:t>      - Começa-se pela identificação de cada um dos eixos </a:t>
            </a:r>
            <a:r>
              <a:rPr lang="pt-PT" sz="1200" dirty="0" err="1" smtClean="0"/>
              <a:t>ẑ</a:t>
            </a:r>
            <a:r>
              <a:rPr lang="pt-PT" sz="1100" baseline="-30000" dirty="0" err="1" smtClean="0"/>
              <a:t>i</a:t>
            </a:r>
            <a:r>
              <a:rPr lang="pt-PT" sz="1200" dirty="0" smtClean="0">
                <a:solidFill>
                  <a:schemeClr val="bg1"/>
                </a:solidFill>
              </a:rPr>
              <a:t>, </a:t>
            </a:r>
            <a:r>
              <a:rPr lang="pt-PT" sz="1200" dirty="0">
                <a:solidFill>
                  <a:schemeClr val="bg1"/>
                </a:solidFill>
              </a:rPr>
              <a:t>que </a:t>
            </a:r>
            <a:r>
              <a:rPr lang="pt-PT" sz="1200" dirty="0" smtClean="0">
                <a:solidFill>
                  <a:schemeClr val="bg1"/>
                </a:solidFill>
              </a:rPr>
              <a:t>vão ser coincidentes com os eixos de rotação de cada junta.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147;p20"/>
          <p:cNvSpPr/>
          <p:nvPr/>
        </p:nvSpPr>
        <p:spPr>
          <a:xfrm>
            <a:off x="6095999" y="277402"/>
            <a:ext cx="2717771" cy="226577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" r="3501" b="3699"/>
          <a:stretch/>
        </p:blipFill>
        <p:spPr>
          <a:xfrm>
            <a:off x="310151" y="2338386"/>
            <a:ext cx="5112677" cy="2629406"/>
          </a:xfrm>
          <a:prstGeom prst="rect">
            <a:avLst/>
          </a:prstGeom>
        </p:spPr>
      </p:pic>
      <p:cxnSp>
        <p:nvCxnSpPr>
          <p:cNvPr id="12" name="Conexão reta unidirecional 11"/>
          <p:cNvCxnSpPr/>
          <p:nvPr/>
        </p:nvCxnSpPr>
        <p:spPr>
          <a:xfrm flipH="1">
            <a:off x="3586425" y="3413082"/>
            <a:ext cx="296035" cy="4012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/>
          <p:cNvCxnSpPr/>
          <p:nvPr/>
        </p:nvCxnSpPr>
        <p:spPr>
          <a:xfrm flipH="1">
            <a:off x="2613999" y="3415945"/>
            <a:ext cx="282831" cy="3704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/>
          <p:cNvCxnSpPr/>
          <p:nvPr/>
        </p:nvCxnSpPr>
        <p:spPr>
          <a:xfrm flipV="1">
            <a:off x="4472869" y="3407522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343132" y="261326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smtClean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1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289126" y="3658291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2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235665" y="364790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3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678211" y="314992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4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cxnSp>
        <p:nvCxnSpPr>
          <p:cNvPr id="51" name="Conexão reta unidirecional 50"/>
          <p:cNvCxnSpPr/>
          <p:nvPr/>
        </p:nvCxnSpPr>
        <p:spPr>
          <a:xfrm flipV="1">
            <a:off x="1390401" y="2828144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53015"/>
            <a:ext cx="430174" cy="426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23;p1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294050" y="469652"/>
                <a:ext cx="2983300" cy="1211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pt-PT" dirty="0" smtClean="0"/>
                  <a:t>Parâmetros cinemáticos:</a:t>
                </a:r>
                <a:endParaRPr lang="pt-PT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400" dirty="0" smtClean="0">
                    <a:latin typeface="+mj-lt"/>
                  </a:rPr>
                  <a:t>l</a:t>
                </a:r>
                <a:r>
                  <a:rPr lang="pt-PT" sz="1400" baseline="-25000" dirty="0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),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Oi</m:t>
                        </m:r>
                      </m:e>
                    </m:acc>
                  </m:oMath>
                </a14:m>
                <a:r>
                  <a:rPr lang="pt-PT" sz="1400" dirty="0">
                    <a:latin typeface="+mj-lt"/>
                  </a:rPr>
                  <a:t> </a:t>
                </a:r>
                <a:r>
                  <a:rPr lang="pt-PT" sz="1700" dirty="0">
                    <a:latin typeface="+mj-lt"/>
                  </a:rPr>
                  <a:t>|</a:t>
                </a:r>
                <a:r>
                  <a:rPr lang="pt-PT" sz="1400" baseline="-25000" dirty="0">
                    <a:latin typeface="+mj-lt"/>
                  </a:rPr>
                  <a:t>x</a:t>
                </a:r>
                <a:r>
                  <a:rPr lang="pt-PT" sz="1400" baseline="-38000" dirty="0">
                    <a:latin typeface="+mj-lt"/>
                  </a:rPr>
                  <a:t>i</a:t>
                </a:r>
                <a:r>
                  <a:rPr lang="pt-PT" sz="1400" dirty="0">
                    <a:latin typeface="+mj-lt"/>
                  </a:rPr>
                  <a:t> </a:t>
                </a:r>
                <a:endParaRPr lang="pt-PT" sz="1400" dirty="0" smtClean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400" dirty="0" err="1" smtClean="0">
                    <a:latin typeface="+mj-lt"/>
                  </a:rPr>
                  <a:t>d</a:t>
                </a:r>
                <a:r>
                  <a:rPr lang="pt-PT" sz="1400" baseline="-25000" dirty="0" err="1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PT" sz="1400" b="0" i="0" baseline="-25000" smtClean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)</m:t>
                        </m:r>
                      </m:e>
                    </m:acc>
                  </m:oMath>
                </a14:m>
                <a:r>
                  <a:rPr lang="pt-PT" sz="1400" dirty="0">
                    <a:latin typeface="+mj-lt"/>
                  </a:rPr>
                  <a:t> </a:t>
                </a:r>
                <a:r>
                  <a:rPr lang="pt-PT" sz="1700" dirty="0" smtClean="0">
                    <a:latin typeface="+mj-lt"/>
                  </a:rPr>
                  <a:t>|</a:t>
                </a:r>
                <a:r>
                  <a:rPr lang="pt-PT" sz="1400" baseline="-25000" dirty="0" smtClean="0">
                    <a:latin typeface="+mj-lt"/>
                  </a:rPr>
                  <a:t>z</a:t>
                </a:r>
                <a:r>
                  <a:rPr lang="pt-PT" sz="1400" baseline="-38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θ</a:t>
                </a:r>
                <a:r>
                  <a:rPr lang="pt-PT" sz="1400" baseline="-250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= </a:t>
                </a:r>
                <a:r>
                  <a:rPr lang="pt-PT" sz="1400" dirty="0" smtClean="0">
                    <a:latin typeface="+mj-lt"/>
                  </a:rPr>
                  <a:t>∠ (x</a:t>
                </a:r>
                <a:r>
                  <a:rPr lang="pt-PT" sz="1400" baseline="-25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, x</a:t>
                </a:r>
                <a:r>
                  <a:rPr lang="pt-PT" sz="1400" baseline="-25000" dirty="0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)</a:t>
                </a:r>
                <a:r>
                  <a:rPr lang="pt-PT" sz="1700" dirty="0">
                    <a:latin typeface="+mj-lt"/>
                  </a:rPr>
                  <a:t> |</a:t>
                </a:r>
                <a:r>
                  <a:rPr lang="pt-PT" sz="1400" baseline="-25000" dirty="0">
                    <a:latin typeface="+mj-lt"/>
                  </a:rPr>
                  <a:t>z</a:t>
                </a:r>
                <a:r>
                  <a:rPr lang="pt-PT" sz="1400" baseline="-38000" dirty="0">
                    <a:latin typeface="+mj-lt"/>
                  </a:rPr>
                  <a:t>i-1</a:t>
                </a:r>
                <a:r>
                  <a:rPr lang="pt-PT" sz="1400" dirty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α</a:t>
                </a:r>
                <a:r>
                  <a:rPr lang="pt-PT" sz="1400" baseline="-250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pt-PT" sz="1400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= </a:t>
                </a:r>
                <a:r>
                  <a:rPr lang="pt-PT" sz="1400" dirty="0">
                    <a:latin typeface="+mj-lt"/>
                  </a:rPr>
                  <a:t>∠ </a:t>
                </a:r>
                <a:r>
                  <a:rPr lang="pt-PT" sz="1400" dirty="0" smtClean="0">
                    <a:latin typeface="+mj-lt"/>
                  </a:rPr>
                  <a:t>(z</a:t>
                </a:r>
                <a:r>
                  <a:rPr lang="pt-PT" sz="1400" baseline="-25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</a:t>
                </a:r>
                <a:r>
                  <a:rPr lang="pt-PT" sz="1400" dirty="0">
                    <a:latin typeface="+mj-lt"/>
                  </a:rPr>
                  <a:t>, </a:t>
                </a:r>
                <a:r>
                  <a:rPr lang="pt-PT" sz="1400" dirty="0" err="1">
                    <a:latin typeface="+mj-lt"/>
                  </a:rPr>
                  <a:t>z</a:t>
                </a:r>
                <a:r>
                  <a:rPr lang="pt-PT" sz="1400" baseline="-25000" dirty="0" err="1" smtClean="0">
                    <a:latin typeface="+mj-lt"/>
                  </a:rPr>
                  <a:t>i</a:t>
                </a:r>
                <a:r>
                  <a:rPr lang="pt-PT" sz="1400" dirty="0">
                    <a:latin typeface="+mj-lt"/>
                  </a:rPr>
                  <a:t>)</a:t>
                </a:r>
                <a:r>
                  <a:rPr lang="pt-PT" sz="1700" dirty="0">
                    <a:latin typeface="+mj-lt"/>
                  </a:rPr>
                  <a:t> </a:t>
                </a:r>
                <a:r>
                  <a:rPr lang="pt-PT" sz="1700" dirty="0" smtClean="0">
                    <a:latin typeface="+mj-lt"/>
                  </a:rPr>
                  <a:t>|</a:t>
                </a:r>
                <a:r>
                  <a:rPr lang="pt-PT" sz="1400" baseline="-25000" dirty="0" smtClean="0">
                    <a:latin typeface="+mj-lt"/>
                  </a:rPr>
                  <a:t>x</a:t>
                </a:r>
                <a:r>
                  <a:rPr lang="pt-PT" sz="1400" baseline="-40000" dirty="0" smtClean="0">
                    <a:latin typeface="+mj-lt"/>
                  </a:rPr>
                  <a:t>i</a:t>
                </a:r>
                <a:endParaRPr lang="pt-PT" sz="1400" baseline="-40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t-PT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Google Shape;123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294050" y="469652"/>
                <a:ext cx="2983300" cy="1211589"/>
              </a:xfrm>
              <a:prstGeom prst="rect">
                <a:avLst/>
              </a:prstGeom>
              <a:blipFill rotWithShape="0">
                <a:blip r:embed="rId4"/>
                <a:stretch>
                  <a:fillRect l="-1020" b="-5527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0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/>
          </a:p>
        </p:txBody>
      </p:sp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609693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T4-Cinemática Direta (Algoritmo de Denavit-Hartenberg)</a:t>
            </a:r>
            <a:endParaRPr sz="1500" dirty="0"/>
          </a:p>
        </p:txBody>
      </p:sp>
      <p:sp>
        <p:nvSpPr>
          <p:cNvPr id="7" name="Google Shape;123;p18"/>
          <p:cNvSpPr txBox="1">
            <a:spLocks noGrp="1"/>
          </p:cNvSpPr>
          <p:nvPr>
            <p:ph type="body" idx="2"/>
          </p:nvPr>
        </p:nvSpPr>
        <p:spPr>
          <a:xfrm>
            <a:off x="224363" y="576284"/>
            <a:ext cx="5950406" cy="1754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200" dirty="0" smtClean="0"/>
              <a:t>2– Identificação </a:t>
            </a:r>
            <a:r>
              <a:rPr lang="pt-PT" sz="1200" dirty="0"/>
              <a:t>dos </a:t>
            </a:r>
            <a:r>
              <a:rPr lang="pt-PT" sz="1200" dirty="0" smtClean="0"/>
              <a:t>parâmetros do elo 1:</a:t>
            </a:r>
          </a:p>
          <a:p>
            <a:pPr marL="0" lvl="0" indent="0">
              <a:buNone/>
            </a:pPr>
            <a:r>
              <a:rPr lang="pt-PT" sz="1200" dirty="0" smtClean="0"/>
              <a:t>      - </a:t>
            </a:r>
            <a:r>
              <a:rPr lang="pt-PT" sz="1200" dirty="0" smtClean="0">
                <a:latin typeface="Sniglet" panose="020B0604020202020204" charset="0"/>
              </a:rPr>
              <a:t>Começou-se pela colocação na base do manipulador de um referencial, tal que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 </a:t>
            </a:r>
            <a:r>
              <a:rPr lang="pt-P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200" baseline="-30000" dirty="0" smtClean="0">
                <a:latin typeface="Sniglet" panose="020B0604020202020204" charset="0"/>
                <a:cs typeface="Calibri" panose="020F0502020204030204" pitchFamily="34" charset="0"/>
              </a:rPr>
              <a:t>0</a:t>
            </a:r>
            <a:r>
              <a:rPr lang="pt-PT" sz="1400" dirty="0" smtClean="0">
                <a:latin typeface="Sniglet" panose="020B0604020202020204" charset="0"/>
                <a:cs typeface="Calibri" panose="020F0502020204030204" pitchFamily="34" charset="0"/>
              </a:rPr>
              <a:t> 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e</a:t>
            </a:r>
            <a:r>
              <a:rPr lang="pt-PT" sz="1400" dirty="0" smtClean="0">
                <a:latin typeface="Sniglet" panose="020B0604020202020204" charset="0"/>
                <a:cs typeface="Calibri" panose="020F0502020204030204" pitchFamily="34" charset="0"/>
              </a:rPr>
              <a:t> 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P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100" baseline="-30000" dirty="0" smtClean="0">
                <a:latin typeface="Sniglet" panose="020B0604020202020204" charset="0"/>
                <a:cs typeface="Calibri" panose="020F0502020204030204" pitchFamily="34" charset="0"/>
              </a:rPr>
              <a:t>1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 sejam paralelos entre si e</a:t>
            </a:r>
            <a:r>
              <a:rPr lang="pt-PT" sz="1400" dirty="0" smtClean="0">
                <a:latin typeface="Sniglet" panose="020B0604020202020204" charset="0"/>
                <a:cs typeface="Calibri" panose="020F0502020204030204" pitchFamily="34" charset="0"/>
              </a:rPr>
              <a:t> </a:t>
            </a:r>
            <a:r>
              <a:rPr lang="pt-PT" sz="1400" dirty="0" smtClean="0"/>
              <a:t>ẑ</a:t>
            </a:r>
            <a:r>
              <a:rPr lang="pt-PT" sz="1200" baseline="-30000" dirty="0" smtClean="0"/>
              <a:t>0</a:t>
            </a:r>
            <a:r>
              <a:rPr lang="pt-PT" sz="1400" dirty="0" smtClean="0"/>
              <a:t> </a:t>
            </a:r>
            <a:r>
              <a:rPr lang="pt-PT" sz="1200" dirty="0" smtClean="0"/>
              <a:t>seja coincidente com </a:t>
            </a:r>
            <a:r>
              <a:rPr lang="pt-PT" sz="1400" dirty="0" smtClean="0"/>
              <a:t>ẑ</a:t>
            </a:r>
            <a:r>
              <a:rPr lang="pt-PT" sz="1200" baseline="-30000" dirty="0" smtClean="0"/>
              <a:t>1</a:t>
            </a:r>
            <a:r>
              <a:rPr lang="pt-PT" sz="1200" dirty="0" smtClean="0">
                <a:latin typeface="Sniglet" panose="020B0604020202020204" charset="0"/>
              </a:rPr>
              <a:t>.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 O eixo </a:t>
            </a:r>
            <a:r>
              <a:rPr lang="cy-GB" sz="1400" dirty="0" smtClean="0"/>
              <a:t>ŷ</a:t>
            </a:r>
            <a:r>
              <a:rPr lang="cy-GB" sz="1200" baseline="-30000" dirty="0" smtClean="0"/>
              <a:t>0</a:t>
            </a:r>
            <a:r>
              <a:rPr lang="cy-GB" sz="1200" b="1" dirty="0" smtClean="0"/>
              <a:t> </a:t>
            </a:r>
            <a:r>
              <a:rPr lang="pt-PT" sz="1200" dirty="0"/>
              <a:t> </a:t>
            </a:r>
            <a:r>
              <a:rPr lang="pt-PT" sz="1200" dirty="0" smtClean="0"/>
              <a:t>obteve-se através da ortogonalidade de </a:t>
            </a:r>
            <a:r>
              <a:rPr lang="pt-PT" sz="1400" dirty="0" smtClean="0"/>
              <a:t>ẑ</a:t>
            </a:r>
            <a:r>
              <a:rPr lang="pt-PT" sz="1200" baseline="-30000" dirty="0" smtClean="0"/>
              <a:t>0</a:t>
            </a:r>
            <a:r>
              <a:rPr lang="pt-PT" sz="1200" dirty="0" smtClean="0"/>
              <a:t> e 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 smtClean="0">
                <a:latin typeface="Sniglet" panose="020B0604020202020204" charset="0"/>
                <a:cs typeface="Calibri" panose="020F0502020204030204" pitchFamily="34" charset="0"/>
              </a:rPr>
              <a:t>0  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(</a:t>
            </a:r>
            <a:r>
              <a:rPr lang="cy-GB" sz="1400" dirty="0"/>
              <a:t>ŷ</a:t>
            </a:r>
            <a:r>
              <a:rPr lang="cy-GB" sz="1200" baseline="-30000" dirty="0"/>
              <a:t>0</a:t>
            </a:r>
            <a:r>
              <a:rPr lang="cy-GB" sz="1200" b="1" dirty="0"/>
              <a:t> </a:t>
            </a:r>
            <a:r>
              <a:rPr lang="cy-GB" sz="1200" b="1" dirty="0" smtClean="0"/>
              <a:t>=  </a:t>
            </a:r>
            <a:r>
              <a:rPr lang="pt-PT" sz="1400" dirty="0" smtClean="0"/>
              <a:t>ẑ</a:t>
            </a:r>
            <a:r>
              <a:rPr lang="pt-PT" sz="1400" baseline="-30000" dirty="0" smtClean="0"/>
              <a:t>0  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x</a:t>
            </a:r>
            <a:r>
              <a:rPr lang="pt-P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>
                <a:latin typeface="Sniglet" panose="020B0604020202020204" charset="0"/>
                <a:cs typeface="Calibri" panose="020F0502020204030204" pitchFamily="34" charset="0"/>
              </a:rPr>
              <a:t>0 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)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>
              <a:buNone/>
            </a:pPr>
            <a:r>
              <a:rPr lang="pt-PT" sz="1200" dirty="0" smtClean="0"/>
              <a:t>      </a:t>
            </a:r>
            <a:r>
              <a:rPr lang="pt-PT" sz="1200" dirty="0"/>
              <a:t>- </a:t>
            </a:r>
            <a:r>
              <a:rPr lang="pt-PT" sz="1200" dirty="0" smtClean="0">
                <a:latin typeface="Sniglet" panose="020B0604020202020204" charset="0"/>
              </a:rPr>
              <a:t>Determinaram-se os parâmetros cinemáticos do elo 1 através das fórmulas apresentadas.</a:t>
            </a:r>
          </a:p>
          <a:p>
            <a:pPr marL="0" lv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- </a:t>
            </a:r>
            <a:r>
              <a:rPr lang="pt-PT" sz="1200" dirty="0">
                <a:latin typeface="Sniglet" panose="020B0604020202020204" charset="0"/>
                <a:cs typeface="Calibri" panose="020F0502020204030204" pitchFamily="34" charset="0"/>
              </a:rPr>
              <a:t>O eixo </a:t>
            </a:r>
            <a:r>
              <a:rPr lang="cy-GB" sz="1400" dirty="0" smtClean="0"/>
              <a:t>ŷ</a:t>
            </a:r>
            <a:r>
              <a:rPr lang="cy-GB" sz="1200" baseline="-30000" dirty="0" smtClean="0"/>
              <a:t>1</a:t>
            </a:r>
            <a:r>
              <a:rPr lang="cy-GB" sz="1200" b="1" dirty="0" smtClean="0"/>
              <a:t> </a:t>
            </a:r>
            <a:r>
              <a:rPr lang="pt-PT" sz="1200" dirty="0"/>
              <a:t> obteve-se através da ortogonalidade de </a:t>
            </a:r>
            <a:r>
              <a:rPr lang="pt-PT" sz="1400" dirty="0" smtClean="0"/>
              <a:t>ẑ</a:t>
            </a:r>
            <a:r>
              <a:rPr lang="pt-PT" sz="1200" baseline="-30000" dirty="0" smtClean="0"/>
              <a:t>1</a:t>
            </a:r>
            <a:r>
              <a:rPr lang="pt-PT" sz="1200" dirty="0" smtClean="0"/>
              <a:t> </a:t>
            </a:r>
            <a:r>
              <a:rPr lang="pt-PT" sz="1200" dirty="0"/>
              <a:t>e 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 smtClean="0">
                <a:latin typeface="Sniglet" panose="020B0604020202020204" charset="0"/>
                <a:cs typeface="Calibri" panose="020F0502020204030204" pitchFamily="34" charset="0"/>
              </a:rPr>
              <a:t>1  </a:t>
            </a:r>
            <a:r>
              <a:rPr lang="pt-PT" sz="1200" dirty="0">
                <a:latin typeface="Sniglet" panose="020B0604020202020204" charset="0"/>
                <a:cs typeface="Calibri" panose="020F0502020204030204" pitchFamily="34" charset="0"/>
              </a:rPr>
              <a:t>(</a:t>
            </a:r>
            <a:r>
              <a:rPr lang="cy-GB" sz="1400" dirty="0" smtClean="0"/>
              <a:t>ŷ</a:t>
            </a:r>
            <a:r>
              <a:rPr lang="cy-GB" sz="1200" baseline="-30000" dirty="0" smtClean="0"/>
              <a:t>1</a:t>
            </a:r>
            <a:r>
              <a:rPr lang="cy-GB" sz="1200" b="1" dirty="0" smtClean="0"/>
              <a:t> </a:t>
            </a:r>
            <a:r>
              <a:rPr lang="cy-GB" sz="1200" b="1" dirty="0"/>
              <a:t>=  </a:t>
            </a:r>
            <a:r>
              <a:rPr lang="pt-PT" sz="1400" dirty="0" smtClean="0"/>
              <a:t>ẑ</a:t>
            </a:r>
            <a:r>
              <a:rPr lang="pt-PT" sz="1400" baseline="-30000" dirty="0" smtClean="0"/>
              <a:t>1  </a:t>
            </a:r>
            <a:r>
              <a:rPr lang="pt-PT" sz="1400" dirty="0">
                <a:latin typeface="Sniglet" panose="020B0604020202020204" charset="0"/>
                <a:cs typeface="Calibri" panose="020F0502020204030204" pitchFamily="34" charset="0"/>
              </a:rPr>
              <a:t>x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 smtClean="0">
                <a:latin typeface="Sniglet" panose="020B0604020202020204" charset="0"/>
                <a:cs typeface="Calibri" panose="020F0502020204030204" pitchFamily="34" charset="0"/>
              </a:rPr>
              <a:t>1 </a:t>
            </a:r>
            <a:r>
              <a:rPr lang="pt-PT" sz="1200" dirty="0">
                <a:latin typeface="Sniglet" panose="020B0604020202020204" charset="0"/>
                <a:cs typeface="Calibri" panose="020F0502020204030204" pitchFamily="34" charset="0"/>
              </a:rPr>
              <a:t>)</a:t>
            </a:r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147;p20"/>
          <p:cNvSpPr/>
          <p:nvPr/>
        </p:nvSpPr>
        <p:spPr>
          <a:xfrm>
            <a:off x="6095999" y="277402"/>
            <a:ext cx="2717771" cy="226577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" r="3501" b="3699"/>
          <a:stretch/>
        </p:blipFill>
        <p:spPr>
          <a:xfrm>
            <a:off x="310151" y="2338386"/>
            <a:ext cx="5112677" cy="2629406"/>
          </a:xfrm>
          <a:prstGeom prst="rect">
            <a:avLst/>
          </a:prstGeom>
        </p:spPr>
      </p:pic>
      <p:cxnSp>
        <p:nvCxnSpPr>
          <p:cNvPr id="12" name="Conexão reta unidirecional 11"/>
          <p:cNvCxnSpPr/>
          <p:nvPr/>
        </p:nvCxnSpPr>
        <p:spPr>
          <a:xfrm flipH="1">
            <a:off x="3586425" y="3413082"/>
            <a:ext cx="296035" cy="4012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/>
          <p:cNvCxnSpPr/>
          <p:nvPr/>
        </p:nvCxnSpPr>
        <p:spPr>
          <a:xfrm flipH="1">
            <a:off x="2613999" y="3415945"/>
            <a:ext cx="282831" cy="3704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/>
          <p:cNvCxnSpPr/>
          <p:nvPr/>
        </p:nvCxnSpPr>
        <p:spPr>
          <a:xfrm flipV="1">
            <a:off x="4472869" y="3407522"/>
            <a:ext cx="7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Google Shape;123;p1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294050" y="469652"/>
                <a:ext cx="2983300" cy="1211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pt-PT" dirty="0" smtClean="0"/>
                  <a:t>Parâmetros cinemáticos:</a:t>
                </a:r>
                <a:endParaRPr lang="pt-PT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400" dirty="0" smtClean="0">
                    <a:latin typeface="+mj-lt"/>
                  </a:rPr>
                  <a:t>l</a:t>
                </a:r>
                <a:r>
                  <a:rPr lang="pt-PT" sz="1400" baseline="-25000" dirty="0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),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Oi</m:t>
                        </m:r>
                      </m:e>
                    </m:acc>
                  </m:oMath>
                </a14:m>
                <a:r>
                  <a:rPr lang="pt-PT" sz="1400" dirty="0">
                    <a:latin typeface="+mj-lt"/>
                  </a:rPr>
                  <a:t> </a:t>
                </a:r>
                <a:r>
                  <a:rPr lang="pt-PT" sz="1700" dirty="0">
                    <a:latin typeface="+mj-lt"/>
                  </a:rPr>
                  <a:t>|</a:t>
                </a:r>
                <a:r>
                  <a:rPr lang="pt-PT" sz="1400" baseline="-25000" dirty="0">
                    <a:latin typeface="+mj-lt"/>
                  </a:rPr>
                  <a:t>x</a:t>
                </a:r>
                <a:r>
                  <a:rPr lang="pt-PT" sz="1400" baseline="-38000" dirty="0">
                    <a:latin typeface="+mj-lt"/>
                  </a:rPr>
                  <a:t>i</a:t>
                </a:r>
                <a:r>
                  <a:rPr lang="pt-PT" sz="1400" dirty="0">
                    <a:latin typeface="+mj-lt"/>
                  </a:rPr>
                  <a:t> </a:t>
                </a:r>
                <a:endParaRPr lang="pt-PT" sz="1400" dirty="0" smtClean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400" dirty="0" err="1" smtClean="0">
                    <a:latin typeface="+mj-lt"/>
                  </a:rPr>
                  <a:t>d</a:t>
                </a:r>
                <a:r>
                  <a:rPr lang="pt-PT" sz="1400" baseline="-25000" dirty="0" err="1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PT" sz="1400" b="0" i="0" baseline="-25000" smtClean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)</m:t>
                        </m:r>
                      </m:e>
                    </m:acc>
                  </m:oMath>
                </a14:m>
                <a:r>
                  <a:rPr lang="pt-PT" sz="1400" dirty="0">
                    <a:latin typeface="+mj-lt"/>
                  </a:rPr>
                  <a:t> </a:t>
                </a:r>
                <a:r>
                  <a:rPr lang="pt-PT" sz="1700" dirty="0" smtClean="0">
                    <a:latin typeface="+mj-lt"/>
                  </a:rPr>
                  <a:t>|</a:t>
                </a:r>
                <a:r>
                  <a:rPr lang="pt-PT" sz="1400" baseline="-25000" dirty="0" smtClean="0">
                    <a:latin typeface="+mj-lt"/>
                  </a:rPr>
                  <a:t>z</a:t>
                </a:r>
                <a:r>
                  <a:rPr lang="pt-PT" sz="1400" baseline="-38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θ</a:t>
                </a:r>
                <a:r>
                  <a:rPr lang="pt-PT" sz="1400" baseline="-250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= </a:t>
                </a:r>
                <a:r>
                  <a:rPr lang="pt-PT" sz="1400" dirty="0" smtClean="0">
                    <a:latin typeface="+mj-lt"/>
                  </a:rPr>
                  <a:t>∠ (x</a:t>
                </a:r>
                <a:r>
                  <a:rPr lang="pt-PT" sz="1400" baseline="-25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, x</a:t>
                </a:r>
                <a:r>
                  <a:rPr lang="pt-PT" sz="1400" baseline="-25000" dirty="0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)</a:t>
                </a:r>
                <a:r>
                  <a:rPr lang="pt-PT" sz="1700" dirty="0">
                    <a:latin typeface="+mj-lt"/>
                  </a:rPr>
                  <a:t> |</a:t>
                </a:r>
                <a:r>
                  <a:rPr lang="pt-PT" sz="1400" baseline="-25000" dirty="0">
                    <a:latin typeface="+mj-lt"/>
                  </a:rPr>
                  <a:t>z</a:t>
                </a:r>
                <a:r>
                  <a:rPr lang="pt-PT" sz="1400" baseline="-38000" dirty="0">
                    <a:latin typeface="+mj-lt"/>
                  </a:rPr>
                  <a:t>i-1</a:t>
                </a:r>
                <a:r>
                  <a:rPr lang="pt-PT" sz="1400" dirty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α</a:t>
                </a:r>
                <a:r>
                  <a:rPr lang="pt-PT" sz="1400" baseline="-250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pt-PT" sz="1400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= </a:t>
                </a:r>
                <a:r>
                  <a:rPr lang="pt-PT" sz="1400" dirty="0">
                    <a:latin typeface="+mj-lt"/>
                  </a:rPr>
                  <a:t>∠ </a:t>
                </a:r>
                <a:r>
                  <a:rPr lang="pt-PT" sz="1400" dirty="0" smtClean="0">
                    <a:latin typeface="+mj-lt"/>
                  </a:rPr>
                  <a:t>(z</a:t>
                </a:r>
                <a:r>
                  <a:rPr lang="pt-PT" sz="1400" baseline="-25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</a:t>
                </a:r>
                <a:r>
                  <a:rPr lang="pt-PT" sz="1400" dirty="0">
                    <a:latin typeface="+mj-lt"/>
                  </a:rPr>
                  <a:t>, </a:t>
                </a:r>
                <a:r>
                  <a:rPr lang="pt-PT" sz="1400" dirty="0" err="1">
                    <a:latin typeface="+mj-lt"/>
                  </a:rPr>
                  <a:t>z</a:t>
                </a:r>
                <a:r>
                  <a:rPr lang="pt-PT" sz="1400" baseline="-25000" dirty="0" err="1" smtClean="0">
                    <a:latin typeface="+mj-lt"/>
                  </a:rPr>
                  <a:t>i</a:t>
                </a:r>
                <a:r>
                  <a:rPr lang="pt-PT" sz="1400" dirty="0">
                    <a:latin typeface="+mj-lt"/>
                  </a:rPr>
                  <a:t>)</a:t>
                </a:r>
                <a:r>
                  <a:rPr lang="pt-PT" sz="1700" dirty="0">
                    <a:latin typeface="+mj-lt"/>
                  </a:rPr>
                  <a:t> </a:t>
                </a:r>
                <a:r>
                  <a:rPr lang="pt-PT" sz="1700" dirty="0" smtClean="0">
                    <a:latin typeface="+mj-lt"/>
                  </a:rPr>
                  <a:t>|</a:t>
                </a:r>
                <a:r>
                  <a:rPr lang="pt-PT" sz="1400" baseline="-25000" dirty="0" smtClean="0">
                    <a:latin typeface="+mj-lt"/>
                  </a:rPr>
                  <a:t>x</a:t>
                </a:r>
                <a:r>
                  <a:rPr lang="pt-PT" sz="1400" baseline="-38000" dirty="0" smtClean="0">
                    <a:latin typeface="+mj-lt"/>
                  </a:rPr>
                  <a:t>i</a:t>
                </a:r>
                <a:endParaRPr lang="pt-PT" sz="1400" baseline="-38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t-PT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Google Shape;123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294050" y="469652"/>
                <a:ext cx="2983300" cy="1211589"/>
              </a:xfrm>
              <a:prstGeom prst="rect">
                <a:avLst/>
              </a:prstGeom>
              <a:blipFill rotWithShape="0">
                <a:blip r:embed="rId3"/>
                <a:stretch>
                  <a:fillRect l="-1020" b="-5527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53015"/>
            <a:ext cx="430174" cy="426191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2289126" y="3658291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2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289549" y="3653089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3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92494" y="3169724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4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111779" y="379679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0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606721" y="4077465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0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589339" y="280052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1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cxnSp>
        <p:nvCxnSpPr>
          <p:cNvPr id="34" name="Conexão reta unidirecional 33"/>
          <p:cNvCxnSpPr/>
          <p:nvPr/>
        </p:nvCxnSpPr>
        <p:spPr>
          <a:xfrm flipV="1">
            <a:off x="1347937" y="4203971"/>
            <a:ext cx="309708" cy="419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/>
          <p:cNvCxnSpPr/>
          <p:nvPr/>
        </p:nvCxnSpPr>
        <p:spPr>
          <a:xfrm flipV="1">
            <a:off x="1346453" y="4002008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/>
          <p:cNvCxnSpPr/>
          <p:nvPr/>
        </p:nvCxnSpPr>
        <p:spPr>
          <a:xfrm flipV="1">
            <a:off x="1353920" y="462052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/>
          <p:cNvCxnSpPr/>
          <p:nvPr/>
        </p:nvCxnSpPr>
        <p:spPr>
          <a:xfrm flipV="1">
            <a:off x="1376645" y="3030107"/>
            <a:ext cx="309708" cy="419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unidirecional 39"/>
          <p:cNvCxnSpPr/>
          <p:nvPr/>
        </p:nvCxnSpPr>
        <p:spPr>
          <a:xfrm flipV="1">
            <a:off x="1375161" y="2828144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/>
          <p:cNvCxnSpPr/>
          <p:nvPr/>
        </p:nvCxnSpPr>
        <p:spPr>
          <a:xfrm flipV="1">
            <a:off x="1382628" y="3446656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343132" y="261326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smtClean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1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4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1861086" y="4315979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0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Google Shape;123;p18"/>
          <p:cNvSpPr txBox="1">
            <a:spLocks noGrp="1"/>
          </p:cNvSpPr>
          <p:nvPr>
            <p:ph type="body" idx="2"/>
          </p:nvPr>
        </p:nvSpPr>
        <p:spPr>
          <a:xfrm>
            <a:off x="1837780" y="3104789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1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5" name="Google Shape;175;p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264468"/>
              </p:ext>
            </p:extLst>
          </p:nvPr>
        </p:nvGraphicFramePr>
        <p:xfrm>
          <a:off x="5609692" y="2914106"/>
          <a:ext cx="3204079" cy="702679"/>
        </p:xfrm>
        <a:graphic>
          <a:graphicData uri="http://schemas.openxmlformats.org/drawingml/2006/table">
            <a:tbl>
              <a:tblPr>
                <a:noFill/>
                <a:tableStyleId>{5D3AA3E1-8959-4CFA-B9DD-FD4911D06D5F}</a:tableStyleId>
              </a:tblPr>
              <a:tblGrid>
                <a:gridCol w="679511"/>
                <a:gridCol w="779894"/>
                <a:gridCol w="579129"/>
                <a:gridCol w="679511"/>
                <a:gridCol w="486034"/>
              </a:tblGrid>
              <a:tr h="3963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 b="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Elo</a:t>
                      </a:r>
                      <a:endParaRPr sz="1600" b="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6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θ</a:t>
                      </a:r>
                      <a:endParaRPr sz="16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6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α</a:t>
                      </a:r>
                      <a:endParaRPr sz="16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dirty="0" smtClean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l</a:t>
                      </a:r>
                      <a:endParaRPr sz="18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 b="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</a:t>
                      </a:r>
                      <a:endParaRPr sz="1600" b="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</a:tr>
              <a:tr h="2912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  <a:endParaRPr lang="pt-PT" sz="14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7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609693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T4-Cinemática Direta (Algoritmo de Denavit-Hartenberg)</a:t>
            </a:r>
            <a:endParaRPr sz="1500" dirty="0"/>
          </a:p>
        </p:txBody>
      </p:sp>
      <p:sp>
        <p:nvSpPr>
          <p:cNvPr id="7" name="Google Shape;123;p18"/>
          <p:cNvSpPr txBox="1">
            <a:spLocks noGrp="1"/>
          </p:cNvSpPr>
          <p:nvPr>
            <p:ph type="body" idx="2"/>
          </p:nvPr>
        </p:nvSpPr>
        <p:spPr>
          <a:xfrm>
            <a:off x="224363" y="576284"/>
            <a:ext cx="5950406" cy="1754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200" dirty="0"/>
              <a:t>3</a:t>
            </a:r>
            <a:r>
              <a:rPr lang="pt-PT" sz="1200" dirty="0" smtClean="0"/>
              <a:t>– Identificação </a:t>
            </a:r>
            <a:r>
              <a:rPr lang="pt-PT" sz="1200" dirty="0"/>
              <a:t>dos </a:t>
            </a:r>
            <a:r>
              <a:rPr lang="pt-PT" sz="1200" dirty="0" smtClean="0"/>
              <a:t>parâmetros do elo 2:</a:t>
            </a:r>
          </a:p>
          <a:p>
            <a:pPr marL="0" lvl="0" indent="0">
              <a:buNone/>
            </a:pPr>
            <a:r>
              <a:rPr lang="pt-PT" sz="1200" dirty="0" smtClean="0"/>
              <a:t>      - </a:t>
            </a:r>
            <a:r>
              <a:rPr lang="pt-PT" sz="1200" dirty="0" smtClean="0">
                <a:latin typeface="Sniglet" panose="020B0604020202020204" charset="0"/>
              </a:rPr>
              <a:t>Tendo já definido </a:t>
            </a:r>
            <a:r>
              <a:rPr lang="pt-P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100" baseline="-30000" dirty="0" smtClean="0">
                <a:latin typeface="Sniglet" panose="020B0604020202020204" charset="0"/>
                <a:cs typeface="Calibri" panose="020F0502020204030204" pitchFamily="34" charset="0"/>
              </a:rPr>
              <a:t>1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, definiu-se 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>
                <a:latin typeface="Sniglet" panose="020B0604020202020204" charset="0"/>
                <a:cs typeface="Calibri" panose="020F0502020204030204" pitchFamily="34" charset="0"/>
              </a:rPr>
              <a:t>2 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de modo a que </a:t>
            </a:r>
            <a:r>
              <a:rPr lang="el-GR" sz="1200" dirty="0" smtClean="0">
                <a:solidFill>
                  <a:schemeClr val="bg1"/>
                </a:solidFill>
                <a:ea typeface="Arial"/>
                <a:cs typeface="Arial"/>
                <a:sym typeface="Arial"/>
              </a:rPr>
              <a:t>θ</a:t>
            </a:r>
            <a:r>
              <a:rPr lang="pt-PT" sz="1200" baseline="-25000" dirty="0" smtClean="0">
                <a:solidFill>
                  <a:schemeClr val="bg1"/>
                </a:solidFill>
                <a:ea typeface="Arial"/>
                <a:cs typeface="Arial"/>
                <a:sym typeface="Arial"/>
              </a:rPr>
              <a:t>1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 seja o ângulo entre </a:t>
            </a:r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50" baseline="-30000" dirty="0">
                <a:latin typeface="Sniglet" panose="020B0604020202020204" charset="0"/>
                <a:cs typeface="Calibri" panose="020F0502020204030204" pitchFamily="34" charset="0"/>
              </a:rPr>
              <a:t>1 </a:t>
            </a:r>
            <a:r>
              <a:rPr lang="pt-PT" sz="1050" baseline="-30000" dirty="0" smtClean="0">
                <a:latin typeface="Sniglet" panose="020B0604020202020204" charset="0"/>
                <a:cs typeface="Calibri" panose="020F0502020204030204" pitchFamily="34" charset="0"/>
              </a:rPr>
              <a:t> 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e 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>
                <a:latin typeface="Sniglet" panose="020B0604020202020204" charset="0"/>
                <a:cs typeface="Calibri" panose="020F0502020204030204" pitchFamily="34" charset="0"/>
              </a:rPr>
              <a:t>2 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.</a:t>
            </a:r>
          </a:p>
          <a:p>
            <a:pPr marL="0" lvl="0" indent="0">
              <a:buNone/>
            </a:pP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      </a:t>
            </a:r>
            <a:r>
              <a:rPr lang="pt-PT" sz="1200" dirty="0" smtClean="0"/>
              <a:t>- </a:t>
            </a:r>
            <a:r>
              <a:rPr lang="pt-PT" sz="1200" dirty="0" smtClean="0">
                <a:latin typeface="Sniglet" panose="020B0604020202020204" charset="0"/>
              </a:rPr>
              <a:t>Determinaram-se os parâmetros cinemáticos do elo 2 através das fórmulas apresentadas.</a:t>
            </a:r>
          </a:p>
          <a:p>
            <a:pPr marL="0" lv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- </a:t>
            </a:r>
            <a:r>
              <a:rPr lang="pt-PT" sz="1200" dirty="0">
                <a:latin typeface="Sniglet" panose="020B0604020202020204" charset="0"/>
                <a:cs typeface="Calibri" panose="020F0502020204030204" pitchFamily="34" charset="0"/>
              </a:rPr>
              <a:t>O eixo </a:t>
            </a:r>
            <a:r>
              <a:rPr lang="cy-GB" sz="1400" dirty="0" smtClean="0"/>
              <a:t>ŷ</a:t>
            </a:r>
            <a:r>
              <a:rPr lang="cy-GB" sz="1200" baseline="-30000" dirty="0"/>
              <a:t>2</a:t>
            </a:r>
            <a:r>
              <a:rPr lang="cy-GB" sz="1200" b="1" dirty="0" smtClean="0"/>
              <a:t> </a:t>
            </a:r>
            <a:r>
              <a:rPr lang="pt-PT" sz="1200" dirty="0"/>
              <a:t> obteve-se através da ortogonalidade de </a:t>
            </a:r>
            <a:r>
              <a:rPr lang="pt-PT" sz="1400" dirty="0" smtClean="0"/>
              <a:t>ẑ</a:t>
            </a:r>
            <a:r>
              <a:rPr lang="pt-PT" sz="1200" baseline="-30000" dirty="0"/>
              <a:t>2</a:t>
            </a:r>
            <a:r>
              <a:rPr lang="pt-PT" sz="1200" dirty="0" smtClean="0"/>
              <a:t> </a:t>
            </a:r>
            <a:r>
              <a:rPr lang="pt-PT" sz="1200" dirty="0"/>
              <a:t>e 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 smtClean="0">
                <a:latin typeface="Sniglet" panose="020B0604020202020204" charset="0"/>
                <a:cs typeface="Calibri" panose="020F0502020204030204" pitchFamily="34" charset="0"/>
              </a:rPr>
              <a:t>2  </a:t>
            </a:r>
            <a:r>
              <a:rPr lang="pt-PT" sz="1200" dirty="0">
                <a:latin typeface="Sniglet" panose="020B0604020202020204" charset="0"/>
                <a:cs typeface="Calibri" panose="020F0502020204030204" pitchFamily="34" charset="0"/>
              </a:rPr>
              <a:t>(</a:t>
            </a:r>
            <a:r>
              <a:rPr lang="cy-GB" sz="1400" dirty="0" smtClean="0"/>
              <a:t>ŷ</a:t>
            </a:r>
            <a:r>
              <a:rPr lang="cy-GB" sz="1200" baseline="-30000" dirty="0"/>
              <a:t>2</a:t>
            </a:r>
            <a:r>
              <a:rPr lang="cy-GB" sz="1200" b="1" dirty="0" smtClean="0"/>
              <a:t> </a:t>
            </a:r>
            <a:r>
              <a:rPr lang="cy-GB" sz="1200" b="1" dirty="0"/>
              <a:t>=  </a:t>
            </a:r>
            <a:r>
              <a:rPr lang="pt-PT" sz="1400" dirty="0" smtClean="0"/>
              <a:t>ẑ</a:t>
            </a:r>
            <a:r>
              <a:rPr lang="pt-PT" sz="1400" baseline="-30000" dirty="0"/>
              <a:t>2</a:t>
            </a:r>
            <a:r>
              <a:rPr lang="pt-PT" sz="1400" baseline="-30000" dirty="0" smtClean="0"/>
              <a:t>  </a:t>
            </a:r>
            <a:r>
              <a:rPr lang="pt-PT" sz="1400" dirty="0">
                <a:latin typeface="Sniglet" panose="020B0604020202020204" charset="0"/>
                <a:cs typeface="Calibri" panose="020F0502020204030204" pitchFamily="34" charset="0"/>
              </a:rPr>
              <a:t>x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>
                <a:latin typeface="Sniglet" panose="020B0604020202020204" charset="0"/>
                <a:cs typeface="Calibri" panose="020F0502020204030204" pitchFamily="34" charset="0"/>
              </a:rPr>
              <a:t>2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)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P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147;p20"/>
          <p:cNvSpPr/>
          <p:nvPr/>
        </p:nvSpPr>
        <p:spPr>
          <a:xfrm>
            <a:off x="6095999" y="277402"/>
            <a:ext cx="2717771" cy="226577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" r="3501" b="3699"/>
          <a:stretch/>
        </p:blipFill>
        <p:spPr>
          <a:xfrm>
            <a:off x="310151" y="2338386"/>
            <a:ext cx="5112677" cy="2629406"/>
          </a:xfrm>
          <a:prstGeom prst="rect">
            <a:avLst/>
          </a:prstGeom>
        </p:spPr>
      </p:pic>
      <p:cxnSp>
        <p:nvCxnSpPr>
          <p:cNvPr id="12" name="Conexão reta unidirecional 11"/>
          <p:cNvCxnSpPr/>
          <p:nvPr/>
        </p:nvCxnSpPr>
        <p:spPr>
          <a:xfrm flipH="1">
            <a:off x="3586425" y="3413082"/>
            <a:ext cx="296035" cy="4012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/>
          <p:cNvCxnSpPr/>
          <p:nvPr/>
        </p:nvCxnSpPr>
        <p:spPr>
          <a:xfrm flipH="1">
            <a:off x="2613999" y="3415945"/>
            <a:ext cx="282831" cy="3704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/>
          <p:cNvCxnSpPr/>
          <p:nvPr/>
        </p:nvCxnSpPr>
        <p:spPr>
          <a:xfrm flipV="1">
            <a:off x="4472869" y="3407522"/>
            <a:ext cx="7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Google Shape;123;p1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294050" y="469652"/>
                <a:ext cx="2983300" cy="1211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pt-PT" dirty="0" smtClean="0"/>
                  <a:t>Parâmetros cinemáticos:</a:t>
                </a:r>
                <a:endParaRPr lang="pt-PT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400" dirty="0" smtClean="0">
                    <a:latin typeface="+mj-lt"/>
                  </a:rPr>
                  <a:t>l</a:t>
                </a:r>
                <a:r>
                  <a:rPr lang="pt-PT" sz="1400" baseline="-25000" dirty="0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),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Oi</m:t>
                        </m:r>
                      </m:e>
                    </m:acc>
                  </m:oMath>
                </a14:m>
                <a:r>
                  <a:rPr lang="pt-PT" sz="1400" dirty="0">
                    <a:latin typeface="+mj-lt"/>
                  </a:rPr>
                  <a:t> </a:t>
                </a:r>
                <a:r>
                  <a:rPr lang="pt-PT" sz="1700" dirty="0">
                    <a:latin typeface="+mj-lt"/>
                  </a:rPr>
                  <a:t>|</a:t>
                </a:r>
                <a:r>
                  <a:rPr lang="pt-PT" sz="1400" baseline="-25000" dirty="0">
                    <a:latin typeface="+mj-lt"/>
                  </a:rPr>
                  <a:t>x</a:t>
                </a:r>
                <a:r>
                  <a:rPr lang="pt-PT" sz="1400" baseline="-38000" dirty="0">
                    <a:latin typeface="+mj-lt"/>
                  </a:rPr>
                  <a:t>i</a:t>
                </a:r>
                <a:r>
                  <a:rPr lang="pt-PT" sz="1400" dirty="0">
                    <a:latin typeface="+mj-lt"/>
                  </a:rPr>
                  <a:t> </a:t>
                </a:r>
                <a:endParaRPr lang="pt-PT" sz="1400" dirty="0" smtClean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400" dirty="0" err="1" smtClean="0">
                    <a:latin typeface="+mj-lt"/>
                  </a:rPr>
                  <a:t>d</a:t>
                </a:r>
                <a:r>
                  <a:rPr lang="pt-PT" sz="1400" baseline="-25000" dirty="0" err="1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PT" sz="1400" b="0" i="0" baseline="-25000" smtClean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)</m:t>
                        </m:r>
                      </m:e>
                    </m:acc>
                  </m:oMath>
                </a14:m>
                <a:r>
                  <a:rPr lang="pt-PT" sz="1400" dirty="0">
                    <a:latin typeface="+mj-lt"/>
                  </a:rPr>
                  <a:t> </a:t>
                </a:r>
                <a:r>
                  <a:rPr lang="pt-PT" sz="1700" dirty="0" smtClean="0">
                    <a:latin typeface="+mj-lt"/>
                  </a:rPr>
                  <a:t>|</a:t>
                </a:r>
                <a:r>
                  <a:rPr lang="pt-PT" sz="1400" baseline="-25000" dirty="0" smtClean="0">
                    <a:latin typeface="+mj-lt"/>
                  </a:rPr>
                  <a:t>z</a:t>
                </a:r>
                <a:r>
                  <a:rPr lang="pt-PT" sz="1400" baseline="-38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θ</a:t>
                </a:r>
                <a:r>
                  <a:rPr lang="pt-PT" sz="1400" baseline="-250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= </a:t>
                </a:r>
                <a:r>
                  <a:rPr lang="pt-PT" sz="1400" dirty="0" smtClean="0">
                    <a:latin typeface="+mj-lt"/>
                  </a:rPr>
                  <a:t>∠ (x</a:t>
                </a:r>
                <a:r>
                  <a:rPr lang="pt-PT" sz="1400" baseline="-25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, x</a:t>
                </a:r>
                <a:r>
                  <a:rPr lang="pt-PT" sz="1400" baseline="-25000" dirty="0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)</a:t>
                </a:r>
                <a:r>
                  <a:rPr lang="pt-PT" sz="1700" dirty="0">
                    <a:latin typeface="+mj-lt"/>
                  </a:rPr>
                  <a:t> |</a:t>
                </a:r>
                <a:r>
                  <a:rPr lang="pt-PT" sz="1400" baseline="-25000" dirty="0">
                    <a:latin typeface="+mj-lt"/>
                  </a:rPr>
                  <a:t>z</a:t>
                </a:r>
                <a:r>
                  <a:rPr lang="pt-PT" sz="1400" baseline="-38000" dirty="0">
                    <a:latin typeface="+mj-lt"/>
                  </a:rPr>
                  <a:t>i-1</a:t>
                </a:r>
                <a:r>
                  <a:rPr lang="pt-PT" sz="1400" dirty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α</a:t>
                </a:r>
                <a:r>
                  <a:rPr lang="pt-PT" sz="1400" baseline="-250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pt-PT" sz="1400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= </a:t>
                </a:r>
                <a:r>
                  <a:rPr lang="pt-PT" sz="1400" dirty="0">
                    <a:latin typeface="+mj-lt"/>
                  </a:rPr>
                  <a:t>∠ </a:t>
                </a:r>
                <a:r>
                  <a:rPr lang="pt-PT" sz="1400" dirty="0" smtClean="0">
                    <a:latin typeface="+mj-lt"/>
                  </a:rPr>
                  <a:t>(z</a:t>
                </a:r>
                <a:r>
                  <a:rPr lang="pt-PT" sz="1400" baseline="-25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</a:t>
                </a:r>
                <a:r>
                  <a:rPr lang="pt-PT" sz="1400" dirty="0">
                    <a:latin typeface="+mj-lt"/>
                  </a:rPr>
                  <a:t>, </a:t>
                </a:r>
                <a:r>
                  <a:rPr lang="pt-PT" sz="1400" dirty="0" err="1">
                    <a:latin typeface="+mj-lt"/>
                  </a:rPr>
                  <a:t>z</a:t>
                </a:r>
                <a:r>
                  <a:rPr lang="pt-PT" sz="1400" baseline="-25000" dirty="0" err="1" smtClean="0">
                    <a:latin typeface="+mj-lt"/>
                  </a:rPr>
                  <a:t>i</a:t>
                </a:r>
                <a:r>
                  <a:rPr lang="pt-PT" sz="1400" dirty="0">
                    <a:latin typeface="+mj-lt"/>
                  </a:rPr>
                  <a:t>)</a:t>
                </a:r>
                <a:r>
                  <a:rPr lang="pt-PT" sz="1700" dirty="0">
                    <a:latin typeface="+mj-lt"/>
                  </a:rPr>
                  <a:t> </a:t>
                </a:r>
                <a:r>
                  <a:rPr lang="pt-PT" sz="1700" dirty="0" smtClean="0">
                    <a:latin typeface="+mj-lt"/>
                  </a:rPr>
                  <a:t>|</a:t>
                </a:r>
                <a:r>
                  <a:rPr lang="pt-PT" sz="1400" baseline="-25000" dirty="0" smtClean="0">
                    <a:latin typeface="+mj-lt"/>
                  </a:rPr>
                  <a:t>x</a:t>
                </a:r>
                <a:r>
                  <a:rPr lang="pt-PT" sz="1400" baseline="-38000" dirty="0" smtClean="0">
                    <a:latin typeface="+mj-lt"/>
                  </a:rPr>
                  <a:t>i</a:t>
                </a:r>
                <a:endParaRPr lang="pt-PT" sz="1400" baseline="-38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t-PT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Google Shape;123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294050" y="469652"/>
                <a:ext cx="2983300" cy="1211589"/>
              </a:xfrm>
              <a:prstGeom prst="rect">
                <a:avLst/>
              </a:prstGeom>
              <a:blipFill rotWithShape="0">
                <a:blip r:embed="rId3"/>
                <a:stretch>
                  <a:fillRect l="-1020" b="-5527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53015"/>
            <a:ext cx="430174" cy="426191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2289126" y="3658291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2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62598" y="363739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3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70946" y="3195705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4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111779" y="379679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0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606721" y="4077465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0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589339" y="280052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1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cxnSp>
        <p:nvCxnSpPr>
          <p:cNvPr id="34" name="Conexão reta unidirecional 33"/>
          <p:cNvCxnSpPr/>
          <p:nvPr/>
        </p:nvCxnSpPr>
        <p:spPr>
          <a:xfrm flipV="1">
            <a:off x="1347937" y="4203971"/>
            <a:ext cx="309708" cy="419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/>
          <p:cNvCxnSpPr/>
          <p:nvPr/>
        </p:nvCxnSpPr>
        <p:spPr>
          <a:xfrm flipV="1">
            <a:off x="1346453" y="4002008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/>
          <p:cNvCxnSpPr/>
          <p:nvPr/>
        </p:nvCxnSpPr>
        <p:spPr>
          <a:xfrm flipV="1">
            <a:off x="1353920" y="462052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/>
          <p:cNvCxnSpPr/>
          <p:nvPr/>
        </p:nvCxnSpPr>
        <p:spPr>
          <a:xfrm flipV="1">
            <a:off x="1376645" y="3030107"/>
            <a:ext cx="309708" cy="419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unidirecional 39"/>
          <p:cNvCxnSpPr/>
          <p:nvPr/>
        </p:nvCxnSpPr>
        <p:spPr>
          <a:xfrm flipV="1">
            <a:off x="1375161" y="2828144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/>
          <p:cNvCxnSpPr/>
          <p:nvPr/>
        </p:nvCxnSpPr>
        <p:spPr>
          <a:xfrm flipV="1">
            <a:off x="1382628" y="3446656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343132" y="261326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smtClean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1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4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1861086" y="4315979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0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Google Shape;123;p18"/>
          <p:cNvSpPr txBox="1">
            <a:spLocks noGrp="1"/>
          </p:cNvSpPr>
          <p:nvPr>
            <p:ph type="body" idx="2"/>
          </p:nvPr>
        </p:nvSpPr>
        <p:spPr>
          <a:xfrm>
            <a:off x="1837780" y="3104789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1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9" name="Google Shape;175;p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987031"/>
              </p:ext>
            </p:extLst>
          </p:nvPr>
        </p:nvGraphicFramePr>
        <p:xfrm>
          <a:off x="5609692" y="2914106"/>
          <a:ext cx="3204079" cy="980400"/>
        </p:xfrm>
        <a:graphic>
          <a:graphicData uri="http://schemas.openxmlformats.org/drawingml/2006/table">
            <a:tbl>
              <a:tblPr>
                <a:noFill/>
                <a:tableStyleId>{5D3AA3E1-8959-4CFA-B9DD-FD4911D06D5F}</a:tableStyleId>
              </a:tblPr>
              <a:tblGrid>
                <a:gridCol w="679511"/>
                <a:gridCol w="779894"/>
                <a:gridCol w="579129"/>
                <a:gridCol w="679511"/>
                <a:gridCol w="486034"/>
              </a:tblGrid>
              <a:tr h="3963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 b="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Elo</a:t>
                      </a:r>
                      <a:endParaRPr sz="1600" b="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6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θ</a:t>
                      </a:r>
                      <a:endParaRPr sz="16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6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α</a:t>
                      </a:r>
                      <a:endParaRPr sz="16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dirty="0" smtClean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l</a:t>
                      </a:r>
                      <a:endParaRPr sz="18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 b="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</a:t>
                      </a:r>
                      <a:endParaRPr sz="1600" b="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</a:tr>
              <a:tr h="2912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  <a:endParaRPr lang="pt-PT" sz="14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27772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90º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  <a:endParaRPr lang="pt-PT" sz="1400" b="0" i="0" u="none" strike="noStrike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7" name="Conexão reta unidirecional 36"/>
          <p:cNvCxnSpPr/>
          <p:nvPr/>
        </p:nvCxnSpPr>
        <p:spPr>
          <a:xfrm flipV="1">
            <a:off x="2888179" y="2794570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xão reta unidirecional 44"/>
          <p:cNvCxnSpPr/>
          <p:nvPr/>
        </p:nvCxnSpPr>
        <p:spPr>
          <a:xfrm flipV="1">
            <a:off x="2895646" y="3413082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647067" y="262969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2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49" name="Google Shape;123;p18"/>
          <p:cNvSpPr txBox="1">
            <a:spLocks noGrp="1"/>
          </p:cNvSpPr>
          <p:nvPr>
            <p:ph type="body" idx="2"/>
          </p:nvPr>
        </p:nvSpPr>
        <p:spPr>
          <a:xfrm>
            <a:off x="3303005" y="3084509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2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609693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T4-Cinemática Direta (Algoritmo de Denavit-Hartenberg)</a:t>
            </a:r>
            <a:endParaRPr sz="1500" dirty="0"/>
          </a:p>
        </p:txBody>
      </p:sp>
      <p:sp>
        <p:nvSpPr>
          <p:cNvPr id="7" name="Google Shape;123;p18"/>
          <p:cNvSpPr txBox="1">
            <a:spLocks noGrp="1"/>
          </p:cNvSpPr>
          <p:nvPr>
            <p:ph type="body" idx="2"/>
          </p:nvPr>
        </p:nvSpPr>
        <p:spPr>
          <a:xfrm>
            <a:off x="224363" y="576284"/>
            <a:ext cx="5950406" cy="1754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200" dirty="0" smtClean="0"/>
              <a:t>4– Identificação </a:t>
            </a:r>
            <a:r>
              <a:rPr lang="pt-PT" sz="1200" dirty="0"/>
              <a:t>dos </a:t>
            </a:r>
            <a:r>
              <a:rPr lang="pt-PT" sz="1200" dirty="0" smtClean="0"/>
              <a:t>parâmetros do elo 3:</a:t>
            </a:r>
          </a:p>
          <a:p>
            <a:pPr marL="0" lvl="0" indent="0">
              <a:buNone/>
            </a:pPr>
            <a:r>
              <a:rPr lang="pt-PT" sz="1200" dirty="0" smtClean="0"/>
              <a:t>      - </a:t>
            </a:r>
            <a:r>
              <a:rPr lang="pt-PT" sz="1200" dirty="0" smtClean="0">
                <a:latin typeface="Sniglet" panose="020B0604020202020204" charset="0"/>
              </a:rPr>
              <a:t>Tendo já definido </a:t>
            </a:r>
            <a:r>
              <a:rPr lang="pt-PT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100" baseline="-30000" dirty="0" smtClean="0">
                <a:latin typeface="Sniglet" panose="020B0604020202020204" charset="0"/>
                <a:cs typeface="Calibri" panose="020F0502020204030204" pitchFamily="34" charset="0"/>
              </a:rPr>
              <a:t>2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, definiu-se 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 smtClean="0">
                <a:latin typeface="Sniglet" panose="020B0604020202020204" charset="0"/>
                <a:cs typeface="Calibri" panose="020F0502020204030204" pitchFamily="34" charset="0"/>
              </a:rPr>
              <a:t>3 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de modo a que </a:t>
            </a:r>
            <a:r>
              <a:rPr lang="el-GR" sz="1200" dirty="0" smtClean="0">
                <a:solidFill>
                  <a:schemeClr val="bg1"/>
                </a:solidFill>
                <a:ea typeface="Arial"/>
                <a:cs typeface="Arial"/>
                <a:sym typeface="Arial"/>
              </a:rPr>
              <a:t>θ</a:t>
            </a:r>
            <a:r>
              <a:rPr lang="pt-PT" sz="1200" baseline="-250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2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 seja o ângulo entre </a:t>
            </a:r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050" baseline="-30000" dirty="0">
                <a:latin typeface="Sniglet" panose="020B0604020202020204" charset="0"/>
                <a:cs typeface="Calibri" panose="020F0502020204030204" pitchFamily="34" charset="0"/>
              </a:rPr>
              <a:t>2</a:t>
            </a:r>
            <a:r>
              <a:rPr lang="pt-PT" sz="1050" baseline="-30000" dirty="0" smtClean="0">
                <a:latin typeface="Sniglet" panose="020B0604020202020204" charset="0"/>
                <a:cs typeface="Calibri" panose="020F0502020204030204" pitchFamily="34" charset="0"/>
              </a:rPr>
              <a:t> 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e 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 smtClean="0">
                <a:latin typeface="Sniglet" panose="020B0604020202020204" charset="0"/>
                <a:cs typeface="Calibri" panose="020F0502020204030204" pitchFamily="34" charset="0"/>
              </a:rPr>
              <a:t>3 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.</a:t>
            </a:r>
          </a:p>
          <a:p>
            <a:pPr marL="0" lvl="0" indent="0">
              <a:buNone/>
            </a:pP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      </a:t>
            </a:r>
            <a:r>
              <a:rPr lang="pt-PT" sz="1200" dirty="0" smtClean="0"/>
              <a:t>- </a:t>
            </a:r>
            <a:r>
              <a:rPr lang="pt-PT" sz="1200" dirty="0" smtClean="0">
                <a:latin typeface="Sniglet" panose="020B0604020202020204" charset="0"/>
              </a:rPr>
              <a:t>Determinaram-se os parâmetros cinemáticos do elo 3 através das fórmulas apresentadas.</a:t>
            </a:r>
          </a:p>
          <a:p>
            <a:pPr marL="0" lv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- </a:t>
            </a:r>
            <a:r>
              <a:rPr lang="pt-PT" sz="1200" dirty="0">
                <a:latin typeface="Sniglet" panose="020B0604020202020204" charset="0"/>
                <a:cs typeface="Calibri" panose="020F0502020204030204" pitchFamily="34" charset="0"/>
              </a:rPr>
              <a:t>O eixo </a:t>
            </a:r>
            <a:r>
              <a:rPr lang="cy-GB" sz="1400" dirty="0" smtClean="0"/>
              <a:t>ŷ</a:t>
            </a:r>
            <a:r>
              <a:rPr lang="cy-GB" sz="1200" baseline="-30000" dirty="0" smtClean="0"/>
              <a:t>3</a:t>
            </a:r>
            <a:r>
              <a:rPr lang="cy-GB" sz="1200" b="1" dirty="0" smtClean="0"/>
              <a:t> </a:t>
            </a:r>
            <a:r>
              <a:rPr lang="pt-PT" sz="1200" dirty="0"/>
              <a:t> obteve-se através da ortogonalidade de </a:t>
            </a:r>
            <a:r>
              <a:rPr lang="pt-PT" sz="1400" dirty="0" smtClean="0"/>
              <a:t>ẑ</a:t>
            </a:r>
            <a:r>
              <a:rPr lang="pt-PT" sz="1200" baseline="-30000" dirty="0" smtClean="0"/>
              <a:t>3</a:t>
            </a:r>
            <a:r>
              <a:rPr lang="pt-PT" sz="1200" dirty="0" smtClean="0"/>
              <a:t> </a:t>
            </a:r>
            <a:r>
              <a:rPr lang="pt-PT" sz="1200" dirty="0"/>
              <a:t>e 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>
                <a:latin typeface="Sniglet" panose="020B0604020202020204" charset="0"/>
                <a:cs typeface="Calibri" panose="020F0502020204030204" pitchFamily="34" charset="0"/>
              </a:rPr>
              <a:t>3</a:t>
            </a:r>
            <a:r>
              <a:rPr lang="pt-PT" sz="1200" baseline="-30000" dirty="0" smtClean="0">
                <a:latin typeface="Sniglet" panose="020B0604020202020204" charset="0"/>
                <a:cs typeface="Calibri" panose="020F0502020204030204" pitchFamily="34" charset="0"/>
              </a:rPr>
              <a:t>  </a:t>
            </a:r>
            <a:r>
              <a:rPr lang="pt-PT" sz="1200" dirty="0">
                <a:latin typeface="Sniglet" panose="020B0604020202020204" charset="0"/>
                <a:cs typeface="Calibri" panose="020F0502020204030204" pitchFamily="34" charset="0"/>
              </a:rPr>
              <a:t>(</a:t>
            </a:r>
            <a:r>
              <a:rPr lang="cy-GB" sz="1400" dirty="0" smtClean="0"/>
              <a:t>ŷ</a:t>
            </a:r>
            <a:r>
              <a:rPr lang="cy-GB" sz="1200" baseline="-30000" dirty="0" smtClean="0"/>
              <a:t>3</a:t>
            </a:r>
            <a:r>
              <a:rPr lang="cy-GB" sz="1200" b="1" dirty="0" smtClean="0"/>
              <a:t> </a:t>
            </a:r>
            <a:r>
              <a:rPr lang="cy-GB" sz="1200" b="1" dirty="0"/>
              <a:t>=  </a:t>
            </a:r>
            <a:r>
              <a:rPr lang="pt-PT" sz="1400" dirty="0" smtClean="0"/>
              <a:t>ẑ</a:t>
            </a:r>
            <a:r>
              <a:rPr lang="pt-PT" sz="1400" baseline="-30000" dirty="0" smtClean="0"/>
              <a:t>3  </a:t>
            </a:r>
            <a:r>
              <a:rPr lang="pt-PT" sz="1400" dirty="0">
                <a:latin typeface="Sniglet" panose="020B0604020202020204" charset="0"/>
                <a:cs typeface="Calibri" panose="020F0502020204030204" pitchFamily="34" charset="0"/>
              </a:rPr>
              <a:t>x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 smtClean="0">
                <a:latin typeface="Sniglet" panose="020B0604020202020204" charset="0"/>
                <a:cs typeface="Calibri" panose="020F0502020204030204" pitchFamily="34" charset="0"/>
              </a:rPr>
              <a:t>3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)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P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147;p20"/>
          <p:cNvSpPr/>
          <p:nvPr/>
        </p:nvSpPr>
        <p:spPr>
          <a:xfrm>
            <a:off x="6095999" y="277402"/>
            <a:ext cx="2717771" cy="226577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" r="3501" b="3699"/>
          <a:stretch/>
        </p:blipFill>
        <p:spPr>
          <a:xfrm>
            <a:off x="310151" y="2338386"/>
            <a:ext cx="5112677" cy="2629406"/>
          </a:xfrm>
          <a:prstGeom prst="rect">
            <a:avLst/>
          </a:prstGeom>
        </p:spPr>
      </p:pic>
      <p:cxnSp>
        <p:nvCxnSpPr>
          <p:cNvPr id="12" name="Conexão reta unidirecional 11"/>
          <p:cNvCxnSpPr/>
          <p:nvPr/>
        </p:nvCxnSpPr>
        <p:spPr>
          <a:xfrm flipH="1">
            <a:off x="3586425" y="3413082"/>
            <a:ext cx="296035" cy="4012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/>
          <p:cNvCxnSpPr/>
          <p:nvPr/>
        </p:nvCxnSpPr>
        <p:spPr>
          <a:xfrm flipH="1">
            <a:off x="2613999" y="3415945"/>
            <a:ext cx="282831" cy="3704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/>
          <p:cNvCxnSpPr/>
          <p:nvPr/>
        </p:nvCxnSpPr>
        <p:spPr>
          <a:xfrm flipV="1">
            <a:off x="4472869" y="3407522"/>
            <a:ext cx="7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Google Shape;123;p1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294050" y="469652"/>
                <a:ext cx="2983300" cy="1211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pt-PT" dirty="0" smtClean="0"/>
                  <a:t>Parâmetros cinemáticos:</a:t>
                </a:r>
                <a:endParaRPr lang="pt-PT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400" dirty="0" smtClean="0">
                    <a:latin typeface="+mj-lt"/>
                  </a:rPr>
                  <a:t>l</a:t>
                </a:r>
                <a:r>
                  <a:rPr lang="pt-PT" sz="1400" baseline="-25000" dirty="0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),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Oi</m:t>
                        </m:r>
                      </m:e>
                    </m:acc>
                  </m:oMath>
                </a14:m>
                <a:r>
                  <a:rPr lang="pt-PT" sz="1400" dirty="0">
                    <a:latin typeface="+mj-lt"/>
                  </a:rPr>
                  <a:t> </a:t>
                </a:r>
                <a:r>
                  <a:rPr lang="pt-PT" sz="1700" dirty="0">
                    <a:latin typeface="+mj-lt"/>
                  </a:rPr>
                  <a:t>|</a:t>
                </a:r>
                <a:r>
                  <a:rPr lang="pt-PT" sz="1400" baseline="-25000" dirty="0">
                    <a:latin typeface="+mj-lt"/>
                  </a:rPr>
                  <a:t>x</a:t>
                </a:r>
                <a:r>
                  <a:rPr lang="pt-PT" sz="1400" baseline="-38000" dirty="0">
                    <a:latin typeface="+mj-lt"/>
                  </a:rPr>
                  <a:t>i</a:t>
                </a:r>
                <a:r>
                  <a:rPr lang="pt-PT" sz="1400" dirty="0">
                    <a:latin typeface="+mj-lt"/>
                  </a:rPr>
                  <a:t> </a:t>
                </a:r>
                <a:endParaRPr lang="pt-PT" sz="1400" dirty="0" smtClean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400" dirty="0" err="1" smtClean="0">
                    <a:latin typeface="+mj-lt"/>
                  </a:rPr>
                  <a:t>d</a:t>
                </a:r>
                <a:r>
                  <a:rPr lang="pt-PT" sz="1400" baseline="-25000" dirty="0" err="1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PT" sz="1400" b="0" i="0" baseline="-25000" smtClean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)</m:t>
                        </m:r>
                      </m:e>
                    </m:acc>
                  </m:oMath>
                </a14:m>
                <a:r>
                  <a:rPr lang="pt-PT" sz="1400" dirty="0">
                    <a:latin typeface="+mj-lt"/>
                  </a:rPr>
                  <a:t> </a:t>
                </a:r>
                <a:r>
                  <a:rPr lang="pt-PT" sz="1700" dirty="0" smtClean="0">
                    <a:latin typeface="+mj-lt"/>
                  </a:rPr>
                  <a:t>|</a:t>
                </a:r>
                <a:r>
                  <a:rPr lang="pt-PT" sz="1400" baseline="-25000" dirty="0" smtClean="0">
                    <a:latin typeface="+mj-lt"/>
                  </a:rPr>
                  <a:t>z</a:t>
                </a:r>
                <a:r>
                  <a:rPr lang="pt-PT" sz="1400" baseline="-38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θ</a:t>
                </a:r>
                <a:r>
                  <a:rPr lang="pt-PT" sz="1400" baseline="-250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= </a:t>
                </a:r>
                <a:r>
                  <a:rPr lang="pt-PT" sz="1400" dirty="0" smtClean="0">
                    <a:latin typeface="+mj-lt"/>
                  </a:rPr>
                  <a:t>∠ (x</a:t>
                </a:r>
                <a:r>
                  <a:rPr lang="pt-PT" sz="1400" baseline="-25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, x</a:t>
                </a:r>
                <a:r>
                  <a:rPr lang="pt-PT" sz="1400" baseline="-25000" dirty="0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)</a:t>
                </a:r>
                <a:r>
                  <a:rPr lang="pt-PT" sz="1700" dirty="0">
                    <a:latin typeface="+mj-lt"/>
                  </a:rPr>
                  <a:t> |</a:t>
                </a:r>
                <a:r>
                  <a:rPr lang="pt-PT" sz="1400" baseline="-25000" dirty="0">
                    <a:latin typeface="+mj-lt"/>
                  </a:rPr>
                  <a:t>z</a:t>
                </a:r>
                <a:r>
                  <a:rPr lang="pt-PT" sz="1400" baseline="-38000" dirty="0">
                    <a:latin typeface="+mj-lt"/>
                  </a:rPr>
                  <a:t>i-1</a:t>
                </a:r>
                <a:r>
                  <a:rPr lang="pt-PT" sz="1400" dirty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α</a:t>
                </a:r>
                <a:r>
                  <a:rPr lang="pt-PT" sz="1400" baseline="-250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pt-PT" sz="1400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= </a:t>
                </a:r>
                <a:r>
                  <a:rPr lang="pt-PT" sz="1400" dirty="0">
                    <a:latin typeface="+mj-lt"/>
                  </a:rPr>
                  <a:t>∠ </a:t>
                </a:r>
                <a:r>
                  <a:rPr lang="pt-PT" sz="1400" dirty="0" smtClean="0">
                    <a:latin typeface="+mj-lt"/>
                  </a:rPr>
                  <a:t>(z</a:t>
                </a:r>
                <a:r>
                  <a:rPr lang="pt-PT" sz="1400" baseline="-25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</a:t>
                </a:r>
                <a:r>
                  <a:rPr lang="pt-PT" sz="1400" dirty="0">
                    <a:latin typeface="+mj-lt"/>
                  </a:rPr>
                  <a:t>, </a:t>
                </a:r>
                <a:r>
                  <a:rPr lang="pt-PT" sz="1400" dirty="0" err="1">
                    <a:latin typeface="+mj-lt"/>
                  </a:rPr>
                  <a:t>z</a:t>
                </a:r>
                <a:r>
                  <a:rPr lang="pt-PT" sz="1400" baseline="-25000" dirty="0" err="1" smtClean="0">
                    <a:latin typeface="+mj-lt"/>
                  </a:rPr>
                  <a:t>i</a:t>
                </a:r>
                <a:r>
                  <a:rPr lang="pt-PT" sz="1400" dirty="0">
                    <a:latin typeface="+mj-lt"/>
                  </a:rPr>
                  <a:t>)</a:t>
                </a:r>
                <a:r>
                  <a:rPr lang="pt-PT" sz="1700" dirty="0">
                    <a:latin typeface="+mj-lt"/>
                  </a:rPr>
                  <a:t> </a:t>
                </a:r>
                <a:r>
                  <a:rPr lang="pt-PT" sz="1700" dirty="0" smtClean="0">
                    <a:latin typeface="+mj-lt"/>
                  </a:rPr>
                  <a:t>|</a:t>
                </a:r>
                <a:r>
                  <a:rPr lang="pt-PT" sz="1400" baseline="-25000" dirty="0" smtClean="0">
                    <a:latin typeface="+mj-lt"/>
                  </a:rPr>
                  <a:t>x</a:t>
                </a:r>
                <a:r>
                  <a:rPr lang="pt-PT" sz="1400" baseline="-38000" dirty="0" smtClean="0">
                    <a:latin typeface="+mj-lt"/>
                  </a:rPr>
                  <a:t>i</a:t>
                </a:r>
                <a:endParaRPr lang="pt-PT" sz="1400" baseline="-38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t-PT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Google Shape;123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294050" y="469652"/>
                <a:ext cx="2983300" cy="1211589"/>
              </a:xfrm>
              <a:prstGeom prst="rect">
                <a:avLst/>
              </a:prstGeom>
              <a:blipFill rotWithShape="0">
                <a:blip r:embed="rId3"/>
                <a:stretch>
                  <a:fillRect l="-1020" b="-5527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53015"/>
            <a:ext cx="430174" cy="426191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2289126" y="3658291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2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235665" y="364790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3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106560" y="3178711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4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111779" y="379679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0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606721" y="4077465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0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589339" y="280052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1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cxnSp>
        <p:nvCxnSpPr>
          <p:cNvPr id="34" name="Conexão reta unidirecional 33"/>
          <p:cNvCxnSpPr/>
          <p:nvPr/>
        </p:nvCxnSpPr>
        <p:spPr>
          <a:xfrm flipV="1">
            <a:off x="1347937" y="4203971"/>
            <a:ext cx="309708" cy="419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/>
          <p:cNvCxnSpPr/>
          <p:nvPr/>
        </p:nvCxnSpPr>
        <p:spPr>
          <a:xfrm flipV="1">
            <a:off x="1346453" y="4002008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/>
          <p:cNvCxnSpPr/>
          <p:nvPr/>
        </p:nvCxnSpPr>
        <p:spPr>
          <a:xfrm flipV="1">
            <a:off x="1353920" y="462052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/>
          <p:cNvCxnSpPr/>
          <p:nvPr/>
        </p:nvCxnSpPr>
        <p:spPr>
          <a:xfrm flipV="1">
            <a:off x="1376645" y="3030107"/>
            <a:ext cx="309708" cy="419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unidirecional 39"/>
          <p:cNvCxnSpPr/>
          <p:nvPr/>
        </p:nvCxnSpPr>
        <p:spPr>
          <a:xfrm flipV="1">
            <a:off x="1375161" y="2828144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/>
          <p:cNvCxnSpPr/>
          <p:nvPr/>
        </p:nvCxnSpPr>
        <p:spPr>
          <a:xfrm flipV="1">
            <a:off x="1382628" y="3446656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343132" y="261326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smtClean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1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4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1837780" y="4312149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0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Google Shape;123;p18"/>
          <p:cNvSpPr txBox="1">
            <a:spLocks noGrp="1"/>
          </p:cNvSpPr>
          <p:nvPr>
            <p:ph type="body" idx="2"/>
          </p:nvPr>
        </p:nvSpPr>
        <p:spPr>
          <a:xfrm>
            <a:off x="1837780" y="3104789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1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xão reta unidirecional 29"/>
          <p:cNvCxnSpPr/>
          <p:nvPr/>
        </p:nvCxnSpPr>
        <p:spPr>
          <a:xfrm flipV="1">
            <a:off x="2888179" y="2794570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/>
          <p:cNvCxnSpPr/>
          <p:nvPr/>
        </p:nvCxnSpPr>
        <p:spPr>
          <a:xfrm flipV="1">
            <a:off x="2895646" y="3413082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2608205" y="260121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2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37" name="Google Shape;123;p18"/>
          <p:cNvSpPr txBox="1">
            <a:spLocks noGrp="1"/>
          </p:cNvSpPr>
          <p:nvPr>
            <p:ph type="body" idx="2"/>
          </p:nvPr>
        </p:nvSpPr>
        <p:spPr>
          <a:xfrm>
            <a:off x="3334005" y="3090567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2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5" name="Google Shape;175;p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326999"/>
              </p:ext>
            </p:extLst>
          </p:nvPr>
        </p:nvGraphicFramePr>
        <p:xfrm>
          <a:off x="5609692" y="2914106"/>
          <a:ext cx="3204079" cy="1258121"/>
        </p:xfrm>
        <a:graphic>
          <a:graphicData uri="http://schemas.openxmlformats.org/drawingml/2006/table">
            <a:tbl>
              <a:tblPr>
                <a:noFill/>
                <a:tableStyleId>{5D3AA3E1-8959-4CFA-B9DD-FD4911D06D5F}</a:tableStyleId>
              </a:tblPr>
              <a:tblGrid>
                <a:gridCol w="679511"/>
                <a:gridCol w="779894"/>
                <a:gridCol w="579129"/>
                <a:gridCol w="679511"/>
                <a:gridCol w="486034"/>
              </a:tblGrid>
              <a:tr h="3963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 b="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Elo</a:t>
                      </a:r>
                      <a:endParaRPr sz="1600" b="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6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θ</a:t>
                      </a:r>
                      <a:endParaRPr sz="16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6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α</a:t>
                      </a:r>
                      <a:endParaRPr sz="16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dirty="0" smtClean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l</a:t>
                      </a:r>
                      <a:endParaRPr sz="18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 b="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</a:t>
                      </a:r>
                      <a:endParaRPr sz="1600" b="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</a:tr>
              <a:tr h="2912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  <a:endParaRPr lang="pt-PT" sz="14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27772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90º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  <a:endParaRPr lang="pt-PT" sz="1400" b="0" i="0" u="none" strike="noStrike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</a:tr>
              <a:tr h="27772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  <a:endParaRPr lang="pt-PT" sz="1400" b="0" i="0" u="none" strike="noStrike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6" name="Conexão reta unidirecional 45"/>
          <p:cNvCxnSpPr/>
          <p:nvPr/>
        </p:nvCxnSpPr>
        <p:spPr>
          <a:xfrm flipV="1">
            <a:off x="3874992" y="2794570"/>
            <a:ext cx="7467" cy="6102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unidirecional 46"/>
          <p:cNvCxnSpPr/>
          <p:nvPr/>
        </p:nvCxnSpPr>
        <p:spPr>
          <a:xfrm flipV="1">
            <a:off x="3882459" y="3407522"/>
            <a:ext cx="432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3589365" y="260121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3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49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154906" y="3065326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3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609693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T4-Cinemática Direta (Algoritmo de Denavit-Hartenberg)</a:t>
            </a:r>
            <a:endParaRPr sz="1500" dirty="0"/>
          </a:p>
        </p:txBody>
      </p:sp>
      <p:sp>
        <p:nvSpPr>
          <p:cNvPr id="7" name="Google Shape;123;p18"/>
          <p:cNvSpPr txBox="1">
            <a:spLocks noGrp="1"/>
          </p:cNvSpPr>
          <p:nvPr>
            <p:ph type="body" idx="2"/>
          </p:nvPr>
        </p:nvSpPr>
        <p:spPr>
          <a:xfrm>
            <a:off x="224363" y="576284"/>
            <a:ext cx="5950406" cy="1754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200" dirty="0"/>
              <a:t>5</a:t>
            </a:r>
            <a:r>
              <a:rPr lang="pt-PT" sz="1200" dirty="0" smtClean="0"/>
              <a:t>– Identificação </a:t>
            </a:r>
            <a:r>
              <a:rPr lang="pt-PT" sz="1200" dirty="0"/>
              <a:t>dos </a:t>
            </a:r>
            <a:r>
              <a:rPr lang="pt-PT" sz="1200" dirty="0" smtClean="0"/>
              <a:t>parâmetros do elo 4:</a:t>
            </a:r>
          </a:p>
          <a:p>
            <a:pPr marL="0" lvl="0" indent="0">
              <a:buNone/>
            </a:pPr>
            <a:r>
              <a:rPr lang="pt-PT" sz="1200" dirty="0" smtClean="0"/>
              <a:t>      - </a:t>
            </a:r>
            <a:r>
              <a:rPr lang="pt-PT" sz="1200" dirty="0" smtClean="0">
                <a:latin typeface="Sniglet" panose="020B0604020202020204" charset="0"/>
              </a:rPr>
              <a:t>Como era impossível definir L</a:t>
            </a:r>
            <a:r>
              <a:rPr lang="pt-PT" sz="1200" baseline="-25000" dirty="0" smtClean="0">
                <a:latin typeface="Sniglet" panose="020B0604020202020204" charset="0"/>
              </a:rPr>
              <a:t>4</a:t>
            </a:r>
            <a:r>
              <a:rPr lang="pt-PT" sz="1200" dirty="0" smtClean="0">
                <a:latin typeface="Sniglet" panose="020B0604020202020204" charset="0"/>
              </a:rPr>
              <a:t>, independentemente da direção escolhida para 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>
                <a:latin typeface="Sniglet" panose="020B0604020202020204" charset="0"/>
                <a:cs typeface="Calibri" panose="020F0502020204030204" pitchFamily="34" charset="0"/>
              </a:rPr>
              <a:t>4</a:t>
            </a:r>
            <a:r>
              <a:rPr lang="pt-PT" sz="1200" dirty="0" smtClean="0">
                <a:latin typeface="Sniglet" panose="020B0604020202020204" charset="0"/>
              </a:rPr>
              <a:t>, foi necessário criar um referencial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 auxiliar que definisse </a:t>
            </a:r>
            <a:r>
              <a:rPr lang="el-GR" sz="1200" dirty="0" smtClean="0">
                <a:solidFill>
                  <a:schemeClr val="bg1"/>
                </a:solidFill>
                <a:ea typeface="Arial"/>
                <a:cs typeface="Arial"/>
                <a:sym typeface="Arial"/>
              </a:rPr>
              <a:t>θ</a:t>
            </a:r>
            <a:r>
              <a:rPr lang="pt-PT" sz="1200" baseline="-25000" dirty="0" smtClean="0">
                <a:solidFill>
                  <a:schemeClr val="bg1"/>
                </a:solidFill>
                <a:ea typeface="Arial"/>
                <a:cs typeface="Arial"/>
                <a:sym typeface="Arial"/>
              </a:rPr>
              <a:t>3</a:t>
            </a:r>
            <a:r>
              <a:rPr lang="pt-PT" sz="1200" dirty="0" smtClean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e que permitisse definir L</a:t>
            </a:r>
            <a:r>
              <a:rPr lang="pt-PT" sz="1200" baseline="-25000" dirty="0" smtClean="0">
                <a:latin typeface="Sniglet" panose="020B0604020202020204" charset="0"/>
                <a:cs typeface="Calibri" panose="020F0502020204030204" pitchFamily="34" charset="0"/>
              </a:rPr>
              <a:t>4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 no elo seguinte.</a:t>
            </a:r>
          </a:p>
          <a:p>
            <a:pPr marL="0" lvl="0" indent="0">
              <a:buNone/>
            </a:pP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      </a:t>
            </a:r>
            <a:r>
              <a:rPr lang="pt-PT" sz="1200" dirty="0" smtClean="0"/>
              <a:t>- </a:t>
            </a:r>
            <a:r>
              <a:rPr lang="pt-PT" sz="1200" dirty="0" smtClean="0">
                <a:latin typeface="Sniglet" panose="020B0604020202020204" charset="0"/>
              </a:rPr>
              <a:t>Determinaram-se os parâmetros cinemáticos do elo 4 através das fórmulas apresentadas.</a:t>
            </a:r>
          </a:p>
          <a:p>
            <a:pPr marL="0" lv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- </a:t>
            </a:r>
            <a:r>
              <a:rPr lang="pt-PT" sz="1200" dirty="0">
                <a:latin typeface="Sniglet" panose="020B0604020202020204" charset="0"/>
                <a:cs typeface="Calibri" panose="020F0502020204030204" pitchFamily="34" charset="0"/>
              </a:rPr>
              <a:t>O eixo </a:t>
            </a:r>
            <a:r>
              <a:rPr lang="cy-GB" sz="1400" dirty="0" smtClean="0"/>
              <a:t>ŷ</a:t>
            </a:r>
            <a:r>
              <a:rPr lang="cy-GB" sz="1200" baseline="-30000" dirty="0" smtClean="0"/>
              <a:t>4</a:t>
            </a:r>
            <a:r>
              <a:rPr lang="cy-GB" sz="1200" b="1" dirty="0" smtClean="0"/>
              <a:t> </a:t>
            </a:r>
            <a:r>
              <a:rPr lang="pt-PT" sz="1200" dirty="0"/>
              <a:t> obteve-se através da ortogonalidade de </a:t>
            </a:r>
            <a:r>
              <a:rPr lang="pt-PT" sz="1400" dirty="0" smtClean="0"/>
              <a:t>ẑ</a:t>
            </a:r>
            <a:r>
              <a:rPr lang="pt-PT" sz="1200" baseline="-30000" dirty="0"/>
              <a:t>4</a:t>
            </a:r>
            <a:r>
              <a:rPr lang="pt-PT" sz="1200" dirty="0" smtClean="0"/>
              <a:t> </a:t>
            </a:r>
            <a:r>
              <a:rPr lang="pt-PT" sz="1200" dirty="0"/>
              <a:t>e 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 smtClean="0">
                <a:latin typeface="Sniglet" panose="020B0604020202020204" charset="0"/>
                <a:cs typeface="Calibri" panose="020F0502020204030204" pitchFamily="34" charset="0"/>
              </a:rPr>
              <a:t>4  </a:t>
            </a:r>
            <a:r>
              <a:rPr lang="pt-PT" sz="1200" dirty="0">
                <a:latin typeface="Sniglet" panose="020B0604020202020204" charset="0"/>
                <a:cs typeface="Calibri" panose="020F0502020204030204" pitchFamily="34" charset="0"/>
              </a:rPr>
              <a:t>(</a:t>
            </a:r>
            <a:r>
              <a:rPr lang="cy-GB" sz="1400" dirty="0" smtClean="0"/>
              <a:t>ŷ</a:t>
            </a:r>
            <a:r>
              <a:rPr lang="cy-GB" sz="1200" baseline="-30000" dirty="0"/>
              <a:t>4</a:t>
            </a:r>
            <a:r>
              <a:rPr lang="cy-GB" sz="1200" b="1" dirty="0" smtClean="0"/>
              <a:t> </a:t>
            </a:r>
            <a:r>
              <a:rPr lang="cy-GB" sz="1200" b="1" dirty="0"/>
              <a:t>=  </a:t>
            </a:r>
            <a:r>
              <a:rPr lang="pt-PT" sz="1400" dirty="0" smtClean="0"/>
              <a:t>ẑ</a:t>
            </a:r>
            <a:r>
              <a:rPr lang="pt-PT" sz="1400" baseline="-30000" dirty="0"/>
              <a:t>4</a:t>
            </a:r>
            <a:r>
              <a:rPr lang="pt-PT" sz="1400" baseline="-30000" dirty="0" smtClean="0"/>
              <a:t>  </a:t>
            </a:r>
            <a:r>
              <a:rPr lang="pt-PT" sz="1400" dirty="0">
                <a:latin typeface="Sniglet" panose="020B0604020202020204" charset="0"/>
                <a:cs typeface="Calibri" panose="020F0502020204030204" pitchFamily="34" charset="0"/>
              </a:rPr>
              <a:t>x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 smtClean="0">
                <a:latin typeface="Sniglet" panose="020B0604020202020204" charset="0"/>
                <a:cs typeface="Calibri" panose="020F0502020204030204" pitchFamily="34" charset="0"/>
              </a:rPr>
              <a:t>4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)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P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39" r="15245" b="3699"/>
          <a:stretch/>
        </p:blipFill>
        <p:spPr>
          <a:xfrm>
            <a:off x="310151" y="2338386"/>
            <a:ext cx="4490449" cy="2629406"/>
          </a:xfrm>
          <a:prstGeom prst="rect">
            <a:avLst/>
          </a:prstGeom>
        </p:spPr>
      </p:pic>
      <p:cxnSp>
        <p:nvCxnSpPr>
          <p:cNvPr id="12" name="Conexão reta unidirecional 11"/>
          <p:cNvCxnSpPr/>
          <p:nvPr/>
        </p:nvCxnSpPr>
        <p:spPr>
          <a:xfrm flipH="1">
            <a:off x="3586425" y="3413082"/>
            <a:ext cx="296035" cy="4012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/>
          <p:cNvCxnSpPr/>
          <p:nvPr/>
        </p:nvCxnSpPr>
        <p:spPr>
          <a:xfrm flipH="1">
            <a:off x="2613999" y="3415945"/>
            <a:ext cx="282831" cy="3704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/>
          <p:cNvCxnSpPr/>
          <p:nvPr/>
        </p:nvCxnSpPr>
        <p:spPr>
          <a:xfrm flipV="1">
            <a:off x="4472869" y="3407522"/>
            <a:ext cx="7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53015"/>
            <a:ext cx="430174" cy="426191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2336301" y="3642782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2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45135" y="3634435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3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844959" y="3135935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smtClean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5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111779" y="379679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0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606721" y="4077465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0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589339" y="280052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1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cxnSp>
        <p:nvCxnSpPr>
          <p:cNvPr id="34" name="Conexão reta unidirecional 33"/>
          <p:cNvCxnSpPr/>
          <p:nvPr/>
        </p:nvCxnSpPr>
        <p:spPr>
          <a:xfrm flipV="1">
            <a:off x="1347937" y="4203971"/>
            <a:ext cx="309708" cy="419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/>
          <p:cNvCxnSpPr/>
          <p:nvPr/>
        </p:nvCxnSpPr>
        <p:spPr>
          <a:xfrm flipV="1">
            <a:off x="1346453" y="4002008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/>
          <p:cNvCxnSpPr/>
          <p:nvPr/>
        </p:nvCxnSpPr>
        <p:spPr>
          <a:xfrm flipV="1">
            <a:off x="1353920" y="462052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/>
          <p:cNvCxnSpPr/>
          <p:nvPr/>
        </p:nvCxnSpPr>
        <p:spPr>
          <a:xfrm flipV="1">
            <a:off x="1376645" y="3030107"/>
            <a:ext cx="309708" cy="419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unidirecional 39"/>
          <p:cNvCxnSpPr/>
          <p:nvPr/>
        </p:nvCxnSpPr>
        <p:spPr>
          <a:xfrm flipV="1">
            <a:off x="1375161" y="2828144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/>
          <p:cNvCxnSpPr/>
          <p:nvPr/>
        </p:nvCxnSpPr>
        <p:spPr>
          <a:xfrm flipV="1">
            <a:off x="1382628" y="3446656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343132" y="261326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smtClean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1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4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1861086" y="4315979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0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Google Shape;123;p18"/>
          <p:cNvSpPr txBox="1">
            <a:spLocks noGrp="1"/>
          </p:cNvSpPr>
          <p:nvPr>
            <p:ph type="body" idx="2"/>
          </p:nvPr>
        </p:nvSpPr>
        <p:spPr>
          <a:xfrm>
            <a:off x="1837780" y="3104789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1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xão reta unidirecional 29"/>
          <p:cNvCxnSpPr/>
          <p:nvPr/>
        </p:nvCxnSpPr>
        <p:spPr>
          <a:xfrm flipV="1">
            <a:off x="2888179" y="2794570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/>
          <p:cNvCxnSpPr/>
          <p:nvPr/>
        </p:nvCxnSpPr>
        <p:spPr>
          <a:xfrm flipV="1">
            <a:off x="2895646" y="3413082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2608205" y="260121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2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37" name="Google Shape;123;p18"/>
          <p:cNvSpPr txBox="1">
            <a:spLocks noGrp="1"/>
          </p:cNvSpPr>
          <p:nvPr>
            <p:ph type="body" idx="2"/>
          </p:nvPr>
        </p:nvSpPr>
        <p:spPr>
          <a:xfrm>
            <a:off x="3317382" y="3093675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2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Conexão reta unidirecional 45"/>
          <p:cNvCxnSpPr/>
          <p:nvPr/>
        </p:nvCxnSpPr>
        <p:spPr>
          <a:xfrm flipV="1">
            <a:off x="3874992" y="2794570"/>
            <a:ext cx="7467" cy="6102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unidirecional 46"/>
          <p:cNvCxnSpPr/>
          <p:nvPr/>
        </p:nvCxnSpPr>
        <p:spPr>
          <a:xfrm flipV="1">
            <a:off x="3882459" y="3407522"/>
            <a:ext cx="432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3642011" y="261106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3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49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175617" y="3076265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3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2" name="Imagem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3" t="26710" r="7135" b="49162"/>
          <a:stretch/>
        </p:blipFill>
        <p:spPr>
          <a:xfrm>
            <a:off x="4373415" y="4030787"/>
            <a:ext cx="490685" cy="678095"/>
          </a:xfrm>
          <a:prstGeom prst="rect">
            <a:avLst/>
          </a:prstGeom>
        </p:spPr>
      </p:pic>
      <p:graphicFrame>
        <p:nvGraphicFramePr>
          <p:cNvPr id="50" name="Google Shape;175;p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645686"/>
              </p:ext>
            </p:extLst>
          </p:nvPr>
        </p:nvGraphicFramePr>
        <p:xfrm>
          <a:off x="5609692" y="2914106"/>
          <a:ext cx="3204079" cy="1518618"/>
        </p:xfrm>
        <a:graphic>
          <a:graphicData uri="http://schemas.openxmlformats.org/drawingml/2006/table">
            <a:tbl>
              <a:tblPr>
                <a:noFill/>
                <a:tableStyleId>{5D3AA3E1-8959-4CFA-B9DD-FD4911D06D5F}</a:tableStyleId>
              </a:tblPr>
              <a:tblGrid>
                <a:gridCol w="679511"/>
                <a:gridCol w="779894"/>
                <a:gridCol w="579129"/>
                <a:gridCol w="679511"/>
                <a:gridCol w="486034"/>
              </a:tblGrid>
              <a:tr h="3963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 b="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Elo</a:t>
                      </a:r>
                      <a:endParaRPr sz="1600" b="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6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θ</a:t>
                      </a:r>
                      <a:endParaRPr sz="16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6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α</a:t>
                      </a:r>
                      <a:endParaRPr sz="16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dirty="0" smtClean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l</a:t>
                      </a:r>
                      <a:endParaRPr sz="18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 b="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</a:t>
                      </a:r>
                      <a:endParaRPr sz="1600" b="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</a:tr>
              <a:tr h="2912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  <a:endParaRPr lang="pt-PT" sz="14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27772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90º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  <a:endParaRPr lang="pt-PT" sz="1400" b="0" i="0" u="none" strike="noStrike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</a:tr>
              <a:tr h="27772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  <a:endParaRPr lang="pt-PT" sz="1400" b="0" i="0" u="none" strike="noStrike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26049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3 </a:t>
                      </a: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+90º</a:t>
                      </a:r>
                      <a:endParaRPr lang="pt-PT" sz="1400" b="0" i="0" u="none" strike="noStrike" baseline="-25000" dirty="0" smtClean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90º</a:t>
                      </a:r>
                      <a:endParaRPr lang="pt-PT" sz="1400" b="0" i="0" u="none" strike="noStrike" baseline="-25000" dirty="0" smtClean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  <a:endParaRPr lang="pt-PT" sz="1400" b="0" i="0" u="none" strike="noStrike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51" name="Conexão reta unidirecional 50"/>
          <p:cNvCxnSpPr/>
          <p:nvPr/>
        </p:nvCxnSpPr>
        <p:spPr>
          <a:xfrm flipH="1">
            <a:off x="4069914" y="4431146"/>
            <a:ext cx="296035" cy="4012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/>
          <p:cNvCxnSpPr/>
          <p:nvPr/>
        </p:nvCxnSpPr>
        <p:spPr>
          <a:xfrm flipV="1">
            <a:off x="4358481" y="3812634"/>
            <a:ext cx="7467" cy="6102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/>
          <p:cNvCxnSpPr/>
          <p:nvPr/>
        </p:nvCxnSpPr>
        <p:spPr>
          <a:xfrm flipV="1">
            <a:off x="4365948" y="4425586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3823594" y="4580467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4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4787340" y="4225043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4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61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336452" y="3578366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4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" name="Conexão reta 62"/>
          <p:cNvCxnSpPr/>
          <p:nvPr/>
        </p:nvCxnSpPr>
        <p:spPr>
          <a:xfrm>
            <a:off x="3882459" y="3404825"/>
            <a:ext cx="476022" cy="10180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147;p20"/>
          <p:cNvSpPr/>
          <p:nvPr/>
        </p:nvSpPr>
        <p:spPr>
          <a:xfrm>
            <a:off x="6095999" y="277402"/>
            <a:ext cx="2717771" cy="226577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Google Shape;123;p1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294050" y="469652"/>
                <a:ext cx="2983300" cy="1211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pt-PT" dirty="0" smtClean="0"/>
                  <a:t>Parâmetros cinemáticos:</a:t>
                </a:r>
                <a:endParaRPr lang="pt-PT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400" dirty="0" smtClean="0">
                    <a:latin typeface="+mj-lt"/>
                  </a:rPr>
                  <a:t>l</a:t>
                </a:r>
                <a:r>
                  <a:rPr lang="pt-PT" sz="1400" baseline="-25000" dirty="0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),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Oi</m:t>
                        </m:r>
                      </m:e>
                    </m:acc>
                  </m:oMath>
                </a14:m>
                <a:r>
                  <a:rPr lang="pt-PT" sz="1400" dirty="0">
                    <a:latin typeface="+mj-lt"/>
                  </a:rPr>
                  <a:t> </a:t>
                </a:r>
                <a:r>
                  <a:rPr lang="pt-PT" sz="1700" dirty="0">
                    <a:latin typeface="+mj-lt"/>
                  </a:rPr>
                  <a:t>|</a:t>
                </a:r>
                <a:r>
                  <a:rPr lang="pt-PT" sz="1400" baseline="-25000" dirty="0">
                    <a:latin typeface="+mj-lt"/>
                  </a:rPr>
                  <a:t>x</a:t>
                </a:r>
                <a:r>
                  <a:rPr lang="pt-PT" sz="1400" baseline="-38000" dirty="0">
                    <a:latin typeface="+mj-lt"/>
                  </a:rPr>
                  <a:t>i</a:t>
                </a:r>
                <a:r>
                  <a:rPr lang="pt-PT" sz="1400" dirty="0">
                    <a:latin typeface="+mj-lt"/>
                  </a:rPr>
                  <a:t> </a:t>
                </a:r>
                <a:endParaRPr lang="pt-PT" sz="1400" dirty="0" smtClean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400" dirty="0" err="1" smtClean="0">
                    <a:latin typeface="+mj-lt"/>
                  </a:rPr>
                  <a:t>d</a:t>
                </a:r>
                <a:r>
                  <a:rPr lang="pt-PT" sz="1400" baseline="-25000" dirty="0" err="1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PT" sz="1400" b="0" i="0" baseline="-25000" smtClean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)</m:t>
                        </m:r>
                      </m:e>
                    </m:acc>
                  </m:oMath>
                </a14:m>
                <a:r>
                  <a:rPr lang="pt-PT" sz="1400" dirty="0">
                    <a:latin typeface="+mj-lt"/>
                  </a:rPr>
                  <a:t> </a:t>
                </a:r>
                <a:r>
                  <a:rPr lang="pt-PT" sz="1700" dirty="0" smtClean="0">
                    <a:latin typeface="+mj-lt"/>
                  </a:rPr>
                  <a:t>|</a:t>
                </a:r>
                <a:r>
                  <a:rPr lang="pt-PT" sz="1400" baseline="-25000" dirty="0" smtClean="0">
                    <a:latin typeface="+mj-lt"/>
                  </a:rPr>
                  <a:t>z</a:t>
                </a:r>
                <a:r>
                  <a:rPr lang="pt-PT" sz="1400" baseline="-38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θ</a:t>
                </a:r>
                <a:r>
                  <a:rPr lang="pt-PT" sz="1400" baseline="-250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= </a:t>
                </a:r>
                <a:r>
                  <a:rPr lang="pt-PT" sz="1400" dirty="0" smtClean="0">
                    <a:latin typeface="+mj-lt"/>
                  </a:rPr>
                  <a:t>∠ (x</a:t>
                </a:r>
                <a:r>
                  <a:rPr lang="pt-PT" sz="1400" baseline="-25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, x</a:t>
                </a:r>
                <a:r>
                  <a:rPr lang="pt-PT" sz="1400" baseline="-25000" dirty="0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)</a:t>
                </a:r>
                <a:r>
                  <a:rPr lang="pt-PT" sz="1700" dirty="0">
                    <a:latin typeface="+mj-lt"/>
                  </a:rPr>
                  <a:t> |</a:t>
                </a:r>
                <a:r>
                  <a:rPr lang="pt-PT" sz="1400" baseline="-25000" dirty="0">
                    <a:latin typeface="+mj-lt"/>
                  </a:rPr>
                  <a:t>z</a:t>
                </a:r>
                <a:r>
                  <a:rPr lang="pt-PT" sz="1400" baseline="-38000" dirty="0">
                    <a:latin typeface="+mj-lt"/>
                  </a:rPr>
                  <a:t>i-1</a:t>
                </a:r>
                <a:r>
                  <a:rPr lang="pt-PT" sz="1400" dirty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α</a:t>
                </a:r>
                <a:r>
                  <a:rPr lang="pt-PT" sz="1400" baseline="-250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pt-PT" sz="1400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= </a:t>
                </a:r>
                <a:r>
                  <a:rPr lang="pt-PT" sz="1400" dirty="0">
                    <a:latin typeface="+mj-lt"/>
                  </a:rPr>
                  <a:t>∠ </a:t>
                </a:r>
                <a:r>
                  <a:rPr lang="pt-PT" sz="1400" dirty="0" smtClean="0">
                    <a:latin typeface="+mj-lt"/>
                  </a:rPr>
                  <a:t>(z</a:t>
                </a:r>
                <a:r>
                  <a:rPr lang="pt-PT" sz="1400" baseline="-25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</a:t>
                </a:r>
                <a:r>
                  <a:rPr lang="pt-PT" sz="1400" dirty="0">
                    <a:latin typeface="+mj-lt"/>
                  </a:rPr>
                  <a:t>, </a:t>
                </a:r>
                <a:r>
                  <a:rPr lang="pt-PT" sz="1400" dirty="0" err="1">
                    <a:latin typeface="+mj-lt"/>
                  </a:rPr>
                  <a:t>z</a:t>
                </a:r>
                <a:r>
                  <a:rPr lang="pt-PT" sz="1400" baseline="-25000" dirty="0" err="1" smtClean="0">
                    <a:latin typeface="+mj-lt"/>
                  </a:rPr>
                  <a:t>i</a:t>
                </a:r>
                <a:r>
                  <a:rPr lang="pt-PT" sz="1400" dirty="0">
                    <a:latin typeface="+mj-lt"/>
                  </a:rPr>
                  <a:t>)</a:t>
                </a:r>
                <a:r>
                  <a:rPr lang="pt-PT" sz="1700" dirty="0">
                    <a:latin typeface="+mj-lt"/>
                  </a:rPr>
                  <a:t> </a:t>
                </a:r>
                <a:r>
                  <a:rPr lang="pt-PT" sz="1700" dirty="0" smtClean="0">
                    <a:latin typeface="+mj-lt"/>
                  </a:rPr>
                  <a:t>|</a:t>
                </a:r>
                <a:r>
                  <a:rPr lang="pt-PT" sz="1400" baseline="-25000" dirty="0" smtClean="0">
                    <a:latin typeface="+mj-lt"/>
                  </a:rPr>
                  <a:t>x</a:t>
                </a:r>
                <a:r>
                  <a:rPr lang="pt-PT" sz="1400" baseline="-38000" dirty="0" smtClean="0">
                    <a:latin typeface="+mj-lt"/>
                  </a:rPr>
                  <a:t>i</a:t>
                </a:r>
                <a:endParaRPr lang="pt-PT" sz="1400" baseline="-38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t-PT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Google Shape;123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294050" y="469652"/>
                <a:ext cx="2983300" cy="1211589"/>
              </a:xfrm>
              <a:prstGeom prst="rect">
                <a:avLst/>
              </a:prstGeom>
              <a:blipFill rotWithShape="0">
                <a:blip r:embed="rId4"/>
                <a:stretch>
                  <a:fillRect l="-1020" b="-5527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65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609693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T4-Cinemática Direta (Algoritmo de Denavit-Hartenberg)</a:t>
            </a:r>
            <a:endParaRPr sz="1500" dirty="0"/>
          </a:p>
        </p:txBody>
      </p:sp>
      <p:sp>
        <p:nvSpPr>
          <p:cNvPr id="7" name="Google Shape;123;p18"/>
          <p:cNvSpPr txBox="1">
            <a:spLocks noGrp="1"/>
          </p:cNvSpPr>
          <p:nvPr>
            <p:ph type="body" idx="2"/>
          </p:nvPr>
        </p:nvSpPr>
        <p:spPr>
          <a:xfrm>
            <a:off x="224364" y="627654"/>
            <a:ext cx="6069686" cy="1127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200" dirty="0" smtClean="0"/>
              <a:t>6 – Identificação dos parâmetros do elo 5:</a:t>
            </a:r>
          </a:p>
          <a:p>
            <a:pPr marL="0" lv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- </a:t>
            </a:r>
            <a:r>
              <a:rPr lang="pt-PT" sz="1200" dirty="0" smtClean="0">
                <a:latin typeface="Sniglet" panose="020B0604020202020204" charset="0"/>
              </a:rPr>
              <a:t>Com o referencial auxiliar criado, já é possível definir L</a:t>
            </a:r>
            <a:r>
              <a:rPr lang="pt-PT" sz="1200" baseline="-25000" dirty="0" smtClean="0">
                <a:latin typeface="Sniglet" panose="020B0604020202020204" charset="0"/>
              </a:rPr>
              <a:t>4</a:t>
            </a:r>
            <a:r>
              <a:rPr lang="pt-PT" sz="1200" dirty="0" smtClean="0">
                <a:latin typeface="Sniglet" panose="020B0604020202020204" charset="0"/>
              </a:rPr>
              <a:t>. </a:t>
            </a:r>
            <a:endParaRPr lang="pt-PT" sz="1200" dirty="0">
              <a:latin typeface="Sniglet" panose="020B060402020202020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pt-PT" sz="1200" dirty="0">
                <a:latin typeface="Sniglet" panose="020B0604020202020204" charset="0"/>
                <a:cs typeface="Calibri" panose="020F0502020204030204" pitchFamily="34" charset="0"/>
              </a:rPr>
              <a:t>      </a:t>
            </a:r>
            <a:r>
              <a:rPr lang="pt-PT" sz="1200" dirty="0"/>
              <a:t>- </a:t>
            </a:r>
            <a:r>
              <a:rPr lang="pt-PT" sz="1200" dirty="0">
                <a:latin typeface="Sniglet" panose="020B0604020202020204" charset="0"/>
              </a:rPr>
              <a:t>Determinaram-se os parâmetros cinemáticos do elo </a:t>
            </a:r>
            <a:r>
              <a:rPr lang="pt-PT" sz="1200" dirty="0" smtClean="0">
                <a:latin typeface="Sniglet" panose="020B0604020202020204" charset="0"/>
              </a:rPr>
              <a:t>5 </a:t>
            </a:r>
            <a:r>
              <a:rPr lang="pt-PT" sz="1200" dirty="0">
                <a:latin typeface="Sniglet" panose="020B0604020202020204" charset="0"/>
              </a:rPr>
              <a:t>através das fórmulas </a:t>
            </a:r>
            <a:r>
              <a:rPr lang="pt-PT" sz="1200" dirty="0" smtClean="0">
                <a:latin typeface="Sniglet" panose="020B0604020202020204" charset="0"/>
              </a:rPr>
              <a:t>apresentadas.</a:t>
            </a:r>
            <a:endParaRPr lang="pt-PT" sz="1200" dirty="0">
              <a:latin typeface="Sniglet" panose="020B0604020202020204" charset="0"/>
            </a:endParaRPr>
          </a:p>
          <a:p>
            <a:pPr marL="0" lvl="0" indent="0">
              <a:buNone/>
            </a:pPr>
            <a:r>
              <a:rPr lang="pt-PT" sz="1200" dirty="0"/>
              <a:t>      - </a:t>
            </a:r>
            <a:r>
              <a:rPr lang="pt-PT" sz="1200" dirty="0">
                <a:latin typeface="Sniglet" panose="020B0604020202020204" charset="0"/>
                <a:cs typeface="Calibri" panose="020F0502020204030204" pitchFamily="34" charset="0"/>
              </a:rPr>
              <a:t>O eixo </a:t>
            </a:r>
            <a:r>
              <a:rPr lang="cy-GB" sz="1400" dirty="0" smtClean="0"/>
              <a:t>ŷ</a:t>
            </a:r>
            <a:r>
              <a:rPr lang="cy-GB" sz="1200" baseline="-30000" dirty="0" smtClean="0"/>
              <a:t>5</a:t>
            </a:r>
            <a:r>
              <a:rPr lang="cy-GB" sz="1200" b="1" dirty="0" smtClean="0"/>
              <a:t> </a:t>
            </a:r>
            <a:r>
              <a:rPr lang="pt-PT" sz="1200" dirty="0"/>
              <a:t> obteve-se através da ortogonalidade de </a:t>
            </a:r>
            <a:r>
              <a:rPr lang="pt-PT" sz="1400" dirty="0" smtClean="0"/>
              <a:t>ẑ</a:t>
            </a:r>
            <a:r>
              <a:rPr lang="pt-PT" sz="1200" baseline="-30000" dirty="0" smtClean="0"/>
              <a:t>5</a:t>
            </a:r>
            <a:r>
              <a:rPr lang="pt-PT" sz="1200" dirty="0" smtClean="0"/>
              <a:t> </a:t>
            </a:r>
            <a:r>
              <a:rPr lang="pt-PT" sz="1200" dirty="0"/>
              <a:t>e 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 smtClean="0">
                <a:latin typeface="Sniglet" panose="020B0604020202020204" charset="0"/>
                <a:cs typeface="Calibri" panose="020F0502020204030204" pitchFamily="34" charset="0"/>
              </a:rPr>
              <a:t>5  </a:t>
            </a:r>
            <a:r>
              <a:rPr lang="pt-PT" sz="1200" dirty="0">
                <a:latin typeface="Sniglet" panose="020B0604020202020204" charset="0"/>
                <a:cs typeface="Calibri" panose="020F0502020204030204" pitchFamily="34" charset="0"/>
              </a:rPr>
              <a:t>(</a:t>
            </a:r>
            <a:r>
              <a:rPr lang="cy-GB" sz="1400" dirty="0" smtClean="0"/>
              <a:t>ŷ</a:t>
            </a:r>
            <a:r>
              <a:rPr lang="cy-GB" sz="1200" baseline="-30000" dirty="0" smtClean="0"/>
              <a:t>5</a:t>
            </a:r>
            <a:r>
              <a:rPr lang="cy-GB" sz="1200" b="1" dirty="0" smtClean="0"/>
              <a:t> </a:t>
            </a:r>
            <a:r>
              <a:rPr lang="cy-GB" sz="1200" b="1" dirty="0"/>
              <a:t>=  </a:t>
            </a:r>
            <a:r>
              <a:rPr lang="pt-PT" sz="1400" dirty="0" smtClean="0"/>
              <a:t>ẑ</a:t>
            </a:r>
            <a:r>
              <a:rPr lang="pt-PT" sz="1400" baseline="-30000" dirty="0" smtClean="0"/>
              <a:t>5  </a:t>
            </a:r>
            <a:r>
              <a:rPr lang="pt-PT" sz="1400" dirty="0">
                <a:latin typeface="Sniglet" panose="020B0604020202020204" charset="0"/>
                <a:cs typeface="Calibri" panose="020F0502020204030204" pitchFamily="34" charset="0"/>
              </a:rPr>
              <a:t>x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pt-PT" sz="1200" baseline="-30000" dirty="0" smtClean="0">
                <a:latin typeface="Sniglet" panose="020B0604020202020204" charset="0"/>
                <a:cs typeface="Calibri" panose="020F0502020204030204" pitchFamily="34" charset="0"/>
              </a:rPr>
              <a:t>5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)</a:t>
            </a:r>
            <a:r>
              <a:rPr lang="pt-P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>
              <a:buNone/>
            </a:pPr>
            <a:r>
              <a:rPr lang="pt-PT" sz="1200" dirty="0" smtClean="0"/>
              <a:t>      - </a:t>
            </a:r>
            <a:r>
              <a:rPr lang="pt-PT" sz="1200" dirty="0" smtClean="0">
                <a:latin typeface="Sniglet" panose="020B0604020202020204" charset="0"/>
                <a:cs typeface="Calibri" panose="020F0502020204030204" pitchFamily="34" charset="0"/>
              </a:rPr>
              <a:t>Obtidos todos os parâmetros cinemáticos para o exercício</a:t>
            </a:r>
            <a:endParaRPr sz="1200" dirty="0"/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53015"/>
            <a:ext cx="430174" cy="426191"/>
          </a:xfrm>
          <a:prstGeom prst="rect">
            <a:avLst/>
          </a:prstGeom>
        </p:spPr>
      </p:pic>
      <p:graphicFrame>
        <p:nvGraphicFramePr>
          <p:cNvPr id="53" name="Google Shape;175;p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547821"/>
              </p:ext>
            </p:extLst>
          </p:nvPr>
        </p:nvGraphicFramePr>
        <p:xfrm>
          <a:off x="5609692" y="2914106"/>
          <a:ext cx="3204079" cy="1796339"/>
        </p:xfrm>
        <a:graphic>
          <a:graphicData uri="http://schemas.openxmlformats.org/drawingml/2006/table">
            <a:tbl>
              <a:tblPr>
                <a:noFill/>
                <a:tableStyleId>{5D3AA3E1-8959-4CFA-B9DD-FD4911D06D5F}</a:tableStyleId>
              </a:tblPr>
              <a:tblGrid>
                <a:gridCol w="679511"/>
                <a:gridCol w="779894"/>
                <a:gridCol w="579129"/>
                <a:gridCol w="679511"/>
                <a:gridCol w="486034"/>
              </a:tblGrid>
              <a:tr h="3963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 b="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Elo</a:t>
                      </a:r>
                      <a:endParaRPr sz="1600" b="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6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θ</a:t>
                      </a:r>
                      <a:endParaRPr sz="16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6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α</a:t>
                      </a:r>
                      <a:endParaRPr sz="16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dirty="0" smtClean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l</a:t>
                      </a:r>
                      <a:endParaRPr sz="18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 b="0" dirty="0" smtClean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</a:t>
                      </a:r>
                      <a:endParaRPr sz="1600" b="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</a:tr>
              <a:tr h="2912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  <a:endParaRPr lang="pt-PT" sz="14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27772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90º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  <a:endParaRPr lang="pt-PT" sz="1400" b="0" i="0" u="none" strike="noStrike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</a:tr>
              <a:tr h="27772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  <a:endParaRPr lang="pt-PT" sz="1400" b="0" i="0" u="none" strike="noStrike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  <a:tr h="26049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cap="non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 </a:t>
                      </a: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+90º</a:t>
                      </a:r>
                      <a:endParaRPr lang="pt-PT" sz="1400" b="0" i="0" u="none" strike="noStrike" baseline="-25000" dirty="0" smtClean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90º</a:t>
                      </a:r>
                      <a:endParaRPr lang="pt-PT" sz="1400" b="0" i="0" u="none" strike="noStrike" baseline="-25000" dirty="0" smtClean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  <a:endParaRPr lang="pt-PT" sz="1400" b="0" i="0" u="none" strike="noStrike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</a:tr>
              <a:tr h="27772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5" name="Marcador de Posição do Número do Diapositivo 4"/>
          <p:cNvSpPr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  <p:pic>
        <p:nvPicPr>
          <p:cNvPr id="126" name="Imagem 1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39" r="15245" b="3699"/>
          <a:stretch/>
        </p:blipFill>
        <p:spPr>
          <a:xfrm>
            <a:off x="310151" y="2338386"/>
            <a:ext cx="4490449" cy="2629406"/>
          </a:xfrm>
          <a:prstGeom prst="rect">
            <a:avLst/>
          </a:prstGeom>
        </p:spPr>
      </p:pic>
      <p:cxnSp>
        <p:nvCxnSpPr>
          <p:cNvPr id="127" name="Conexão reta unidirecional 126"/>
          <p:cNvCxnSpPr/>
          <p:nvPr/>
        </p:nvCxnSpPr>
        <p:spPr>
          <a:xfrm flipH="1">
            <a:off x="3586425" y="3413082"/>
            <a:ext cx="296035" cy="4012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xão reta unidirecional 127"/>
          <p:cNvCxnSpPr/>
          <p:nvPr/>
        </p:nvCxnSpPr>
        <p:spPr>
          <a:xfrm flipH="1">
            <a:off x="2613999" y="3415945"/>
            <a:ext cx="282831" cy="3704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xão reta unidirecional 128"/>
          <p:cNvCxnSpPr/>
          <p:nvPr/>
        </p:nvCxnSpPr>
        <p:spPr>
          <a:xfrm flipV="1">
            <a:off x="4472869" y="3407522"/>
            <a:ext cx="7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129"/>
          <p:cNvSpPr txBox="1"/>
          <p:nvPr/>
        </p:nvSpPr>
        <p:spPr>
          <a:xfrm>
            <a:off x="2289126" y="3658291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2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131" name="CaixaDeTexto 130"/>
          <p:cNvSpPr txBox="1"/>
          <p:nvPr/>
        </p:nvSpPr>
        <p:spPr>
          <a:xfrm>
            <a:off x="3289548" y="364286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3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4926342" y="3151563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smtClean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5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133" name="CaixaDeTexto 132"/>
          <p:cNvSpPr txBox="1"/>
          <p:nvPr/>
        </p:nvSpPr>
        <p:spPr>
          <a:xfrm>
            <a:off x="1111779" y="379679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0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134" name="CaixaDeTexto 133"/>
          <p:cNvSpPr txBox="1"/>
          <p:nvPr/>
        </p:nvSpPr>
        <p:spPr>
          <a:xfrm>
            <a:off x="1606721" y="4077465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0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135" name="CaixaDeTexto 134"/>
          <p:cNvSpPr txBox="1"/>
          <p:nvPr/>
        </p:nvSpPr>
        <p:spPr>
          <a:xfrm>
            <a:off x="1589339" y="280052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1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cxnSp>
        <p:nvCxnSpPr>
          <p:cNvPr id="136" name="Conexão reta unidirecional 135"/>
          <p:cNvCxnSpPr/>
          <p:nvPr/>
        </p:nvCxnSpPr>
        <p:spPr>
          <a:xfrm flipV="1">
            <a:off x="1347937" y="4203971"/>
            <a:ext cx="309708" cy="419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xão reta unidirecional 136"/>
          <p:cNvCxnSpPr/>
          <p:nvPr/>
        </p:nvCxnSpPr>
        <p:spPr>
          <a:xfrm flipV="1">
            <a:off x="1346453" y="4002008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xão reta unidirecional 137"/>
          <p:cNvCxnSpPr/>
          <p:nvPr/>
        </p:nvCxnSpPr>
        <p:spPr>
          <a:xfrm flipV="1">
            <a:off x="1353920" y="462052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xão reta unidirecional 138"/>
          <p:cNvCxnSpPr/>
          <p:nvPr/>
        </p:nvCxnSpPr>
        <p:spPr>
          <a:xfrm flipV="1">
            <a:off x="1376645" y="3030107"/>
            <a:ext cx="309708" cy="419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xão reta unidirecional 139"/>
          <p:cNvCxnSpPr/>
          <p:nvPr/>
        </p:nvCxnSpPr>
        <p:spPr>
          <a:xfrm flipV="1">
            <a:off x="1375161" y="2828144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xão reta unidirecional 140"/>
          <p:cNvCxnSpPr/>
          <p:nvPr/>
        </p:nvCxnSpPr>
        <p:spPr>
          <a:xfrm flipV="1">
            <a:off x="1382628" y="3446656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ixaDeTexto 141"/>
          <p:cNvSpPr txBox="1"/>
          <p:nvPr/>
        </p:nvSpPr>
        <p:spPr>
          <a:xfrm>
            <a:off x="1341861" y="2645297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 smtClean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1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14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1861086" y="4315979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0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Google Shape;123;p18"/>
          <p:cNvSpPr txBox="1">
            <a:spLocks noGrp="1"/>
          </p:cNvSpPr>
          <p:nvPr>
            <p:ph type="body" idx="2"/>
          </p:nvPr>
        </p:nvSpPr>
        <p:spPr>
          <a:xfrm>
            <a:off x="1837780" y="3104789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1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5" name="Conexão reta unidirecional 144"/>
          <p:cNvCxnSpPr/>
          <p:nvPr/>
        </p:nvCxnSpPr>
        <p:spPr>
          <a:xfrm flipV="1">
            <a:off x="2888179" y="2794570"/>
            <a:ext cx="7467" cy="61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unidirecional 145"/>
          <p:cNvCxnSpPr/>
          <p:nvPr/>
        </p:nvCxnSpPr>
        <p:spPr>
          <a:xfrm flipV="1">
            <a:off x="2895646" y="3413082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/>
          <p:cNvSpPr txBox="1"/>
          <p:nvPr/>
        </p:nvSpPr>
        <p:spPr>
          <a:xfrm>
            <a:off x="2669369" y="2601217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2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148" name="Google Shape;123;p18"/>
          <p:cNvSpPr txBox="1">
            <a:spLocks noGrp="1"/>
          </p:cNvSpPr>
          <p:nvPr>
            <p:ph type="body" idx="2"/>
          </p:nvPr>
        </p:nvSpPr>
        <p:spPr>
          <a:xfrm>
            <a:off x="3327391" y="3055752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2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9" name="Conexão reta unidirecional 148"/>
          <p:cNvCxnSpPr/>
          <p:nvPr/>
        </p:nvCxnSpPr>
        <p:spPr>
          <a:xfrm flipV="1">
            <a:off x="3874992" y="2794570"/>
            <a:ext cx="7467" cy="6102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unidirecional 149"/>
          <p:cNvCxnSpPr/>
          <p:nvPr/>
        </p:nvCxnSpPr>
        <p:spPr>
          <a:xfrm flipV="1">
            <a:off x="3882459" y="3407522"/>
            <a:ext cx="432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/>
          <p:cNvSpPr txBox="1"/>
          <p:nvPr/>
        </p:nvSpPr>
        <p:spPr>
          <a:xfrm>
            <a:off x="3589365" y="260121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3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152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045092" y="3055752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3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" name="Imagem 1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3" t="26710" r="7135" b="49162"/>
          <a:stretch/>
        </p:blipFill>
        <p:spPr>
          <a:xfrm>
            <a:off x="4373415" y="4030787"/>
            <a:ext cx="490685" cy="678095"/>
          </a:xfrm>
          <a:prstGeom prst="rect">
            <a:avLst/>
          </a:prstGeom>
        </p:spPr>
      </p:pic>
      <p:cxnSp>
        <p:nvCxnSpPr>
          <p:cNvPr id="154" name="Conexão reta unidirecional 153"/>
          <p:cNvCxnSpPr/>
          <p:nvPr/>
        </p:nvCxnSpPr>
        <p:spPr>
          <a:xfrm flipH="1">
            <a:off x="4069914" y="4431146"/>
            <a:ext cx="296035" cy="4012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xão reta unidirecional 154"/>
          <p:cNvCxnSpPr/>
          <p:nvPr/>
        </p:nvCxnSpPr>
        <p:spPr>
          <a:xfrm flipV="1">
            <a:off x="4358481" y="3812634"/>
            <a:ext cx="7467" cy="6102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xão reta unidirecional 155"/>
          <p:cNvCxnSpPr/>
          <p:nvPr/>
        </p:nvCxnSpPr>
        <p:spPr>
          <a:xfrm flipV="1">
            <a:off x="4365948" y="4425586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/>
          <p:cNvSpPr txBox="1"/>
          <p:nvPr/>
        </p:nvSpPr>
        <p:spPr>
          <a:xfrm>
            <a:off x="3857976" y="457401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4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158" name="CaixaDeTexto 157"/>
          <p:cNvSpPr txBox="1"/>
          <p:nvPr/>
        </p:nvSpPr>
        <p:spPr>
          <a:xfrm>
            <a:off x="4797915" y="4171415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 smtClean="0">
                <a:solidFill>
                  <a:srgbClr val="FF0000"/>
                </a:solidFill>
              </a:rPr>
              <a:t>4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159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336452" y="3578366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4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0" name="Conexão reta 159"/>
          <p:cNvCxnSpPr/>
          <p:nvPr/>
        </p:nvCxnSpPr>
        <p:spPr>
          <a:xfrm>
            <a:off x="3882459" y="3404825"/>
            <a:ext cx="476022" cy="10180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ta unidirecional 160"/>
          <p:cNvCxnSpPr/>
          <p:nvPr/>
        </p:nvCxnSpPr>
        <p:spPr>
          <a:xfrm flipV="1">
            <a:off x="4481282" y="2783195"/>
            <a:ext cx="7467" cy="6102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unidirecional 163"/>
          <p:cNvCxnSpPr/>
          <p:nvPr/>
        </p:nvCxnSpPr>
        <p:spPr>
          <a:xfrm flipH="1">
            <a:off x="4193384" y="3399009"/>
            <a:ext cx="296035" cy="4012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ixaDeTexto 164"/>
          <p:cNvSpPr txBox="1"/>
          <p:nvPr/>
        </p:nvSpPr>
        <p:spPr>
          <a:xfrm>
            <a:off x="4015765" y="3528017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 smtClean="0">
                <a:solidFill>
                  <a:srgbClr val="FF0000"/>
                </a:solidFill>
              </a:rPr>
              <a:t>ŷ</a:t>
            </a:r>
            <a:r>
              <a:rPr lang="pt-PT" sz="1000" baseline="-30000" dirty="0" smtClean="0">
                <a:solidFill>
                  <a:srgbClr val="FF0000"/>
                </a:solidFill>
              </a:rPr>
              <a:t>5</a:t>
            </a:r>
            <a:endParaRPr lang="pt-PT" sz="1000" baseline="-30000" dirty="0">
              <a:solidFill>
                <a:srgbClr val="FF0000"/>
              </a:solidFill>
            </a:endParaRPr>
          </a:p>
        </p:txBody>
      </p:sp>
      <p:sp>
        <p:nvSpPr>
          <p:cNvPr id="166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446292" y="2537821"/>
            <a:ext cx="331825" cy="22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 smtClean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5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Google Shape;375;p38"/>
          <p:cNvSpPr/>
          <p:nvPr/>
        </p:nvSpPr>
        <p:spPr>
          <a:xfrm>
            <a:off x="4624801" y="2021676"/>
            <a:ext cx="209147" cy="192618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47;p20"/>
          <p:cNvSpPr/>
          <p:nvPr/>
        </p:nvSpPr>
        <p:spPr>
          <a:xfrm>
            <a:off x="6095999" y="277402"/>
            <a:ext cx="2717771" cy="226577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Google Shape;123;p1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294050" y="469652"/>
                <a:ext cx="2983300" cy="1211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pt-PT" dirty="0" smtClean="0"/>
                  <a:t>Parâmetros cinemáticos:</a:t>
                </a:r>
                <a:endParaRPr lang="pt-PT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400" dirty="0" smtClean="0">
                    <a:latin typeface="+mj-lt"/>
                  </a:rPr>
                  <a:t>l</a:t>
                </a:r>
                <a:r>
                  <a:rPr lang="pt-PT" sz="1400" baseline="-25000" dirty="0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),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Oi</m:t>
                        </m:r>
                      </m:e>
                    </m:acc>
                  </m:oMath>
                </a14:m>
                <a:r>
                  <a:rPr lang="pt-PT" sz="1400" dirty="0">
                    <a:latin typeface="+mj-lt"/>
                  </a:rPr>
                  <a:t> </a:t>
                </a:r>
                <a:r>
                  <a:rPr lang="pt-PT" sz="1700" dirty="0">
                    <a:latin typeface="+mj-lt"/>
                  </a:rPr>
                  <a:t>|</a:t>
                </a:r>
                <a:r>
                  <a:rPr lang="pt-PT" sz="1400" baseline="-25000" dirty="0">
                    <a:latin typeface="+mj-lt"/>
                  </a:rPr>
                  <a:t>x</a:t>
                </a:r>
                <a:r>
                  <a:rPr lang="pt-PT" sz="1400" baseline="-38000" dirty="0">
                    <a:latin typeface="+mj-lt"/>
                  </a:rPr>
                  <a:t>i</a:t>
                </a:r>
                <a:r>
                  <a:rPr lang="pt-PT" sz="1400" dirty="0">
                    <a:latin typeface="+mj-lt"/>
                  </a:rPr>
                  <a:t> </a:t>
                </a:r>
                <a:endParaRPr lang="pt-PT" sz="1400" dirty="0" smtClean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400" dirty="0" err="1" smtClean="0">
                    <a:latin typeface="+mj-lt"/>
                  </a:rPr>
                  <a:t>d</a:t>
                </a:r>
                <a:r>
                  <a:rPr lang="pt-PT" sz="1400" baseline="-25000" dirty="0" err="1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PT" sz="1400" b="0" i="0" baseline="-25000" smtClean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pt-PT" sz="1400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4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400" dirty="0">
                            <a:latin typeface="+mj-lt"/>
                          </a:rPr>
                          <m:t>)</m:t>
                        </m:r>
                      </m:e>
                    </m:acc>
                  </m:oMath>
                </a14:m>
                <a:r>
                  <a:rPr lang="pt-PT" sz="1400" dirty="0">
                    <a:latin typeface="+mj-lt"/>
                  </a:rPr>
                  <a:t> </a:t>
                </a:r>
                <a:r>
                  <a:rPr lang="pt-PT" sz="1700" dirty="0" smtClean="0">
                    <a:latin typeface="+mj-lt"/>
                  </a:rPr>
                  <a:t>|</a:t>
                </a:r>
                <a:r>
                  <a:rPr lang="pt-PT" sz="1400" baseline="-25000" dirty="0" smtClean="0">
                    <a:latin typeface="+mj-lt"/>
                  </a:rPr>
                  <a:t>z</a:t>
                </a:r>
                <a:r>
                  <a:rPr lang="pt-PT" sz="1400" baseline="-38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θ</a:t>
                </a:r>
                <a:r>
                  <a:rPr lang="pt-PT" sz="1400" baseline="-250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= </a:t>
                </a:r>
                <a:r>
                  <a:rPr lang="pt-PT" sz="1400" dirty="0" smtClean="0">
                    <a:latin typeface="+mj-lt"/>
                  </a:rPr>
                  <a:t>∠ (x</a:t>
                </a:r>
                <a:r>
                  <a:rPr lang="pt-PT" sz="1400" baseline="-25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, x</a:t>
                </a:r>
                <a:r>
                  <a:rPr lang="pt-PT" sz="1400" baseline="-25000" dirty="0" smtClean="0">
                    <a:latin typeface="+mj-lt"/>
                  </a:rPr>
                  <a:t>i</a:t>
                </a:r>
                <a:r>
                  <a:rPr lang="pt-PT" sz="1400" dirty="0" smtClean="0">
                    <a:latin typeface="+mj-lt"/>
                  </a:rPr>
                  <a:t>)</a:t>
                </a:r>
                <a:r>
                  <a:rPr lang="pt-PT" sz="1700" dirty="0">
                    <a:latin typeface="+mj-lt"/>
                  </a:rPr>
                  <a:t> |</a:t>
                </a:r>
                <a:r>
                  <a:rPr lang="pt-PT" sz="1400" baseline="-25000" dirty="0">
                    <a:latin typeface="+mj-lt"/>
                  </a:rPr>
                  <a:t>z</a:t>
                </a:r>
                <a:r>
                  <a:rPr lang="pt-PT" sz="1400" baseline="-38000" dirty="0">
                    <a:latin typeface="+mj-lt"/>
                  </a:rPr>
                  <a:t>i-1</a:t>
                </a:r>
                <a:r>
                  <a:rPr lang="pt-PT" sz="1400" dirty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α</a:t>
                </a:r>
                <a:r>
                  <a:rPr lang="pt-PT" sz="1400" baseline="-250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400" dirty="0" smtClean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pt-PT" sz="1400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= </a:t>
                </a:r>
                <a:r>
                  <a:rPr lang="pt-PT" sz="1400" dirty="0">
                    <a:latin typeface="+mj-lt"/>
                  </a:rPr>
                  <a:t>∠ </a:t>
                </a:r>
                <a:r>
                  <a:rPr lang="pt-PT" sz="1400" dirty="0" smtClean="0">
                    <a:latin typeface="+mj-lt"/>
                  </a:rPr>
                  <a:t>(z</a:t>
                </a:r>
                <a:r>
                  <a:rPr lang="pt-PT" sz="1400" baseline="-25000" dirty="0" smtClean="0">
                    <a:latin typeface="+mj-lt"/>
                  </a:rPr>
                  <a:t>i-1</a:t>
                </a:r>
                <a:r>
                  <a:rPr lang="pt-PT" sz="1400" dirty="0" smtClean="0">
                    <a:latin typeface="+mj-lt"/>
                  </a:rPr>
                  <a:t> </a:t>
                </a:r>
                <a:r>
                  <a:rPr lang="pt-PT" sz="1400" dirty="0">
                    <a:latin typeface="+mj-lt"/>
                  </a:rPr>
                  <a:t>, </a:t>
                </a:r>
                <a:r>
                  <a:rPr lang="pt-PT" sz="1400" dirty="0" err="1">
                    <a:latin typeface="+mj-lt"/>
                  </a:rPr>
                  <a:t>z</a:t>
                </a:r>
                <a:r>
                  <a:rPr lang="pt-PT" sz="1400" baseline="-25000" dirty="0" err="1" smtClean="0">
                    <a:latin typeface="+mj-lt"/>
                  </a:rPr>
                  <a:t>i</a:t>
                </a:r>
                <a:r>
                  <a:rPr lang="pt-PT" sz="1400" dirty="0">
                    <a:latin typeface="+mj-lt"/>
                  </a:rPr>
                  <a:t>)</a:t>
                </a:r>
                <a:r>
                  <a:rPr lang="pt-PT" sz="1700" dirty="0">
                    <a:latin typeface="+mj-lt"/>
                  </a:rPr>
                  <a:t> </a:t>
                </a:r>
                <a:r>
                  <a:rPr lang="pt-PT" sz="1700" dirty="0" smtClean="0">
                    <a:latin typeface="+mj-lt"/>
                  </a:rPr>
                  <a:t>|</a:t>
                </a:r>
                <a:r>
                  <a:rPr lang="pt-PT" sz="1400" baseline="-25000" dirty="0" smtClean="0">
                    <a:latin typeface="+mj-lt"/>
                  </a:rPr>
                  <a:t>x</a:t>
                </a:r>
                <a:r>
                  <a:rPr lang="pt-PT" sz="1400" baseline="-38000" dirty="0" smtClean="0">
                    <a:latin typeface="+mj-lt"/>
                  </a:rPr>
                  <a:t>i</a:t>
                </a:r>
                <a:endParaRPr lang="pt-PT" sz="1400" baseline="-38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t-PT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Google Shape;123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294050" y="469652"/>
                <a:ext cx="2983300" cy="1211589"/>
              </a:xfrm>
              <a:prstGeom prst="rect">
                <a:avLst/>
              </a:prstGeom>
              <a:blipFill rotWithShape="0">
                <a:blip r:embed="rId4"/>
                <a:stretch>
                  <a:fillRect l="-1020" b="-5527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7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652</Words>
  <Application>Microsoft Office PowerPoint</Application>
  <PresentationFormat>Apresentação no Ecrã (16:9)</PresentationFormat>
  <Paragraphs>244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6" baseType="lpstr">
      <vt:lpstr>Bahnschrift Light</vt:lpstr>
      <vt:lpstr>Calibri</vt:lpstr>
      <vt:lpstr>Walter Turncoat</vt:lpstr>
      <vt:lpstr>Wingdings</vt:lpstr>
      <vt:lpstr>Arial</vt:lpstr>
      <vt:lpstr>Cambria Math</vt:lpstr>
      <vt:lpstr>Sniglet</vt:lpstr>
      <vt:lpstr>Ursula template</vt:lpstr>
      <vt:lpstr>Robótica Industrial</vt:lpstr>
      <vt:lpstr>Apresentação do PowerPoint</vt:lpstr>
      <vt:lpstr>T4-Cinemática Direta (Algoritmo de Denavit-Hartenberg)</vt:lpstr>
      <vt:lpstr>T4-Cinemática Direta (Algoritmo de Denavit-Hartenberg)</vt:lpstr>
      <vt:lpstr>T4-Cinemática Direta (Algoritmo de Denavit-Hartenberg)</vt:lpstr>
      <vt:lpstr>T4-Cinemática Direta (Algoritmo de Denavit-Hartenberg)</vt:lpstr>
      <vt:lpstr>T4-Cinemática Direta (Algoritmo de Denavit-Hartenberg)</vt:lpstr>
      <vt:lpstr>T4-Cinemática Direta (Algoritmo de Denavit-Hartenberg)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Robótica Industrial</dc:title>
  <dc:creator>Pina</dc:creator>
  <cp:lastModifiedBy>Pina</cp:lastModifiedBy>
  <cp:revision>113</cp:revision>
  <dcterms:modified xsi:type="dcterms:W3CDTF">2020-11-22T12:48:55Z</dcterms:modified>
</cp:coreProperties>
</file>