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E19D3E7-B8ED-4907-B5CD-F8F1FB77B93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  <a:ea typeface="Noto Sans CJK SC"/>
              </a:rPr>
              <a:t>Após a normalização, efetua-se uma redução dos dados, mais precisamente uma redução dimensional. Nesta etapa o objetivo é eliminar algumas séries temporais e criar novas séries  que contêm a informação necessária sobre os dados iniciais. Neste caso, utilizou-se o algoritmo Principal Component Analysis, também conhecido por PCA,  e conseguiu-se reduzir as 6 series iniciais para 2, perdendo apenas 7.4% de variabilidade! Desta forma, é possível reduzir o tempo de processamento do algoritmo de deteção de anomalias, uma vez que em vez de 6 séries temporais, apenas são analisadas 2.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849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Por ultimo, é efetuado a deteção de anomalias nas séries criadas pelo PCA. 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Foram testados vários algoritmos de deteção de anomalias, entre os quais, ABOD, SOS e COPOD, sendo que o algoritmos que obteve melhores resultados foi o COPOD. 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No final das anomalias serem detetadas, o instante em que foram detetadas é convertido para a base temporal real, pois como referi anteriormente, toda a analise de segmentos é efetuada numa base temporal virtual. De seguida, todas as anomalias detetadas à mais de 10 minutos são eliminadas, ficando apenas com as anomalias mais recentes.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Dependendo do numero de anomalias detetados nos últimos 10 min, é enviada um alerta Safe ou Warning para a base de dados. Safe é quando se detetaram menos de 4 anomalias e portanto assume-se que o comportamento do equipamento está dentro do normal, Warning é quando se detetaram mais de 3 anomalias, assumindo-se que existe um comportamento anormal do equipamento, sendo necessário parar o equipamento e efetuar uma revisão geral.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É importante referir que quando se emite um alerta Warning, não há nenhuma janela temporal na qual se espera que ocorra uma avaria, o alerta Warning apenas indica que nos últimos 10 minutos houve um comportamento anómalo e que a opção mais cautelosa é parar o equipamento e verificar o estado geral do do mesmo. </a:t>
            </a:r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A partir de agora apresentar-se-ão os resultados obtidos. Em primeiro lugar vai se apresentar o dashboard no Grafana para o bosch_prensa01, de seguida apresenta-se o dashboard para o equipamento bosch_prensa02 e por fim, proceder-se-á a uma analise das previsões obtidas. 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Todos os dados que serão apresentados dizem respeito a um período de 15h, 15min e 44s em que se simulou em tempo real o envio de dados por parte dos 2 equipamentos.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Os dados do equipamento bosch_prensa01, Haulick &amp; Ross,  que foram enviados para o sistema pertencem ao dia 18/08/2020.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793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O dashboard é constituído por 4 painéis, o primeiro é o “Time Series Segmentation” onde é possível selecionar a série temporal que se deseja visualizar. O painel “current prediction” apresenta a ultima previsão  emitida para o equipamento selecionado, o painel “Forecast History” apresenta o histórico de todas as previsões emitidas para o equipamento selecionado. Por último, no canto inferior direito apresentam-se 3 dígitos relativos a todos os equipamentos em geral e não apenas ao selecionado. O “number of equipment” diz respeito ao numero de equipamentos que estão a enviar dados para o sistema desenvolvido, o Working representa o número de equipamentos que estão com o estado working ativo, e o Stopped quantifica os restantes equipamentos.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O equipamento bosch_prensa01, como se pode ver no canto inferior esquerdo apresenta 6 sensores, sendo que no painel time series segmentation está representado o Nivel do Óleo. Para além da série temporal também é possivel visualizar os insntantes temporais em que foram detetadas as anomalia, através de linhas verticais roxas.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18" name="TextShape 2"/>
          <p:cNvSpPr txBox="1"/>
          <p:nvPr/>
        </p:nvSpPr>
        <p:spPr>
          <a:xfrm>
            <a:off x="756360" y="5078880"/>
            <a:ext cx="6047640" cy="793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O dashboard é constituído por 4 painéis, o primeiro é o “Time Series Segmentation” onde é possível selecionar a série temporal que se deseja visualizar. O painel “current prediction” apresenta a ultima previsão  emitida para o equipamento selecionado, o painel “Forecast History” apresenta o histórico de todas as previsões emitidas para o equipamento selecionado. Por último, no canto inferior direito apresentam-se 3 dígitos relativos a todos os equipamentos em geral e não apenas ao selecionado. O “number of equipment” diz respeito ao numero de equipamentos que estão a enviar dados para o sistema desenvolvido, o Working representa o número de equipamentos que estão com o estado working ativo, e o Stopped quantifica os restantes equipamentos.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O equipamento bosch_prensa01, como se pode ver no canto inferior esquerdo apresenta 6 sensores, sendo que no painel time series segmentation está representado o Nivel do Óleo. Para além da série temporal também é possivel visualizar os insntantes temporais em que foram detetadas as anomalia, através de linhas verticais roxas.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20" name="TextShape 2"/>
          <p:cNvSpPr txBox="1"/>
          <p:nvPr/>
        </p:nvSpPr>
        <p:spPr>
          <a:xfrm>
            <a:off x="756360" y="5078880"/>
            <a:ext cx="6047640" cy="793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O dashboard é constituído por 4 painéis, o primeiro é o “Time Series Segmentation” onde é possível selecionar a série temporal que se deseja visualizar. O painel “current prediction” apresenta a ultima previsão  emitida para o equipamento selecionado, o painel “Forecast History” apresenta o histórico de todas as previsões emitidas para o equipamento selecionado. Por último, no canto inferior direito apresentam-se 3 dígitos relativos a todos os equipamentos em geral e não apenas ao selecionado. O “number of equipment” diz respeito ao numero de equipamentos que estão a enviar dados para o sistema desenvolvido, o Working representa o número de equipamentos que estão com o estado working ativo, e o Stopped quantifica os restantes equipamentos.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O equipamento bosch_prensa01, como se pode ver no canto inferior esquerdo apresenta 6 sensores, sendo que no painel time series segmentation está representado o Nivel do Óleo. Para além da série temporal também é possivel visualizar os insntantes temporais em que foram detetadas as anomalia, através de linhas verticais roxas.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22" name="TextShape 2"/>
          <p:cNvSpPr txBox="1"/>
          <p:nvPr/>
        </p:nvSpPr>
        <p:spPr>
          <a:xfrm>
            <a:off x="756360" y="5078880"/>
            <a:ext cx="6047640" cy="793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O dashboard é constituído por 4 painéis, o primeiro é o “Time Series Segmentation” onde é possível selecionar a série temporal que se deseja visualizar. O painel “current prediction” apresenta a ultima previsão  emitida para o equipamento selecionado, o painel “Forecast History” apresenta o histórico de todas as previsões emitidas para o equipamento selecionado. Por último, no canto inferior direito apresentam-se 3 dígitos relativos a todos os equipamentos em geral e não apenas ao selecionado. O “number of equipment” diz respeito ao numero de equipamentos que estão a enviar dados para o sistema desenvolvido, o Working representa o número de equipamentos que estão com o estado working ativo, e o Stopped quantifica os restantes equipamentos.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O equipamento bosch_prensa01, como se pode ver no canto inferior esquerdo apresenta 6 sensores, sendo que no painel time series segmentation está representado o Nivel do Óleo. Para além da série temporal também é possivel visualizar os insntantes temporais em que foram detetadas as anomalia, através de linhas verticais roxas.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24" name="TextShape 2"/>
          <p:cNvSpPr txBox="1"/>
          <p:nvPr/>
        </p:nvSpPr>
        <p:spPr>
          <a:xfrm>
            <a:off x="756360" y="5078880"/>
            <a:ext cx="6047640" cy="793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O dashboard é constituído por 4 painéis, o primeiro é o “Time Series Segmentation” onde é possível selecionar a série temporal que se deseja visualizar. O painel “current prediction” apresenta a ultima previsão  emitida para o equipamento selecionado, o painel “Forecast History” apresenta o histórico de todas as previsões emitidas para o equipamento selecionado. Por último, no canto inferior direito apresentam-se 3 dígitos relativos a todos os equipamentos em geral e não apenas ao selecionado. O “number of equipment” diz respeito ao numero de equipamentos que estão a enviar dados para o sistema desenvolvido, o Working representa o número de equipamentos que estão com o estado working ativo, e o Stopped quantifica os restantes equipamentos.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O equipamento bosch_prensa01, como se pode ver no canto inferior esquerdo apresenta 6 sensores, sendo que no painel time series segmentation está representado o Nivel do Óleo. Para além da série temporal também é possivel visualizar os insntantes temporais em que foram detetadas as anomalia, através de linhas verticais roxas.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26" name="TextShape 2"/>
          <p:cNvSpPr txBox="1"/>
          <p:nvPr/>
        </p:nvSpPr>
        <p:spPr>
          <a:xfrm>
            <a:off x="756360" y="5078880"/>
            <a:ext cx="6047640" cy="793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O dashboard é constituído por 4 painéis, o primeiro é o “Time Series Segmentation” onde é possível selecionar a série temporal que se deseja visualizar. O painel “current prediction” apresenta a ultima previsão  emitida para o equipamento selecionado, o painel “Forecast History” apresenta o histórico de todas as previsões emitidas para o equipamento selecionado. Por último, no canto inferior direito apresentam-se 3 dígitos relativos a todos os equipamentos em geral e não apenas ao selecionado. O “number of equipment” diz respeito ao numero de equipamentos que estão a enviar dados para o sistema desenvolvido, o Working representa o número de equipamentos que estão com o estado working ativo, e o Stopped quantifica os restantes equipamentos.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O equipamento bosch_prensa01, como se pode ver no canto inferior esquerdo apresenta 6 sensores, sendo que no painel time series segmentation está representado o Nivel do Óleo. Para além da série temporal também é possivel visualizar os insntantes temporais em que foram detetadas as anomalia, através de linhas verticais roxas.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849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O equipamento bosch_prensa02, como se pode ver no canto inferior esquerdo apresenta 3 sensores, sendo que no painel time series segmentation está representado o Shaft VibrationX. Ao longo desta serie temporal é possível identificar claramente os dois segmentos. Neste caso, a paragem do equipamento foi provocada de forma deliberada, cortando a corrente ao ESP32.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No que diz respeito as previsões os painéis estão vazios, uma vez que não se efetuou a analise dos segmentos para este equipamento.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O aumento da automatização proporcionada pela industria 4.0 aliada à crescente competitividade no mercado destaca a importância de uma manutenção inteligente, por outras palavras, de uma manutenção preditiva.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Este tipo de manutenção consiste na análise de dados provenientes de sensores instalados no equipamento, de forma a prever quando uma determinada avaria irá ocorrer, agendando manutenções antes das avarias. Desta forma, maximiza-se o tempo entre manutenções sucessivas, minimizando assim, o numero de manutenções a efetuar no equipamento.</a:t>
            </a:r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A análise das previsões foi efetuada através da comparação do histórico das previsões presente no dashboard do equipamento bosch_prensa01 com um shiftbook que contém a descrição das paragens da prensa relativas ao dia 18/08/2020.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Posto isso, inicialmente irão ser abordadas as paragens existentes no shiftbook , e posteriormente serão analisadas as previsões que antecederam cada paragem. No final, serão apresentadas algumas métricas de forma a ser possível quantificar a eficiência das previsões obtidas.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5383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PT" sz="2000" spc="-1" strike="noStrike">
                <a:latin typeface="Arial"/>
              </a:rPr>
              <a:t>Nesta tabela encontram-se as 12 paragens reportadas no shiftbook relativas ao dia 18/08/2020. No entanto, através da analise dos dados, é possível detetar a existência de 33 paragens.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pt-PT" sz="2000" spc="-1" strike="noStrike">
                <a:latin typeface="Arial"/>
              </a:rPr>
              <a:t>Na tabela cada linha é uma paragem reportada, apresentando-se a descrição da paragem, o inicio, fim, duração da paragem, e por fim, identifica-se se a paragem foi provocada por avaria ou não.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pt-PT" sz="2000" spc="-1" strike="noStrike">
                <a:latin typeface="Arial"/>
              </a:rPr>
              <a:t> </a:t>
            </a:r>
            <a:r>
              <a:rPr b="0" lang="pt-PT" sz="2000" spc="-1" strike="noStrike">
                <a:latin typeface="Arial"/>
              </a:rPr>
              <a:t>Das 12 paragens reportadas apenas 2 foram provocadas por avarias, a paragem 1 foi provocada por uma chapa encravada e durou 1h e 10 min 9s  e a paragem 8, foi provocada por uma falha mecânica, mais precisamente, fuga de óleo, e durou 5h 14 min 57s. As restantes paragens não foram provocadas por avaria, sendo portanto, impossíveis de prever.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  <a:ea typeface="Noto Sans CJK SC"/>
              </a:rPr>
              <a:t>Abordando primeiramente as paragens que foram provocadas por avaria, atraves da consulta da tabela apresentada verifica-se que as 2 avarias foram corretamente detetadas com algum período de antecedência, a paragem 1 foi detetada com uma antecedência de 4 min e 23 s, e a paragem 8 foi detetada com uma antecedência de 23min 51seg!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  <a:ea typeface="Noto Sans CJK SC"/>
              </a:rPr>
              <a:t>Pode-se concluir que não existiu nenhum falso negativo, ou seja, não existiu nenhuma avaria que não foi previamente detetada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  <a:ea typeface="Noto Sans CJK SC"/>
              </a:rPr>
              <a:t> 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  <a:ea typeface="Noto Sans CJK SC"/>
              </a:rPr>
              <a:t>Quanto ás restantes paragens, o objetivo era não ter sido emitido nenhum Warning, no entanto nas paragens 3 e 10 o sistema emitiu pelo menos um Warning, podendo-se considerar estas situações como FALSOS POSITIVOS! Ou seja, o sistema previu que existia algum problema, quando na realidade a paragem seguinte não foi causada por nenhuma avaria.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1028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  <a:ea typeface="Noto Sans CJK SC"/>
              </a:rPr>
              <a:t>Com base nas tabelas anteriores é possível calcular várias métricas para quantificar a eficiência das previsões, nomeadamente, accuracy, precision, recall e Fb-score.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  <a:ea typeface="Noto Sans CJK SC"/>
              </a:rPr>
              <a:t> </a:t>
            </a:r>
            <a:r>
              <a:rPr b="0" lang="en-US" sz="1400" spc="-1" strike="noStrike">
                <a:latin typeface="Arial"/>
                <a:ea typeface="Noto Sans CJK SC"/>
              </a:rPr>
              <a:t>o accuracy é definido como o rácio entre as previsões corretas e o numero total de previsoes, tendo-se obtido um valor de 93.94%. Embora este resultado seja bastante elevado, esta métrica não é  métrica mais adequada para classificar um sistema de PdM por duas razões, a primeira prende-se no facto do dataset não ser equilibrado, ou seja, o numero de vezes que as paragens são provocadas por avarias é bastante inferior ao numero de vezes em que as paragens não são provocadas por avarias. A segunda razão, é a atribuição do mesmo peso </a:t>
            </a:r>
            <a:r>
              <a:rPr b="0" lang="en-US" sz="1400" spc="-1" strike="noStrike">
                <a:latin typeface="Arial"/>
              </a:rPr>
              <a:t> a um falso positivo e um falso negativo, o que não faz sentido, pois  enquanto um falso negativo diz respeito a uma avaria que não foi detetada, um falso positivo apenas implica efetuar uma revisão no equipamento, não existindo danos no equipamento.   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O Precision é definido como o racio entre as os Verdadeiros positivos e o numero total de previsoes positivas, tendo-se obtido uma eficiência de 50%. Esta métrica foca-se na  analise dos falsos positivos, e pode-se concluir que sempre que o sistema emite um Warning, existe 50% de probabilidade de existir na realidade uma avaria no equipamento.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O Recall é definido como o rácio entre os Verdadeiros positivos, e o numero total de casos positivos, como neste caso, todas as avarias foram corretamente identificadas, obteve-se 100%. Este valor é bastante satisfatório uma vez que indica que o sistema conseguiu prever sempre as avarias.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Por fim, apresneta-se o F beta score, esta métrica consiste numa media ponderada entre o Precision e o Recall, sendo B o numero de vezes que o Recall é mais importante. Neste caso atribui-se o valor 3 ao Beta, dando 3x mais peso aos falsos Negativos do que aos falsos positivos. Para esta métrica obteve-se o valor de 90.91 %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Considera-se que esta métrica é a que melhor quantifica a eficiência das previsões obtidas, porque avalia tanto os falsos negativos como os falsos positivos atribuindo mais peso aos falsos negativos.</a:t>
            </a:r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  <a:ea typeface="Noto Sans CJK SC"/>
              </a:rPr>
              <a:t>Depois de feitas as contas ao tempo que se pouparia ao evitar-se as paragens provocadas por avarias e considerando também o tempo necessário para parar o equipamento e efetuar uma revisão no equipamento sempre que se emitiu um Warning, conclui-se que, se o sistema desenvolvido estivesse em funcionamento no dia 18/08/2020, a prensa trabalharia mais 4h, 55m e 06s. Tendo em conta que apenas se analisou dados relativos a um período temporal de 15h, 15min e 44s, este tempo corresponde a 32% do tempo total simulado, o que é um valor bastante elevado.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566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Com base nos resultados apresentados nos slides anteriores é possível afirmar que a abordagem proposta constitui uma solução viável no que diz respeito a sistemas de manutenção preditiva, mesmo tendo utilizado um dataset reduzido.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Embora neste projeto se tenha utilizado uma abordagem end-to-end, recentemente submetemos um artigo numa conferencia, que mostra que a combinação da segmentação das series temporais com um algoritmo de machine learning permite alcançar uma melhoria de 23% na métric F1-score relativamente à utilização  apenas do algoritmo de machine learning. As conclusões tecidas no artigo comprovam claramente o impacto positivo da segmentação das séries temporais. </a:t>
            </a:r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  <a:ea typeface="Noto Sans CJK SC"/>
              </a:rPr>
              <a:t>Como trabalho futuro, seria bastante útil o desenvolvimento de um algoritmo de otimização de forma a selecionar a melhor combinação de hyperparametros para cada equipamento.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  <a:ea typeface="Noto Sans CJK SC"/>
              </a:rPr>
              <a:t> </a:t>
            </a:r>
            <a:r>
              <a:rPr b="0" lang="en-US" sz="1400" spc="-1" strike="noStrike">
                <a:latin typeface="Arial"/>
                <a:ea typeface="Noto Sans CJK SC"/>
              </a:rPr>
              <a:t>Existem 7 hyperparametros que podem ser diferentes dependendo do equipamento, o objetivo destes hyperparametros é oferecer versatilidade ao sistema,no entanto também aumentam a complexidade de implementação do sistema.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Neste projeto todos estes hyperparametros foram determinados com base no método tentativa e erro, no entanto se tivéssemos na presença de 20 equipamentos esta método seria bastante moroso e ineficiente.</a:t>
            </a:r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680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500" spc="-1" strike="noStrike">
                <a:latin typeface="Arial"/>
              </a:rPr>
              <a:t>Este projeto pode ser decomposto em três grandes objetivos, o primeiro consiste na centralização de dados provenientes de diversos equipamentos numa só plataforma, facilitando tanto a visualização como a análise dos dados.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O segundo objetivo consiste no desenvolvimento de um sistema de manutenção preditiva na prensa Haulick &amp; Roos, com o intuito de diminuir o número de paragens não planeadas. Esta prensa é uma prensa mecânica que transforma chapas metálicas em diferentes tipos de peças, sendo responsável por abastecer várias linhas de produção. Neste caso, a prensa já apresentava todos os sensores necessários instalados, e por isso a primeira fase do sistema de manutenção preditiva já se encontrava realizado.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Por último, o terceiro objetivo  consiste no desenvolvimento de uma plataforma de visualização, em que por um lado permite a visualização dos dados de todos os equipamentos, e por outro  permite a visualização das previsões emitidas pelo sistema de manutenção preditiva.</a:t>
            </a:r>
            <a:endParaRPr b="0" lang="en-US" sz="15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1028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Neste Slide apresenta-se a arquitetura da solução proposta.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A camada mais abaixo diz respeito aos diversos equipamentos espalhados pela instalação fabril devidamente equipados com sensores. Na camada imediatamente acima estão ilustrados os edge devices. Deve existir pelo menos 1 edge device por equipamento e estes dispositivos são responsáveis por 2 funções, por um lado, proceder à aquisição dos dados medidos pelos sensores, e por outro enviar esse informação para o servidor, mais precisamente para o componente DATA RECEPTION. 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O data reception recebe os dados e encaminha a informação de uma forma normalizada para o componente time series segmentation.  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O componente Time Series Segmentation é o componente principal do sistema desenvolvido. O objetivo é dividir os dados provenientes de cada equipamento em diferentes segmentos, em que cada segmento representa um estado diferente de cada equipamento.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Desta forma, o próximo componente, segment analysis and forecasts, apenas  analisa dados pertencentes ao mesmo segmento, facilitando tanto a extração de padrões como a deteção de anomalias, como se irá explicar aseguir.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No final do Segment Analysis and Forecasts, é guardada na base de dados uma previsão relativa ao futuro estado funcionamento de cada equipamento, sendo posteriormente apresentada na plataforma de visualização. A equipa de manutenção através da consulta da plataforma , consegue verificar se algum dos equipamentos necessita ou não de manutenção.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Esta arquitetura constitui uma solução end-to-end de um sistema de manutenção preditiva, uma vez que recebe dados em tempo real de diversos equipamentos, e emite constantemente previsões para a plataforma de visualização.</a:t>
            </a:r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1028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Passando agora para a solução efetivamente implementada, foram utilizados 2 equipamentos, bosch_prensa01 e o bosch_prensa02.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O bosch_prensa01 diz respeito à prensa Haulick and Roos, e de forma a ser possível simular o envio dos dados da prensa em tempo real para o sistema, foi desenvolvido um serviço que lê um ficheiro CSV  contendo os dados dos sensores da prensa, e simula o funcionamento de um Edge Device, estando constantemente a enviar dados reais dos sensores para o Data Reception.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Quanto ao equipamento bosch_prensa02, este não constitui de facto um equipamento, apenas representa um sistema de aquisição de dados pronto a ser instalado em qualquer equipamento. É constituído por um módulo GY-91 capaz de  medir acelerações em 3 direções distintas e por um ESP32 a servir como edge device.  O objetivo deste equipamento é testar o funcionamento da plataforma desenvolvida quando existe mais do que 1 equipamento a enviar dados.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Para o componente Data Reception, desenvolveu-se uma REST API usando a livraria FLASK em que, os edge devices, por cada medição extraída do sensor, enviam um POST REQUEST contendo um ficheiro JSON, e o REST API ao receber essa informação gera uma mensagem Kafka com os mesmos campos do ficheiro JSON, reencaminhando-a para o componente time series segmentation.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O componente Time Series Segmentation exige uma elevada performance no processamento de toda a informação, dado que efetua várias transformações de dados, nomeadamente, validações e agregações. Estas transformações têm de ser efetuadas de forma eficiente de forma a reduzir a probabilidade de existência de gargalos no pipeline. De forma a satisfazer este requisito de elevada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performance, o processamento de toda a informação neste componente foi efetuado recorrendo ao Kafka, que é um tipo de Message Oriented Middleware.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Para a base de dados foi escolhida a Maria DB enquanto que para a plataforma de visualização optou-se pelo Grafana.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Todos os componentes do sistema desenvolvido foram containarizados utilizando Docker containers, de forma a facilitar tanto o desenvolvimento como a implementação do sistema.</a:t>
            </a:r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1028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O elemento diferenciador da abordagem proposta é a segmentação das séries temporais, mais precisamente, segmentação em 2 segmentos, Working e Stopped. Através de uma analise aos dados da prensa, é possível identificar 3 padrões de funcionamento diferentes: existem períodos em que a prensa está a funcionar normalmente, existem períodos em que a prensa está parada, e existem períodos em que, embora a prensa esteja a funcionar, está em períodos de teste.  A frequência com que os dados são enviados pelo Edge Device, permite claramente identificar estes 3 períodos. Sempre que a frequência de envio dos dados está próxima de 1Hz, a prensa encontra-se a funcionar normalmente, sempre que a frequência é 0HZ, ou seja, não está a enviar dados, a prensa está parada, e sempre que a frequência encontra-se entre 0 e 0.5 Hz, a prensa encontram-se em períodos de testes. A segmentação implementada agrupa os períodos de teste e paragem no Segmento Stopped, deixando apenas dados relativos ao período em que a prensa está a funcionar no segmento Working. Neste caso, a segmentação implementada pode ser vista como um filtro, dado que separa os dados úteis dos restantes dados, e são estes dados úteis que posteriormente serão analisados, reduzindo a complexidade dos algoritmos a implementar.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Na figura apresentada, é possível visualizar a serie temporal relativa ao nível do óleo devidamente segmentada nos estados considerados. Os segmentos diferentes são identificados com uma cor diferente: os segmentos Working são representados com a cor verde, e os segmentos Stopped são representados com a cor vermelha. Por volta das 19:50, o espaçamento temporal entre observações sucessivas aumenta, identificando um período em que se estava a efetuar algum teste na prensa, e como se pode ver, o estado ativado nesse instante foi o Stopped e não o Working. Desta forma, na analise de segmentos, os dados relativos ao teste não serão utilizados.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8783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Agora apresenta-se o pipeline da análise dos segmentos, mostrando como é possivel converter os segmentos das séries temporais em previsões relativas ao futuro estado de funcionamento do equipamento.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O intervalo de tempo entre duas analises de segmentos consecutivas é um de 7 hyperparametros a ser definido, tendo-se utilizado, neste caso, 10 minutos. Portanto, de 10 em 10 minutos é emitido um alerta para a plataforma de visualização relativo ao estado do equipamento.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Esta analise apenas se efetuou para o equipamento bosch_prensa01 pois no outro equipamento não é possível prever avarias.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Todas as séries temporais de cada equipamento são analisados, para o caso do equipamento bosch_prensa01, existem 6 séries temporais e portanto são todas analisadas. No entanto, não se analisa a serie temporal toda,  apenas se analisam os segmentos Working de cada uma das série temporais, com o intuito de não incluir ruído na análise, como explicado anteriormente.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O objetivo principal desta analise consiste na deteção de anomalias nas séries temporais. No entanto, antes de se aplicar um algoritmo de deteção de anomalias é necessário efetuar um processamento de dados para, por um lado, aumentar a performance do algoritmo de deteção de anomalias, e por outro, aumentar a rapidez com que esta deteção se efetua.</a:t>
            </a:r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  <a:ea typeface="Noto Sans CJK SC"/>
              </a:rPr>
              <a:t>Uma das consequências de analisar apenas segmentos de series temporais é a existência de períodos temporais em que não existem dados, por isso o primeiro passo a efetuar é a união dos segmentos, dando origem a uma base temporal virtual, tal como se verifica na imagem apresentada.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6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Posteriormente é necessário efetuar uma normalização dos dados.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Como estamos a trabalhar com séries temporais provenientes de diferentes sensores, existem séries temporais com valores de ordem de grandeza superiores a outras, e existem algoritmos que atribuem maior peso a séries que tenham uma ordem de grandeza superior, como é o caso do algoritmos de redução dimensional apresentado a seguir.  De forma a evitar esta  atribuição de mais peso a séries temporais com valores mais elevados, normalizou-se todas as séries temporais entre os valores 0 e 1, recorrendo ao método de normalização para o mínimo e máximo.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Observando a imagem, é possivel verificar que apenas existiu uma variação da escala, todos os padroes permaneceram inalterados.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383280" y="443520"/>
            <a:ext cx="665640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rgbClr val="48ffd5"/>
                </a:solidFill>
                <a:latin typeface="Roboto Black"/>
                <a:ea typeface="Roboto Black"/>
              </a:rPr>
              <a:t>Uma abordagem de manutenção preditiva baseada na segmentação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rgbClr val="48ffd5"/>
                </a:solidFill>
                <a:latin typeface="Roboto Black"/>
                <a:ea typeface="Roboto Black"/>
              </a:rPr>
              <a:t>de séries temporais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914760" y="480240"/>
            <a:ext cx="405000" cy="125640"/>
          </a:xfrm>
          <a:custGeom>
            <a:avLst/>
            <a:gdLst/>
            <a:ahLst/>
            <a:rect l="l" t="t" r="r" b="b"/>
            <a:pathLst>
              <a:path w="16941" h="5303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"/>
          <p:cNvSpPr/>
          <p:nvPr/>
        </p:nvSpPr>
        <p:spPr>
          <a:xfrm>
            <a:off x="1003320" y="608040"/>
            <a:ext cx="227880" cy="90000"/>
          </a:xfrm>
          <a:custGeom>
            <a:avLst/>
            <a:gdLst/>
            <a:ahLst/>
            <a:rect l="l" t="t" r="r" b="b"/>
            <a:pathLst>
              <a:path w="9553" h="3807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"/>
          <p:cNvSpPr/>
          <p:nvPr/>
        </p:nvSpPr>
        <p:spPr>
          <a:xfrm>
            <a:off x="1069200" y="725040"/>
            <a:ext cx="113040" cy="96840"/>
          </a:xfrm>
          <a:custGeom>
            <a:avLst/>
            <a:gdLst/>
            <a:ahLst/>
            <a:rect l="l" t="t" r="r" b="b"/>
            <a:pathLst>
              <a:path w="4777" h="4101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5"/>
          <p:cNvSpPr/>
          <p:nvPr/>
        </p:nvSpPr>
        <p:spPr>
          <a:xfrm>
            <a:off x="822960" y="347400"/>
            <a:ext cx="588600" cy="162360"/>
          </a:xfrm>
          <a:custGeom>
            <a:avLst/>
            <a:gdLst/>
            <a:ahLst/>
            <a:rect l="l" t="t" r="r" b="b"/>
            <a:pathLst>
              <a:path w="24583" h="6831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6"/>
          <p:cNvSpPr/>
          <p:nvPr/>
        </p:nvSpPr>
        <p:spPr>
          <a:xfrm>
            <a:off x="-226080" y="902160"/>
            <a:ext cx="3447360" cy="3968640"/>
          </a:xfrm>
          <a:custGeom>
            <a:avLst/>
            <a:gdLst/>
            <a:ahLst/>
            <a:rect l="l" t="t" r="r" b="b"/>
            <a:pathLst>
              <a:path w="143736" h="165451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7"/>
          <p:cNvSpPr/>
          <p:nvPr/>
        </p:nvSpPr>
        <p:spPr>
          <a:xfrm>
            <a:off x="36720" y="2657880"/>
            <a:ext cx="936720" cy="935280"/>
          </a:xfrm>
          <a:custGeom>
            <a:avLst/>
            <a:gdLst/>
            <a:ahLst/>
            <a:rect l="l" t="t" r="r" b="b"/>
            <a:pathLst>
              <a:path w="39103" h="3904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8"/>
          <p:cNvSpPr/>
          <p:nvPr/>
        </p:nvSpPr>
        <p:spPr>
          <a:xfrm>
            <a:off x="1654920" y="272520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9"/>
          <p:cNvSpPr/>
          <p:nvPr/>
        </p:nvSpPr>
        <p:spPr>
          <a:xfrm>
            <a:off x="1031400" y="2553840"/>
            <a:ext cx="667800" cy="659520"/>
          </a:xfrm>
          <a:custGeom>
            <a:avLst/>
            <a:gdLst/>
            <a:ahLst/>
            <a:rect l="l" t="t" r="r" b="b"/>
            <a:pathLst>
              <a:path w="27895" h="27539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0"/>
          <p:cNvSpPr/>
          <p:nvPr/>
        </p:nvSpPr>
        <p:spPr>
          <a:xfrm>
            <a:off x="1994400" y="1967400"/>
            <a:ext cx="985680" cy="3672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1"/>
          <p:cNvSpPr/>
          <p:nvPr/>
        </p:nvSpPr>
        <p:spPr>
          <a:xfrm>
            <a:off x="1994400" y="2098800"/>
            <a:ext cx="985680" cy="3672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2"/>
          <p:cNvSpPr/>
          <p:nvPr/>
        </p:nvSpPr>
        <p:spPr>
          <a:xfrm>
            <a:off x="1994400" y="2230200"/>
            <a:ext cx="985680" cy="3672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3"/>
          <p:cNvSpPr/>
          <p:nvPr/>
        </p:nvSpPr>
        <p:spPr>
          <a:xfrm rot="20940000">
            <a:off x="1993680" y="2493360"/>
            <a:ext cx="985680" cy="3672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4"/>
          <p:cNvSpPr/>
          <p:nvPr/>
        </p:nvSpPr>
        <p:spPr>
          <a:xfrm rot="20940000">
            <a:off x="1993320" y="2624760"/>
            <a:ext cx="985680" cy="3672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5"/>
          <p:cNvSpPr/>
          <p:nvPr/>
        </p:nvSpPr>
        <p:spPr>
          <a:xfrm>
            <a:off x="1994400" y="2888640"/>
            <a:ext cx="985680" cy="3672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6"/>
          <p:cNvSpPr/>
          <p:nvPr/>
        </p:nvSpPr>
        <p:spPr>
          <a:xfrm>
            <a:off x="1994400" y="3020040"/>
            <a:ext cx="985680" cy="3672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7"/>
          <p:cNvSpPr/>
          <p:nvPr/>
        </p:nvSpPr>
        <p:spPr>
          <a:xfrm>
            <a:off x="1994400" y="3282840"/>
            <a:ext cx="985680" cy="36720"/>
          </a:xfrm>
          <a:custGeom>
            <a:avLst/>
            <a:gdLst/>
            <a:ah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8"/>
          <p:cNvSpPr/>
          <p:nvPr/>
        </p:nvSpPr>
        <p:spPr>
          <a:xfrm>
            <a:off x="58320" y="1967400"/>
            <a:ext cx="1703880" cy="36720"/>
          </a:xfrm>
          <a:custGeom>
            <a:avLst/>
            <a:gdLst/>
            <a:ahLst/>
            <a:rect l="l" t="t" r="r" b="b"/>
            <a:pathLst>
              <a:path w="71072" h="1593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9"/>
          <p:cNvSpPr/>
          <p:nvPr/>
        </p:nvSpPr>
        <p:spPr>
          <a:xfrm>
            <a:off x="58320" y="2098800"/>
            <a:ext cx="1703880" cy="36720"/>
          </a:xfrm>
          <a:custGeom>
            <a:avLst/>
            <a:gdLst/>
            <a:ahLst/>
            <a:rect l="l" t="t" r="r" b="b"/>
            <a:pathLst>
              <a:path w="71072" h="1593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0"/>
          <p:cNvSpPr/>
          <p:nvPr/>
        </p:nvSpPr>
        <p:spPr>
          <a:xfrm>
            <a:off x="58320" y="2363040"/>
            <a:ext cx="1146240" cy="36720"/>
          </a:xfrm>
          <a:custGeom>
            <a:avLst/>
            <a:gdLst/>
            <a:ahLst/>
            <a:rect l="l" t="t" r="r" b="b"/>
            <a:pathLst>
              <a:path w="47827" h="1594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1"/>
          <p:cNvSpPr/>
          <p:nvPr/>
        </p:nvSpPr>
        <p:spPr>
          <a:xfrm>
            <a:off x="2108880" y="1701360"/>
            <a:ext cx="699840" cy="113040"/>
          </a:xfrm>
          <a:custGeom>
            <a:avLst/>
            <a:gdLst/>
            <a:ahLst/>
            <a:rect l="l" t="t" r="r" b="b"/>
            <a:pathLst>
              <a:path w="29232" h="4778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2"/>
          <p:cNvSpPr/>
          <p:nvPr/>
        </p:nvSpPr>
        <p:spPr>
          <a:xfrm>
            <a:off x="560880" y="1701360"/>
            <a:ext cx="698400" cy="113040"/>
          </a:xfrm>
          <a:custGeom>
            <a:avLst/>
            <a:gdLst/>
            <a:ahLst/>
            <a:rect l="l" t="t" r="r" b="b"/>
            <a:pathLst>
              <a:path w="29168" h="477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3"/>
          <p:cNvSpPr/>
          <p:nvPr/>
        </p:nvSpPr>
        <p:spPr>
          <a:xfrm>
            <a:off x="2385360" y="1418400"/>
            <a:ext cx="232560" cy="199080"/>
          </a:xfrm>
          <a:custGeom>
            <a:avLst/>
            <a:gdLst/>
            <a:ahLst/>
            <a:rect l="l" t="t" r="r" b="b"/>
            <a:pathLst>
              <a:path w="9745" h="8356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4"/>
          <p:cNvSpPr/>
          <p:nvPr/>
        </p:nvSpPr>
        <p:spPr>
          <a:xfrm>
            <a:off x="1330920" y="1643400"/>
            <a:ext cx="229320" cy="229320"/>
          </a:xfrm>
          <a:custGeom>
            <a:avLst/>
            <a:gdLst/>
            <a:ahLst/>
            <a:rect l="l" t="t" r="r" b="b"/>
            <a:pathLst>
              <a:path w="9618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5"/>
          <p:cNvSpPr/>
          <p:nvPr/>
        </p:nvSpPr>
        <p:spPr>
          <a:xfrm>
            <a:off x="91440" y="391320"/>
            <a:ext cx="502920" cy="430560"/>
          </a:xfrm>
          <a:custGeom>
            <a:avLst/>
            <a:gdLst/>
            <a:ahLst/>
            <a:rect l="l" t="t" r="r" b="b"/>
            <a:pathLst>
              <a:path w="21016" h="18002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6"/>
          <p:cNvSpPr/>
          <p:nvPr/>
        </p:nvSpPr>
        <p:spPr>
          <a:xfrm>
            <a:off x="236520" y="470160"/>
            <a:ext cx="96480" cy="224640"/>
          </a:xfrm>
          <a:custGeom>
            <a:avLst/>
            <a:gdLst/>
            <a:ahLst/>
            <a:rect l="l" t="t" r="r" b="b"/>
            <a:pathLst>
              <a:path w="4076" h="942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7"/>
          <p:cNvSpPr/>
          <p:nvPr/>
        </p:nvSpPr>
        <p:spPr>
          <a:xfrm>
            <a:off x="169560" y="1435320"/>
            <a:ext cx="163800" cy="165240"/>
          </a:xfrm>
          <a:custGeom>
            <a:avLst/>
            <a:gdLst/>
            <a:ahLst/>
            <a:rect l="l" t="t" r="r" b="b"/>
            <a:pathLst>
              <a:path w="6879" h="6943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8"/>
          <p:cNvSpPr/>
          <p:nvPr/>
        </p:nvSpPr>
        <p:spPr>
          <a:xfrm>
            <a:off x="849600" y="1453680"/>
            <a:ext cx="1451880" cy="128520"/>
          </a:xfrm>
          <a:custGeom>
            <a:avLst/>
            <a:gdLst/>
            <a:ahLst/>
            <a:rect l="l" t="t" r="r" b="b"/>
            <a:pathLst>
              <a:path w="60564" h="5415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9"/>
          <p:cNvSpPr/>
          <p:nvPr/>
        </p:nvSpPr>
        <p:spPr>
          <a:xfrm>
            <a:off x="3309840" y="2194560"/>
            <a:ext cx="34736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ffffff"/>
                </a:solidFill>
                <a:latin typeface="Roboto Black"/>
                <a:ea typeface="Roboto Black"/>
              </a:rPr>
              <a:t>Daniel Coelho</a:t>
            </a:r>
            <a:br/>
            <a:r>
              <a:rPr b="0" lang="es" sz="1200" spc="-1" strike="noStrike">
                <a:solidFill>
                  <a:srgbClr val="ffffff"/>
                </a:solidFill>
                <a:latin typeface="Roboto Black"/>
                <a:ea typeface="Roboto Black"/>
              </a:rPr>
              <a:t>Orientador: Prof. José Santos</a:t>
            </a:r>
            <a:br/>
            <a:r>
              <a:rPr b="0" lang="es" sz="1200" spc="-1" strike="noStrike">
                <a:solidFill>
                  <a:srgbClr val="ffffff"/>
                </a:solidFill>
                <a:latin typeface="Roboto Black"/>
                <a:ea typeface="Roboto Black"/>
              </a:rPr>
              <a:t>Coorientador: Prof. Eugénio Rocha</a:t>
            </a:r>
            <a:br/>
            <a:r>
              <a:rPr b="0" lang="es" sz="1200" spc="-1" strike="noStrike">
                <a:solidFill>
                  <a:srgbClr val="ffffff"/>
                </a:solidFill>
                <a:latin typeface="Roboto Black"/>
                <a:ea typeface="Roboto Black"/>
              </a:rPr>
              <a:t>Supervisor (Empresa): Eng. Duarte Almeida</a:t>
            </a:r>
            <a:br/>
            <a:endParaRPr b="0" lang="en-US" sz="12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3401640" y="3889800"/>
            <a:ext cx="2307600" cy="864000"/>
          </a:xfrm>
          <a:prstGeom prst="rect">
            <a:avLst/>
          </a:prstGeom>
          <a:ln>
            <a:noFill/>
          </a:ln>
        </p:spPr>
      </p:pic>
      <p:pic>
        <p:nvPicPr>
          <p:cNvPr id="302" name="" descr="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6035040" y="3291840"/>
            <a:ext cx="3017520" cy="226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311760" y="644400"/>
            <a:ext cx="851904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ANÁLISE DOS SEGMENTOS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311760" y="1191600"/>
            <a:ext cx="851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3"/>
          <p:cNvSpPr/>
          <p:nvPr/>
        </p:nvSpPr>
        <p:spPr>
          <a:xfrm>
            <a:off x="3889800" y="297324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pt-PT" sz="800" spc="-1" strike="noStrike">
                <a:solidFill>
                  <a:srgbClr val="ffffff"/>
                </a:solidFill>
                <a:latin typeface="Arial"/>
                <a:ea typeface="DejaVu Sans"/>
              </a:rPr>
              <a:t>União dos segmentos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3" name="CustomShape 4"/>
          <p:cNvSpPr/>
          <p:nvPr/>
        </p:nvSpPr>
        <p:spPr>
          <a:xfrm>
            <a:off x="2066400" y="1463040"/>
            <a:ext cx="1810080" cy="121860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5"/>
          <p:cNvSpPr/>
          <p:nvPr/>
        </p:nvSpPr>
        <p:spPr>
          <a:xfrm flipV="1">
            <a:off x="4571280" y="323064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Line 6"/>
          <p:cNvSpPr/>
          <p:nvPr/>
        </p:nvSpPr>
        <p:spPr>
          <a:xfrm flipV="1">
            <a:off x="4571280" y="2841120"/>
            <a:ext cx="0" cy="13212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7"/>
          <p:cNvSpPr/>
          <p:nvPr/>
        </p:nvSpPr>
        <p:spPr>
          <a:xfrm flipH="1">
            <a:off x="4571640" y="5077440"/>
            <a:ext cx="1161360" cy="3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8"/>
          <p:cNvSpPr/>
          <p:nvPr/>
        </p:nvSpPr>
        <p:spPr>
          <a:xfrm>
            <a:off x="5733000" y="2390760"/>
            <a:ext cx="0" cy="268668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9"/>
          <p:cNvSpPr/>
          <p:nvPr/>
        </p:nvSpPr>
        <p:spPr>
          <a:xfrm>
            <a:off x="212112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bosch_prensa01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9" name="CustomShape 10"/>
          <p:cNvSpPr/>
          <p:nvPr/>
        </p:nvSpPr>
        <p:spPr>
          <a:xfrm>
            <a:off x="299916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bosch_prensa02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0" name="CustomShape 11"/>
          <p:cNvSpPr/>
          <p:nvPr/>
        </p:nvSpPr>
        <p:spPr>
          <a:xfrm>
            <a:off x="5266800" y="1463040"/>
            <a:ext cx="1810080" cy="121860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2"/>
          <p:cNvSpPr/>
          <p:nvPr/>
        </p:nvSpPr>
        <p:spPr>
          <a:xfrm>
            <a:off x="532152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bosch_prensa01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2" name="CustomShape 13"/>
          <p:cNvSpPr/>
          <p:nvPr/>
        </p:nvSpPr>
        <p:spPr>
          <a:xfrm>
            <a:off x="619956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bosch_prensa02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3" name="CustomShape 14"/>
          <p:cNvSpPr/>
          <p:nvPr/>
        </p:nvSpPr>
        <p:spPr>
          <a:xfrm>
            <a:off x="3889800" y="352188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pt-PT" sz="800" spc="-1" strike="noStrike">
                <a:solidFill>
                  <a:srgbClr val="ffffff"/>
                </a:solidFill>
                <a:latin typeface="Arial"/>
                <a:ea typeface="DejaVu Sans"/>
              </a:rPr>
              <a:t>Normalização dos dados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4" name="CustomShape 15"/>
          <p:cNvSpPr/>
          <p:nvPr/>
        </p:nvSpPr>
        <p:spPr>
          <a:xfrm>
            <a:off x="3889800" y="407052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1" lang="pt-PT" sz="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Redução dos dados</a:t>
            </a:r>
            <a:endParaRPr b="1" lang="en-US" sz="8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5" name="CustomShape 16"/>
          <p:cNvSpPr/>
          <p:nvPr/>
        </p:nvSpPr>
        <p:spPr>
          <a:xfrm>
            <a:off x="3889800" y="461916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pt-PT" sz="800" spc="-1" strike="noStrike">
                <a:solidFill>
                  <a:srgbClr val="ffffff"/>
                </a:solidFill>
                <a:latin typeface="Arial"/>
                <a:ea typeface="DejaVu Sans"/>
              </a:rPr>
              <a:t>Deteção de anomalias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6" name="Line 17"/>
          <p:cNvSpPr/>
          <p:nvPr/>
        </p:nvSpPr>
        <p:spPr>
          <a:xfrm flipV="1">
            <a:off x="2532600" y="2390760"/>
            <a:ext cx="0" cy="3675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18"/>
          <p:cNvSpPr/>
          <p:nvPr/>
        </p:nvSpPr>
        <p:spPr>
          <a:xfrm flipH="1">
            <a:off x="2532600" y="2758320"/>
            <a:ext cx="2038680" cy="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19"/>
          <p:cNvSpPr/>
          <p:nvPr/>
        </p:nvSpPr>
        <p:spPr>
          <a:xfrm flipV="1">
            <a:off x="4571280" y="2761560"/>
            <a:ext cx="0" cy="10980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20"/>
          <p:cNvSpPr/>
          <p:nvPr/>
        </p:nvSpPr>
        <p:spPr>
          <a:xfrm flipV="1">
            <a:off x="4572000" y="377928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Line 21"/>
          <p:cNvSpPr/>
          <p:nvPr/>
        </p:nvSpPr>
        <p:spPr>
          <a:xfrm flipV="1">
            <a:off x="4572000" y="432720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Line 22"/>
          <p:cNvSpPr/>
          <p:nvPr/>
        </p:nvSpPr>
        <p:spPr>
          <a:xfrm flipV="1">
            <a:off x="4571280" y="4876200"/>
            <a:ext cx="360" cy="20124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52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2962800"/>
            <a:ext cx="3858480" cy="2194200"/>
          </a:xfrm>
          <a:prstGeom prst="rect">
            <a:avLst/>
          </a:prstGeom>
          <a:ln>
            <a:noFill/>
          </a:ln>
        </p:spPr>
      </p:pic>
      <p:sp>
        <p:nvSpPr>
          <p:cNvPr id="453" name="CustomShape 23"/>
          <p:cNvSpPr/>
          <p:nvPr/>
        </p:nvSpPr>
        <p:spPr>
          <a:xfrm>
            <a:off x="6766920" y="3109320"/>
            <a:ext cx="1280160" cy="1188720"/>
          </a:xfrm>
          <a:prstGeom prst="ellipse">
            <a:avLst/>
          </a:prstGeom>
          <a:solidFill>
            <a:srgbClr val="48ffd5"/>
          </a:solidFill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900" spc="-1" strike="noStrike">
                <a:solidFill>
                  <a:srgbClr val="052643"/>
                </a:solidFill>
                <a:latin typeface="Arial"/>
                <a:ea typeface="DejaVu Sans"/>
              </a:rPr>
              <a:t>Principal Component</a:t>
            </a:r>
            <a:endParaRPr b="0" lang="en-US" sz="900" spc="-1" strike="noStrike">
              <a:solidFill>
                <a:srgbClr val="052643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900" spc="-1" strike="noStrike">
                <a:solidFill>
                  <a:srgbClr val="052643"/>
                </a:solidFill>
                <a:latin typeface="Arial"/>
                <a:ea typeface="DejaVu Sans"/>
              </a:rPr>
              <a:t>Analysis</a:t>
            </a:r>
            <a:endParaRPr b="0" lang="en-US" sz="900" spc="-1" strike="noStrike">
              <a:solidFill>
                <a:srgbClr val="052643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900" spc="-1" strike="noStrike">
                <a:solidFill>
                  <a:srgbClr val="052643"/>
                </a:solidFill>
                <a:latin typeface="Arial"/>
                <a:ea typeface="DejaVu Sans"/>
              </a:rPr>
              <a:t>(PCA)</a:t>
            </a:r>
            <a:endParaRPr b="0" lang="en-US" sz="900" spc="-1" strike="noStrike">
              <a:solidFill>
                <a:srgbClr val="052643"/>
              </a:solidFill>
              <a:latin typeface="Arial"/>
            </a:endParaRPr>
          </a:p>
        </p:txBody>
      </p:sp>
      <p:sp>
        <p:nvSpPr>
          <p:cNvPr id="454" name="CustomShape 24"/>
          <p:cNvSpPr/>
          <p:nvPr/>
        </p:nvSpPr>
        <p:spPr>
          <a:xfrm>
            <a:off x="2132280" y="1517760"/>
            <a:ext cx="16783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Séries </a:t>
            </a:r>
            <a:r>
              <a:rPr b="0" lang="pt-PT" sz="1100" spc="-1" strike="noStrike">
                <a:latin typeface="Arial"/>
              </a:rPr>
              <a:t>Temporais</a:t>
            </a:r>
            <a:r>
              <a:rPr b="0" lang="en-US" sz="1100" spc="-1" strike="noStrike">
                <a:latin typeface="Arial"/>
              </a:rPr>
              <a:t> </a:t>
            </a:r>
            <a:r>
              <a:rPr b="0" lang="pt-PT" sz="1100" spc="-1" strike="noStrike">
                <a:latin typeface="Arial"/>
              </a:rPr>
              <a:t>Segmentadas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55" name="CustomShape 25"/>
          <p:cNvSpPr/>
          <p:nvPr/>
        </p:nvSpPr>
        <p:spPr>
          <a:xfrm>
            <a:off x="5755680" y="1609200"/>
            <a:ext cx="83268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Anomalias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56" name="CustomShape 26"/>
          <p:cNvSpPr/>
          <p:nvPr/>
        </p:nvSpPr>
        <p:spPr>
          <a:xfrm>
            <a:off x="3547800" y="2560320"/>
            <a:ext cx="113472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800" spc="-1" strike="noStrike">
                <a:latin typeface="Arial"/>
              </a:rPr>
              <a:t>Segmentos Working</a:t>
            </a:r>
            <a:r>
              <a:rPr b="0" lang="en-US" sz="800" spc="-1" strike="noStrike">
                <a:latin typeface="Arial"/>
              </a:rPr>
              <a:t> 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311760" y="644400"/>
            <a:ext cx="851904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ANÁLISE DOS SEGMENTOS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311760" y="1191600"/>
            <a:ext cx="851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3"/>
          <p:cNvSpPr/>
          <p:nvPr/>
        </p:nvSpPr>
        <p:spPr>
          <a:xfrm>
            <a:off x="3889800" y="297324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pt-PT" sz="800" spc="-1" strike="noStrike">
                <a:solidFill>
                  <a:srgbClr val="ffffff"/>
                </a:solidFill>
                <a:latin typeface="Arial"/>
                <a:ea typeface="DejaVu Sans"/>
              </a:rPr>
              <a:t>União dos segmentos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0" name="CustomShape 4"/>
          <p:cNvSpPr/>
          <p:nvPr/>
        </p:nvSpPr>
        <p:spPr>
          <a:xfrm>
            <a:off x="2066400" y="1463040"/>
            <a:ext cx="1810080" cy="121860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Line 5"/>
          <p:cNvSpPr/>
          <p:nvPr/>
        </p:nvSpPr>
        <p:spPr>
          <a:xfrm flipV="1">
            <a:off x="4571280" y="323064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Line 6"/>
          <p:cNvSpPr/>
          <p:nvPr/>
        </p:nvSpPr>
        <p:spPr>
          <a:xfrm flipV="1">
            <a:off x="4571280" y="2841120"/>
            <a:ext cx="0" cy="13212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7"/>
          <p:cNvSpPr/>
          <p:nvPr/>
        </p:nvSpPr>
        <p:spPr>
          <a:xfrm flipH="1">
            <a:off x="4571640" y="5077440"/>
            <a:ext cx="1161360" cy="3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8"/>
          <p:cNvSpPr/>
          <p:nvPr/>
        </p:nvSpPr>
        <p:spPr>
          <a:xfrm>
            <a:off x="5733000" y="2390760"/>
            <a:ext cx="0" cy="268668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9"/>
          <p:cNvSpPr/>
          <p:nvPr/>
        </p:nvSpPr>
        <p:spPr>
          <a:xfrm>
            <a:off x="212112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bosch_prensa01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6" name="CustomShape 10"/>
          <p:cNvSpPr/>
          <p:nvPr/>
        </p:nvSpPr>
        <p:spPr>
          <a:xfrm>
            <a:off x="299916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bosch_prensa02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7" name="CustomShape 11"/>
          <p:cNvSpPr/>
          <p:nvPr/>
        </p:nvSpPr>
        <p:spPr>
          <a:xfrm>
            <a:off x="5266800" y="1463040"/>
            <a:ext cx="1810080" cy="121860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2"/>
          <p:cNvSpPr/>
          <p:nvPr/>
        </p:nvSpPr>
        <p:spPr>
          <a:xfrm>
            <a:off x="532152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bosch_prensa01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9" name="CustomShape 13"/>
          <p:cNvSpPr/>
          <p:nvPr/>
        </p:nvSpPr>
        <p:spPr>
          <a:xfrm>
            <a:off x="619956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bosch_prensa02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0" name="CustomShape 14"/>
          <p:cNvSpPr/>
          <p:nvPr/>
        </p:nvSpPr>
        <p:spPr>
          <a:xfrm>
            <a:off x="3889800" y="352188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pt-PT" sz="800" spc="-1" strike="noStrike">
                <a:solidFill>
                  <a:srgbClr val="ffffff"/>
                </a:solidFill>
                <a:latin typeface="Arial"/>
                <a:ea typeface="DejaVu Sans"/>
              </a:rPr>
              <a:t>Normalização dos dados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1" name="CustomShape 15"/>
          <p:cNvSpPr/>
          <p:nvPr/>
        </p:nvSpPr>
        <p:spPr>
          <a:xfrm>
            <a:off x="3889800" y="407052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pt-PT" sz="800" spc="-1" strike="noStrike">
                <a:solidFill>
                  <a:srgbClr val="ffffff"/>
                </a:solidFill>
                <a:latin typeface="Arial"/>
                <a:ea typeface="DejaVu Sans"/>
              </a:rPr>
              <a:t>Redução dos dados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2" name="CustomShape 16"/>
          <p:cNvSpPr/>
          <p:nvPr/>
        </p:nvSpPr>
        <p:spPr>
          <a:xfrm>
            <a:off x="3889800" y="461916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1" lang="pt-PT" sz="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Deteção de anomalias</a:t>
            </a:r>
            <a:endParaRPr b="1" lang="en-US" sz="8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3" name="Line 17"/>
          <p:cNvSpPr/>
          <p:nvPr/>
        </p:nvSpPr>
        <p:spPr>
          <a:xfrm flipV="1">
            <a:off x="2532600" y="2390760"/>
            <a:ext cx="0" cy="3675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18"/>
          <p:cNvSpPr/>
          <p:nvPr/>
        </p:nvSpPr>
        <p:spPr>
          <a:xfrm flipH="1">
            <a:off x="2532600" y="2758320"/>
            <a:ext cx="2038680" cy="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19"/>
          <p:cNvSpPr/>
          <p:nvPr/>
        </p:nvSpPr>
        <p:spPr>
          <a:xfrm flipV="1">
            <a:off x="4571280" y="2761560"/>
            <a:ext cx="0" cy="10980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20"/>
          <p:cNvSpPr/>
          <p:nvPr/>
        </p:nvSpPr>
        <p:spPr>
          <a:xfrm flipV="1">
            <a:off x="4572000" y="377928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21"/>
          <p:cNvSpPr/>
          <p:nvPr/>
        </p:nvSpPr>
        <p:spPr>
          <a:xfrm flipV="1">
            <a:off x="4572000" y="432720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Line 22"/>
          <p:cNvSpPr/>
          <p:nvPr/>
        </p:nvSpPr>
        <p:spPr>
          <a:xfrm flipV="1">
            <a:off x="4571280" y="4876200"/>
            <a:ext cx="360" cy="20124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79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2962800"/>
            <a:ext cx="3858480" cy="2194200"/>
          </a:xfrm>
          <a:prstGeom prst="rect">
            <a:avLst/>
          </a:prstGeom>
          <a:ln>
            <a:noFill/>
          </a:ln>
        </p:spPr>
      </p:pic>
      <p:sp>
        <p:nvSpPr>
          <p:cNvPr id="480" name="CustomShape 23"/>
          <p:cNvSpPr/>
          <p:nvPr/>
        </p:nvSpPr>
        <p:spPr>
          <a:xfrm>
            <a:off x="6766920" y="3109320"/>
            <a:ext cx="1280160" cy="1188720"/>
          </a:xfrm>
          <a:prstGeom prst="ellipse">
            <a:avLst/>
          </a:prstGeom>
          <a:solidFill>
            <a:srgbClr val="48ffd5"/>
          </a:solidFill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900" spc="-1" strike="noStrike">
                <a:solidFill>
                  <a:srgbClr val="0e2a47"/>
                </a:solidFill>
                <a:latin typeface="Arial"/>
                <a:ea typeface="DejaVu Sans"/>
              </a:rPr>
              <a:t>Copula-Based </a:t>
            </a:r>
            <a:endParaRPr b="0" lang="en-US" sz="900" spc="-1" strike="noStrike">
              <a:solidFill>
                <a:srgbClr val="0e2a47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900" spc="-1" strike="noStrike">
                <a:solidFill>
                  <a:srgbClr val="0e2a47"/>
                </a:solidFill>
                <a:latin typeface="Arial"/>
                <a:ea typeface="DejaVu Sans"/>
              </a:rPr>
              <a:t>Outlier Detection</a:t>
            </a:r>
            <a:endParaRPr b="0" lang="en-US" sz="900" spc="-1" strike="noStrike">
              <a:solidFill>
                <a:srgbClr val="0e2a47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900" spc="-1" strike="noStrike">
                <a:solidFill>
                  <a:srgbClr val="0e2a47"/>
                </a:solidFill>
                <a:latin typeface="Arial"/>
                <a:ea typeface="DejaVu Sans"/>
              </a:rPr>
              <a:t>(COPOD)</a:t>
            </a:r>
            <a:endParaRPr b="0" lang="en-US" sz="900" spc="-1" strike="noStrike">
              <a:solidFill>
                <a:srgbClr val="0e2a47"/>
              </a:solidFill>
              <a:latin typeface="Arial"/>
            </a:endParaRPr>
          </a:p>
        </p:txBody>
      </p:sp>
      <p:sp>
        <p:nvSpPr>
          <p:cNvPr id="481" name="CustomShape 24"/>
          <p:cNvSpPr/>
          <p:nvPr/>
        </p:nvSpPr>
        <p:spPr>
          <a:xfrm>
            <a:off x="2132280" y="1517760"/>
            <a:ext cx="16783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Séries </a:t>
            </a:r>
            <a:r>
              <a:rPr b="0" lang="pt-PT" sz="1100" spc="-1" strike="noStrike">
                <a:latin typeface="Arial"/>
              </a:rPr>
              <a:t>Temporais</a:t>
            </a:r>
            <a:r>
              <a:rPr b="0" lang="en-US" sz="1100" spc="-1" strike="noStrike">
                <a:latin typeface="Arial"/>
              </a:rPr>
              <a:t> </a:t>
            </a:r>
            <a:r>
              <a:rPr b="0" lang="pt-PT" sz="1100" spc="-1" strike="noStrike">
                <a:latin typeface="Arial"/>
              </a:rPr>
              <a:t>Segmentadas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2" name="CustomShape 25"/>
          <p:cNvSpPr/>
          <p:nvPr/>
        </p:nvSpPr>
        <p:spPr>
          <a:xfrm>
            <a:off x="5755680" y="1609200"/>
            <a:ext cx="83268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Anomalias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3" name="CustomShape 26"/>
          <p:cNvSpPr/>
          <p:nvPr/>
        </p:nvSpPr>
        <p:spPr>
          <a:xfrm>
            <a:off x="3547800" y="2560320"/>
            <a:ext cx="113472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800" spc="-1" strike="noStrike">
                <a:latin typeface="Arial"/>
              </a:rPr>
              <a:t>Segmentos Working</a:t>
            </a:r>
            <a:r>
              <a:rPr b="0" lang="en-US" sz="800" spc="-1" strike="noStrike">
                <a:latin typeface="Arial"/>
              </a:rPr>
              <a:t> 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311760" y="644400"/>
            <a:ext cx="851904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RESULTADOS OBTIDOS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3534120" y="3503520"/>
            <a:ext cx="2074680" cy="1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ffffff"/>
                </a:solidFill>
                <a:latin typeface="Roboto Black"/>
                <a:ea typeface="Roboto Black"/>
              </a:rPr>
              <a:t>Dashboard bosch_prensa02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5472720" y="3523320"/>
            <a:ext cx="2074680" cy="1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ffffff"/>
                </a:solidFill>
                <a:latin typeface="Roboto Black"/>
                <a:ea typeface="Roboto Black"/>
              </a:rPr>
              <a:t>Análise das Previsões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1595520" y="3503520"/>
            <a:ext cx="2074680" cy="1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ffffff"/>
                </a:solidFill>
                <a:latin typeface="Roboto Black"/>
                <a:ea typeface="Roboto Black"/>
              </a:rPr>
              <a:t>Dashboard bosch_prensa01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88" name="CustomShape 5"/>
          <p:cNvSpPr/>
          <p:nvPr/>
        </p:nvSpPr>
        <p:spPr>
          <a:xfrm>
            <a:off x="1916640" y="3140280"/>
            <a:ext cx="1431000" cy="274320"/>
          </a:xfrm>
          <a:custGeom>
            <a:avLst/>
            <a:gdLst/>
            <a:ahLst/>
            <a:rect l="l" t="t" r="r" b="b"/>
            <a:pathLst>
              <a:path w="76189" h="14659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6"/>
          <p:cNvSpPr/>
          <p:nvPr/>
        </p:nvSpPr>
        <p:spPr>
          <a:xfrm>
            <a:off x="2118240" y="1879920"/>
            <a:ext cx="1027080" cy="904320"/>
          </a:xfrm>
          <a:custGeom>
            <a:avLst/>
            <a:gdLst/>
            <a:ahLst/>
            <a:rect l="l" t="t" r="r" b="b"/>
            <a:pathLst>
              <a:path w="54714" h="4818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7"/>
          <p:cNvSpPr/>
          <p:nvPr/>
        </p:nvSpPr>
        <p:spPr>
          <a:xfrm>
            <a:off x="2613240" y="2264400"/>
            <a:ext cx="38520" cy="914760"/>
          </a:xfrm>
          <a:custGeom>
            <a:avLst/>
            <a:gdLst/>
            <a:ahLst/>
            <a:rect l="l" t="t" r="r" b="b"/>
            <a:pathLst>
              <a:path w="2132" h="48727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8"/>
          <p:cNvSpPr/>
          <p:nvPr/>
        </p:nvSpPr>
        <p:spPr>
          <a:xfrm>
            <a:off x="2180160" y="1992240"/>
            <a:ext cx="794880" cy="680760"/>
          </a:xfrm>
          <a:custGeom>
            <a:avLst/>
            <a:gdLst/>
            <a:ahLst/>
            <a:rect l="l" t="t" r="r" b="b"/>
            <a:pathLst>
              <a:path w="42356" h="36282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9"/>
          <p:cNvSpPr/>
          <p:nvPr/>
        </p:nvSpPr>
        <p:spPr>
          <a:xfrm>
            <a:off x="4057560" y="1879920"/>
            <a:ext cx="1027080" cy="904320"/>
          </a:xfrm>
          <a:custGeom>
            <a:avLst/>
            <a:gdLst/>
            <a:ahLst/>
            <a:rect l="l" t="t" r="r" b="b"/>
            <a:pathLst>
              <a:path w="54714" h="4818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0"/>
          <p:cNvSpPr/>
          <p:nvPr/>
        </p:nvSpPr>
        <p:spPr>
          <a:xfrm>
            <a:off x="3854880" y="3140280"/>
            <a:ext cx="1432440" cy="274320"/>
          </a:xfrm>
          <a:custGeom>
            <a:avLst/>
            <a:gdLst/>
            <a:ahLst/>
            <a:rect l="l" t="t" r="r" b="b"/>
            <a:pathLst>
              <a:path w="76275" h="14659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1"/>
          <p:cNvSpPr/>
          <p:nvPr/>
        </p:nvSpPr>
        <p:spPr>
          <a:xfrm>
            <a:off x="4551840" y="2264400"/>
            <a:ext cx="38520" cy="914760"/>
          </a:xfrm>
          <a:custGeom>
            <a:avLst/>
            <a:gdLst/>
            <a:ahLst/>
            <a:rect l="l" t="t" r="r" b="b"/>
            <a:pathLst>
              <a:path w="2132" h="48727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2"/>
          <p:cNvSpPr/>
          <p:nvPr/>
        </p:nvSpPr>
        <p:spPr>
          <a:xfrm>
            <a:off x="4207320" y="2012400"/>
            <a:ext cx="726120" cy="639720"/>
          </a:xfrm>
          <a:custGeom>
            <a:avLst/>
            <a:gdLst/>
            <a:ahLst/>
            <a:rect l="l" t="t" r="r" b="b"/>
            <a:pathLst>
              <a:path w="38692" h="34096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6" name="CustomShape 13"/>
          <p:cNvSpPr/>
          <p:nvPr/>
        </p:nvSpPr>
        <p:spPr>
          <a:xfrm>
            <a:off x="4116240" y="1992240"/>
            <a:ext cx="794880" cy="680760"/>
          </a:xfrm>
          <a:custGeom>
            <a:avLst/>
            <a:gdLst/>
            <a:ahLst/>
            <a:rect l="l" t="t" r="r" b="b"/>
            <a:pathLst>
              <a:path w="42356" h="36282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4"/>
          <p:cNvSpPr/>
          <p:nvPr/>
        </p:nvSpPr>
        <p:spPr>
          <a:xfrm>
            <a:off x="5793480" y="3140280"/>
            <a:ext cx="1432440" cy="274320"/>
          </a:xfrm>
          <a:custGeom>
            <a:avLst/>
            <a:gdLst/>
            <a:ahLst/>
            <a:rect l="l" t="t" r="r" b="b"/>
            <a:pathLst>
              <a:path w="76275" h="14659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15"/>
          <p:cNvSpPr/>
          <p:nvPr/>
        </p:nvSpPr>
        <p:spPr>
          <a:xfrm>
            <a:off x="5990760" y="1879920"/>
            <a:ext cx="1027080" cy="904320"/>
          </a:xfrm>
          <a:custGeom>
            <a:avLst/>
            <a:gdLst/>
            <a:ahLst/>
            <a:rect l="l" t="t" r="r" b="b"/>
            <a:pathLst>
              <a:path w="54714" h="4818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16"/>
          <p:cNvSpPr/>
          <p:nvPr/>
        </p:nvSpPr>
        <p:spPr>
          <a:xfrm>
            <a:off x="6490440" y="2264400"/>
            <a:ext cx="38520" cy="914760"/>
          </a:xfrm>
          <a:custGeom>
            <a:avLst/>
            <a:gdLst/>
            <a:ahLst/>
            <a:rect l="l" t="t" r="r" b="b"/>
            <a:pathLst>
              <a:path w="2131" h="48727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7"/>
          <p:cNvSpPr/>
          <p:nvPr/>
        </p:nvSpPr>
        <p:spPr>
          <a:xfrm>
            <a:off x="6166080" y="2012400"/>
            <a:ext cx="724320" cy="639720"/>
          </a:xfrm>
          <a:custGeom>
            <a:avLst/>
            <a:gdLst/>
            <a:ahLst/>
            <a:rect l="l" t="t" r="r" b="b"/>
            <a:pathLst>
              <a:path w="38607" h="34096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8"/>
          <p:cNvSpPr/>
          <p:nvPr/>
        </p:nvSpPr>
        <p:spPr>
          <a:xfrm>
            <a:off x="6074640" y="1992240"/>
            <a:ext cx="793080" cy="680760"/>
          </a:xfrm>
          <a:custGeom>
            <a:avLst/>
            <a:gdLst/>
            <a:ahLst/>
            <a:rect l="l" t="t" r="r" b="b"/>
            <a:pathLst>
              <a:path w="42271" h="36282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02" name="Group 19"/>
          <p:cNvGrpSpPr/>
          <p:nvPr/>
        </p:nvGrpSpPr>
        <p:grpSpPr>
          <a:xfrm>
            <a:off x="2487600" y="2203560"/>
            <a:ext cx="293760" cy="293760"/>
            <a:chOff x="2487600" y="2203560"/>
            <a:chExt cx="293760" cy="293760"/>
          </a:xfrm>
        </p:grpSpPr>
        <p:sp>
          <p:nvSpPr>
            <p:cNvPr id="503" name="CustomShape 20"/>
            <p:cNvSpPr/>
            <p:nvPr/>
          </p:nvSpPr>
          <p:spPr>
            <a:xfrm>
              <a:off x="2487600" y="2275560"/>
              <a:ext cx="91440" cy="120240"/>
            </a:xfrm>
            <a:custGeom>
              <a:avLst/>
              <a:gdLst/>
              <a:ahLst/>
              <a:rect l="l" t="t" r="r" b="b"/>
              <a:pathLst>
                <a:path w="65800" h="86045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21"/>
            <p:cNvSpPr/>
            <p:nvPr/>
          </p:nvSpPr>
          <p:spPr>
            <a:xfrm>
              <a:off x="2525760" y="2203560"/>
              <a:ext cx="111960" cy="119880"/>
            </a:xfrm>
            <a:custGeom>
              <a:avLst/>
              <a:gdLst/>
              <a:ahLst/>
              <a:rect l="l" t="t" r="r" b="b"/>
              <a:pathLst>
                <a:path w="80213" h="85959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22"/>
            <p:cNvSpPr/>
            <p:nvPr/>
          </p:nvSpPr>
          <p:spPr>
            <a:xfrm>
              <a:off x="2689920" y="2305080"/>
              <a:ext cx="91440" cy="119880"/>
            </a:xfrm>
            <a:custGeom>
              <a:avLst/>
              <a:gdLst/>
              <a:ahLst/>
              <a:rect l="l" t="t" r="r" b="b"/>
              <a:pathLst>
                <a:path w="65748" h="85966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23"/>
            <p:cNvSpPr/>
            <p:nvPr/>
          </p:nvSpPr>
          <p:spPr>
            <a:xfrm>
              <a:off x="2623320" y="2206800"/>
              <a:ext cx="139320" cy="73440"/>
            </a:xfrm>
            <a:custGeom>
              <a:avLst/>
              <a:gdLst/>
              <a:ahLst/>
              <a:rect l="l" t="t" r="r" b="b"/>
              <a:pathLst>
                <a:path w="99744" h="53074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24"/>
            <p:cNvSpPr/>
            <p:nvPr/>
          </p:nvSpPr>
          <p:spPr>
            <a:xfrm>
              <a:off x="2505960" y="2420280"/>
              <a:ext cx="139320" cy="73440"/>
            </a:xfrm>
            <a:custGeom>
              <a:avLst/>
              <a:gdLst/>
              <a:ahLst/>
              <a:rect l="l" t="t" r="r" b="b"/>
              <a:pathLst>
                <a:path w="99604" h="53057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25"/>
            <p:cNvSpPr/>
            <p:nvPr/>
          </p:nvSpPr>
          <p:spPr>
            <a:xfrm>
              <a:off x="2631240" y="2377440"/>
              <a:ext cx="111960" cy="119880"/>
            </a:xfrm>
            <a:custGeom>
              <a:avLst/>
              <a:gdLst/>
              <a:ahLst/>
              <a:rect l="l" t="t" r="r" b="b"/>
              <a:pathLst>
                <a:path w="80353" h="85977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9" name="CustomShape 26"/>
          <p:cNvSpPr/>
          <p:nvPr/>
        </p:nvSpPr>
        <p:spPr>
          <a:xfrm>
            <a:off x="6382080" y="2174040"/>
            <a:ext cx="316080" cy="316080"/>
          </a:xfrm>
          <a:custGeom>
            <a:avLst/>
            <a:gdLst/>
            <a:ahLst/>
            <a:rect l="l" t="t" r="r" b="b"/>
            <a:pathLst>
              <a:path w="187325" h="187325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27"/>
          <p:cNvSpPr/>
          <p:nvPr/>
        </p:nvSpPr>
        <p:spPr>
          <a:xfrm>
            <a:off x="311760" y="1191600"/>
            <a:ext cx="851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28"/>
          <p:cNvSpPr/>
          <p:nvPr/>
        </p:nvSpPr>
        <p:spPr>
          <a:xfrm>
            <a:off x="2267640" y="2012400"/>
            <a:ext cx="726120" cy="639720"/>
          </a:xfrm>
          <a:custGeom>
            <a:avLst/>
            <a:gdLst/>
            <a:ahLst/>
            <a:rect l="l" t="t" r="r" b="b"/>
            <a:pathLst>
              <a:path w="38692" h="34096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2" name="CustomShape 29"/>
          <p:cNvSpPr/>
          <p:nvPr/>
        </p:nvSpPr>
        <p:spPr>
          <a:xfrm>
            <a:off x="2157840" y="1992240"/>
            <a:ext cx="794880" cy="680760"/>
          </a:xfrm>
          <a:custGeom>
            <a:avLst/>
            <a:gdLst/>
            <a:ahLst/>
            <a:rect l="l" t="t" r="r" b="b"/>
            <a:pathLst>
              <a:path w="42356" h="36282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30"/>
          <p:cNvSpPr/>
          <p:nvPr/>
        </p:nvSpPr>
        <p:spPr>
          <a:xfrm>
            <a:off x="6144480" y="2012400"/>
            <a:ext cx="726120" cy="639720"/>
          </a:xfrm>
          <a:custGeom>
            <a:avLst/>
            <a:gdLst/>
            <a:ahLst/>
            <a:rect l="l" t="t" r="r" b="b"/>
            <a:pathLst>
              <a:path w="38692" h="34096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4" name="CustomShape 31"/>
          <p:cNvSpPr/>
          <p:nvPr/>
        </p:nvSpPr>
        <p:spPr>
          <a:xfrm>
            <a:off x="6053400" y="1992240"/>
            <a:ext cx="794880" cy="680760"/>
          </a:xfrm>
          <a:custGeom>
            <a:avLst/>
            <a:gdLst/>
            <a:ahLst/>
            <a:rect l="l" t="t" r="r" b="b"/>
            <a:pathLst>
              <a:path w="42356" h="36282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311040"/>
            <a:ext cx="9143280" cy="451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311040"/>
            <a:ext cx="9143280" cy="4516560"/>
          </a:xfrm>
          <a:prstGeom prst="rect">
            <a:avLst/>
          </a:prstGeom>
          <a:ln>
            <a:noFill/>
          </a:ln>
        </p:spPr>
      </p:pic>
      <p:sp>
        <p:nvSpPr>
          <p:cNvPr id="517" name="CustomShape 1"/>
          <p:cNvSpPr/>
          <p:nvPr/>
        </p:nvSpPr>
        <p:spPr>
          <a:xfrm rot="2700000">
            <a:off x="2558520" y="415440"/>
            <a:ext cx="711000" cy="290160"/>
          </a:xfrm>
          <a:custGeom>
            <a:avLst/>
            <a:gdLst/>
            <a:ahLst/>
            <a:rect l="0" t="0" r="r" b="b"/>
            <a:pathLst>
              <a:path w="1978" h="808">
                <a:moveTo>
                  <a:pt x="0" y="201"/>
                </a:moveTo>
                <a:lnTo>
                  <a:pt x="1482" y="201"/>
                </a:lnTo>
                <a:lnTo>
                  <a:pt x="1482" y="0"/>
                </a:lnTo>
                <a:lnTo>
                  <a:pt x="1977" y="403"/>
                </a:lnTo>
                <a:lnTo>
                  <a:pt x="1482" y="807"/>
                </a:lnTo>
                <a:lnTo>
                  <a:pt x="1482" y="605"/>
                </a:lnTo>
                <a:lnTo>
                  <a:pt x="0" y="604"/>
                </a:lnTo>
                <a:lnTo>
                  <a:pt x="0" y="201"/>
                </a:lnTo>
              </a:path>
            </a:pathLst>
          </a:custGeom>
          <a:solidFill>
            <a:srgbClr val="48ffd5"/>
          </a:solidFill>
          <a:ln>
            <a:solidFill>
              <a:srgbClr val="48ffd5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311040"/>
            <a:ext cx="9143280" cy="4516560"/>
          </a:xfrm>
          <a:prstGeom prst="rect">
            <a:avLst/>
          </a:prstGeom>
          <a:ln>
            <a:noFill/>
          </a:ln>
        </p:spPr>
      </p:pic>
      <p:sp>
        <p:nvSpPr>
          <p:cNvPr id="519" name="CustomShape 1"/>
          <p:cNvSpPr/>
          <p:nvPr/>
        </p:nvSpPr>
        <p:spPr>
          <a:xfrm rot="2700000">
            <a:off x="6945480" y="389880"/>
            <a:ext cx="711000" cy="290160"/>
          </a:xfrm>
          <a:custGeom>
            <a:avLst/>
            <a:gdLst/>
            <a:ahLst/>
            <a:rect l="0" t="0" r="r" b="b"/>
            <a:pathLst>
              <a:path w="1977" h="808">
                <a:moveTo>
                  <a:pt x="0" y="201"/>
                </a:moveTo>
                <a:lnTo>
                  <a:pt x="1481" y="201"/>
                </a:lnTo>
                <a:lnTo>
                  <a:pt x="1481" y="0"/>
                </a:lnTo>
                <a:lnTo>
                  <a:pt x="1976" y="403"/>
                </a:lnTo>
                <a:lnTo>
                  <a:pt x="1482" y="807"/>
                </a:lnTo>
                <a:lnTo>
                  <a:pt x="1481" y="605"/>
                </a:lnTo>
                <a:lnTo>
                  <a:pt x="0" y="604"/>
                </a:lnTo>
                <a:lnTo>
                  <a:pt x="0" y="201"/>
                </a:lnTo>
              </a:path>
            </a:pathLst>
          </a:custGeom>
          <a:solidFill>
            <a:srgbClr val="48ffd5"/>
          </a:solidFill>
          <a:ln>
            <a:solidFill>
              <a:srgbClr val="48ffd5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311040"/>
            <a:ext cx="9143280" cy="4516560"/>
          </a:xfrm>
          <a:prstGeom prst="rect">
            <a:avLst/>
          </a:prstGeom>
          <a:ln>
            <a:noFill/>
          </a:ln>
        </p:spPr>
      </p:pic>
      <p:sp>
        <p:nvSpPr>
          <p:cNvPr id="521" name="CustomShape 1"/>
          <p:cNvSpPr/>
          <p:nvPr/>
        </p:nvSpPr>
        <p:spPr>
          <a:xfrm rot="2700000">
            <a:off x="6399000" y="1695600"/>
            <a:ext cx="711000" cy="290160"/>
          </a:xfrm>
          <a:custGeom>
            <a:avLst/>
            <a:gdLst/>
            <a:ahLst/>
            <a:rect l="0" t="0" r="r" b="b"/>
            <a:pathLst>
              <a:path w="1977" h="808">
                <a:moveTo>
                  <a:pt x="0" y="201"/>
                </a:moveTo>
                <a:lnTo>
                  <a:pt x="1481" y="201"/>
                </a:lnTo>
                <a:lnTo>
                  <a:pt x="1481" y="0"/>
                </a:lnTo>
                <a:lnTo>
                  <a:pt x="1976" y="403"/>
                </a:lnTo>
                <a:lnTo>
                  <a:pt x="1482" y="807"/>
                </a:lnTo>
                <a:lnTo>
                  <a:pt x="1481" y="605"/>
                </a:lnTo>
                <a:lnTo>
                  <a:pt x="0" y="605"/>
                </a:lnTo>
                <a:lnTo>
                  <a:pt x="0" y="201"/>
                </a:lnTo>
              </a:path>
            </a:pathLst>
          </a:custGeom>
          <a:solidFill>
            <a:srgbClr val="48ffd5"/>
          </a:solidFill>
          <a:ln>
            <a:solidFill>
              <a:srgbClr val="48ffd5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311040"/>
            <a:ext cx="9143280" cy="4516560"/>
          </a:xfrm>
          <a:prstGeom prst="rect">
            <a:avLst/>
          </a:prstGeom>
          <a:ln>
            <a:noFill/>
          </a:ln>
        </p:spPr>
      </p:pic>
      <p:sp>
        <p:nvSpPr>
          <p:cNvPr id="523" name="CustomShape 1"/>
          <p:cNvSpPr/>
          <p:nvPr/>
        </p:nvSpPr>
        <p:spPr>
          <a:xfrm rot="2700000">
            <a:off x="7519680" y="1695600"/>
            <a:ext cx="711000" cy="290160"/>
          </a:xfrm>
          <a:custGeom>
            <a:avLst/>
            <a:gdLst/>
            <a:ahLst/>
            <a:rect l="0" t="0" r="r" b="b"/>
            <a:pathLst>
              <a:path w="1978" h="808">
                <a:moveTo>
                  <a:pt x="0" y="201"/>
                </a:moveTo>
                <a:lnTo>
                  <a:pt x="1482" y="201"/>
                </a:lnTo>
                <a:lnTo>
                  <a:pt x="1482" y="0"/>
                </a:lnTo>
                <a:lnTo>
                  <a:pt x="1977" y="403"/>
                </a:lnTo>
                <a:lnTo>
                  <a:pt x="1482" y="807"/>
                </a:lnTo>
                <a:lnTo>
                  <a:pt x="1482" y="605"/>
                </a:lnTo>
                <a:lnTo>
                  <a:pt x="0" y="604"/>
                </a:lnTo>
                <a:lnTo>
                  <a:pt x="0" y="201"/>
                </a:lnTo>
              </a:path>
            </a:pathLst>
          </a:custGeom>
          <a:solidFill>
            <a:srgbClr val="48ffd5"/>
          </a:solidFill>
          <a:ln>
            <a:solidFill>
              <a:srgbClr val="48ffd5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311040"/>
            <a:ext cx="9143280" cy="4516560"/>
          </a:xfrm>
          <a:prstGeom prst="rect">
            <a:avLst/>
          </a:prstGeom>
          <a:ln>
            <a:noFill/>
          </a:ln>
        </p:spPr>
      </p:pic>
      <p:sp>
        <p:nvSpPr>
          <p:cNvPr id="525" name="CustomShape 1"/>
          <p:cNvSpPr/>
          <p:nvPr/>
        </p:nvSpPr>
        <p:spPr>
          <a:xfrm rot="7500000">
            <a:off x="3253320" y="4235040"/>
            <a:ext cx="711000" cy="290160"/>
          </a:xfrm>
          <a:custGeom>
            <a:avLst/>
            <a:gdLst/>
            <a:ahLst/>
            <a:rect l="0" t="0" r="r" b="b"/>
            <a:pathLst>
              <a:path w="1976" h="808">
                <a:moveTo>
                  <a:pt x="0" y="202"/>
                </a:moveTo>
                <a:lnTo>
                  <a:pt x="1482" y="202"/>
                </a:lnTo>
                <a:lnTo>
                  <a:pt x="1481" y="0"/>
                </a:lnTo>
                <a:lnTo>
                  <a:pt x="1975" y="404"/>
                </a:lnTo>
                <a:lnTo>
                  <a:pt x="1481" y="807"/>
                </a:lnTo>
                <a:lnTo>
                  <a:pt x="1482" y="606"/>
                </a:lnTo>
                <a:lnTo>
                  <a:pt x="0" y="606"/>
                </a:lnTo>
                <a:lnTo>
                  <a:pt x="0" y="202"/>
                </a:lnTo>
              </a:path>
            </a:pathLst>
          </a:custGeom>
          <a:solidFill>
            <a:srgbClr val="48ffd5"/>
          </a:solidFill>
          <a:ln>
            <a:solidFill>
              <a:srgbClr val="48ffd5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331920"/>
            <a:ext cx="9142920" cy="450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893840" y="1737360"/>
            <a:ext cx="352908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600" spc="-1" strike="noStrike">
                <a:solidFill>
                  <a:srgbClr val="ffffff"/>
                </a:solidFill>
                <a:latin typeface="Roboto Black"/>
                <a:ea typeface="Roboto Black"/>
              </a:rPr>
              <a:t>MANUTENÇÃO PREDITIVA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4979520" y="2275200"/>
            <a:ext cx="444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"/>
          <p:cNvSpPr/>
          <p:nvPr/>
        </p:nvSpPr>
        <p:spPr>
          <a:xfrm>
            <a:off x="1344240" y="2563200"/>
            <a:ext cx="173808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" descr=""/>
          <p:cNvPicPr/>
          <p:nvPr/>
        </p:nvPicPr>
        <p:blipFill>
          <a:blip r:embed="rId1">
            <a:lum bright="-1000"/>
            <a:alphaModFix amt="0"/>
          </a:blip>
          <a:stretch/>
        </p:blipFill>
        <p:spPr>
          <a:xfrm>
            <a:off x="417600" y="822960"/>
            <a:ext cx="4114800" cy="2926080"/>
          </a:xfrm>
          <a:prstGeom prst="rect">
            <a:avLst/>
          </a:prstGeom>
          <a:ln>
            <a:noFill/>
          </a:ln>
        </p:spPr>
      </p:pic>
      <p:sp>
        <p:nvSpPr>
          <p:cNvPr id="307" name="CustomShape 4"/>
          <p:cNvSpPr/>
          <p:nvPr/>
        </p:nvSpPr>
        <p:spPr>
          <a:xfrm>
            <a:off x="182880" y="567000"/>
            <a:ext cx="4570920" cy="4113720"/>
          </a:xfrm>
          <a:custGeom>
            <a:avLst/>
            <a:gdLst/>
            <a:ahLst/>
            <a:rect l="l" t="t" r="r" b="b"/>
            <a:pathLst>
              <a:path w="209468" h="174831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11760" y="644400"/>
            <a:ext cx="851904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ANÁLISE DAS PREVISÕES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311760" y="1191600"/>
            <a:ext cx="851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9" name="Group 3"/>
          <p:cNvGrpSpPr/>
          <p:nvPr/>
        </p:nvGrpSpPr>
        <p:grpSpPr>
          <a:xfrm>
            <a:off x="2383560" y="2275560"/>
            <a:ext cx="2074680" cy="2001600"/>
            <a:chOff x="2383560" y="2275560"/>
            <a:chExt cx="2074680" cy="2001600"/>
          </a:xfrm>
        </p:grpSpPr>
        <p:sp>
          <p:nvSpPr>
            <p:cNvPr id="530" name="CustomShape 4"/>
            <p:cNvSpPr/>
            <p:nvPr/>
          </p:nvSpPr>
          <p:spPr>
            <a:xfrm>
              <a:off x="2383560" y="4082400"/>
              <a:ext cx="2074680" cy="194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Análise das previsões relativas ás </a:t>
              </a: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paragens  provocadas por avarias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531" name="CustomShape 5"/>
            <p:cNvSpPr/>
            <p:nvPr/>
          </p:nvSpPr>
          <p:spPr>
            <a:xfrm>
              <a:off x="2907000" y="2275560"/>
              <a:ext cx="1027080" cy="904320"/>
            </a:xfrm>
            <a:custGeom>
              <a:avLst/>
              <a:gdLst/>
              <a:ahLst/>
              <a:rect l="l" t="t" r="r" b="b"/>
              <a:pathLst>
                <a:path w="54714" h="4818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6"/>
            <p:cNvSpPr/>
            <p:nvPr/>
          </p:nvSpPr>
          <p:spPr>
            <a:xfrm>
              <a:off x="2466000" y="3535920"/>
              <a:ext cx="1919160" cy="274320"/>
            </a:xfrm>
            <a:custGeom>
              <a:avLst/>
              <a:gdLst/>
              <a:ahLst/>
              <a:rect l="l" t="t" r="r" b="b"/>
              <a:pathLst>
                <a:path w="76275" h="14659">
                  <a:moveTo>
                    <a:pt x="1109" y="1"/>
                  </a:moveTo>
                  <a:cubicBezTo>
                    <a:pt x="512" y="1"/>
                    <a:pt x="1" y="512"/>
                    <a:pt x="1" y="1109"/>
                  </a:cubicBezTo>
                  <a:lnTo>
                    <a:pt x="1" y="13636"/>
                  </a:lnTo>
                  <a:cubicBezTo>
                    <a:pt x="1" y="14318"/>
                    <a:pt x="533" y="14659"/>
                    <a:pt x="1066" y="14659"/>
                  </a:cubicBezTo>
                  <a:cubicBezTo>
                    <a:pt x="1599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144" y="2131"/>
                  </a:lnTo>
                  <a:lnTo>
                    <a:pt x="74144" y="13636"/>
                  </a:lnTo>
                  <a:cubicBezTo>
                    <a:pt x="74144" y="14233"/>
                    <a:pt x="74570" y="14659"/>
                    <a:pt x="75167" y="14659"/>
                  </a:cubicBezTo>
                  <a:cubicBezTo>
                    <a:pt x="75763" y="14659"/>
                    <a:pt x="76275" y="14233"/>
                    <a:pt x="76275" y="13636"/>
                  </a:cubicBezTo>
                  <a:lnTo>
                    <a:pt x="76275" y="1109"/>
                  </a:lnTo>
                  <a:cubicBezTo>
                    <a:pt x="76275" y="512"/>
                    <a:pt x="75763" y="1"/>
                    <a:pt x="75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7"/>
            <p:cNvSpPr/>
            <p:nvPr/>
          </p:nvSpPr>
          <p:spPr>
            <a:xfrm>
              <a:off x="3401280" y="2660040"/>
              <a:ext cx="38520" cy="914760"/>
            </a:xfrm>
            <a:custGeom>
              <a:avLst/>
              <a:gdLst/>
              <a:ahLst/>
              <a:rect l="l" t="t" r="r" b="b"/>
              <a:pathLst>
                <a:path w="2132" h="48727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8"/>
            <p:cNvSpPr/>
            <p:nvPr/>
          </p:nvSpPr>
          <p:spPr>
            <a:xfrm>
              <a:off x="3056760" y="2408040"/>
              <a:ext cx="726120" cy="639720"/>
            </a:xfrm>
            <a:custGeom>
              <a:avLst/>
              <a:gdLst/>
              <a:ahLst/>
              <a:rect l="l" t="t" r="r" b="b"/>
              <a:pathLst>
                <a:path w="38692" h="34096">
                  <a:moveTo>
                    <a:pt x="19326" y="0"/>
                  </a:moveTo>
                  <a:cubicBezTo>
                    <a:pt x="17171" y="0"/>
                    <a:pt x="14983" y="412"/>
                    <a:pt x="12869" y="1282"/>
                  </a:cubicBezTo>
                  <a:cubicBezTo>
                    <a:pt x="4177" y="4947"/>
                    <a:pt x="1" y="14917"/>
                    <a:pt x="3665" y="23525"/>
                  </a:cubicBezTo>
                  <a:cubicBezTo>
                    <a:pt x="6374" y="30104"/>
                    <a:pt x="12745" y="34096"/>
                    <a:pt x="19452" y="34096"/>
                  </a:cubicBezTo>
                  <a:cubicBezTo>
                    <a:pt x="21606" y="34096"/>
                    <a:pt x="23795" y="33684"/>
                    <a:pt x="25908" y="32814"/>
                  </a:cubicBezTo>
                  <a:cubicBezTo>
                    <a:pt x="34601" y="29149"/>
                    <a:pt x="38692" y="19264"/>
                    <a:pt x="35112" y="10571"/>
                  </a:cubicBezTo>
                  <a:cubicBezTo>
                    <a:pt x="32403" y="3992"/>
                    <a:pt x="26032" y="0"/>
                    <a:pt x="1932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535" name="CustomShape 9"/>
            <p:cNvSpPr/>
            <p:nvPr/>
          </p:nvSpPr>
          <p:spPr>
            <a:xfrm>
              <a:off x="2965680" y="2387880"/>
              <a:ext cx="794880" cy="680760"/>
            </a:xfrm>
            <a:custGeom>
              <a:avLst/>
              <a:gdLst/>
              <a:ahLst/>
              <a:rect l="l" t="t" r="r" b="b"/>
              <a:pathLst>
                <a:path w="42356" h="36282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3066" y="2193"/>
                    <a:pt x="40225" y="9266"/>
                    <a:pt x="40225" y="18129"/>
                  </a:cubicBezTo>
                  <a:cubicBezTo>
                    <a:pt x="40225" y="27767"/>
                    <a:pt x="32329" y="34162"/>
                    <a:pt x="24109" y="34162"/>
                  </a:cubicBezTo>
                  <a:cubicBezTo>
                    <a:pt x="20191" y="34162"/>
                    <a:pt x="16200" y="32709"/>
                    <a:pt x="12954" y="29463"/>
                  </a:cubicBezTo>
                  <a:cubicBezTo>
                    <a:pt x="2922" y="19347"/>
                    <a:pt x="9936" y="2192"/>
                    <a:pt x="24098" y="2192"/>
                  </a:cubicBezTo>
                  <a:close/>
                  <a:moveTo>
                    <a:pt x="24106" y="1"/>
                  </a:moveTo>
                  <a:cubicBezTo>
                    <a:pt x="19653" y="1"/>
                    <a:pt x="15113" y="1653"/>
                    <a:pt x="11420" y="5346"/>
                  </a:cubicBezTo>
                  <a:cubicBezTo>
                    <a:pt x="0" y="16765"/>
                    <a:pt x="8096" y="36281"/>
                    <a:pt x="24203" y="36281"/>
                  </a:cubicBezTo>
                  <a:cubicBezTo>
                    <a:pt x="34259" y="36281"/>
                    <a:pt x="42356" y="28100"/>
                    <a:pt x="42356" y="18129"/>
                  </a:cubicBezTo>
                  <a:cubicBezTo>
                    <a:pt x="42356" y="7231"/>
                    <a:pt x="33422" y="1"/>
                    <a:pt x="24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6" name="Group 10"/>
          <p:cNvGrpSpPr/>
          <p:nvPr/>
        </p:nvGrpSpPr>
        <p:grpSpPr>
          <a:xfrm>
            <a:off x="292680" y="2275560"/>
            <a:ext cx="2074680" cy="1818360"/>
            <a:chOff x="292680" y="2275560"/>
            <a:chExt cx="2074680" cy="1818360"/>
          </a:xfrm>
        </p:grpSpPr>
        <p:sp>
          <p:nvSpPr>
            <p:cNvPr id="537" name="CustomShape 11"/>
            <p:cNvSpPr/>
            <p:nvPr/>
          </p:nvSpPr>
          <p:spPr>
            <a:xfrm>
              <a:off x="292680" y="3899160"/>
              <a:ext cx="2074680" cy="194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Descrição das paragens</a:t>
              </a:r>
              <a:endParaRPr b="0" lang="en-US" sz="900" spc="-1" strike="noStrike">
                <a:latin typeface="Arial"/>
              </a:endParaRPr>
            </a:p>
          </p:txBody>
        </p:sp>
        <p:grpSp>
          <p:nvGrpSpPr>
            <p:cNvPr id="538" name="Group 12"/>
            <p:cNvGrpSpPr/>
            <p:nvPr/>
          </p:nvGrpSpPr>
          <p:grpSpPr>
            <a:xfrm>
              <a:off x="613800" y="2275560"/>
              <a:ext cx="1431000" cy="1534680"/>
              <a:chOff x="613800" y="2275560"/>
              <a:chExt cx="1431000" cy="1534680"/>
            </a:xfrm>
          </p:grpSpPr>
          <p:sp>
            <p:nvSpPr>
              <p:cNvPr id="539" name="CustomShape 13"/>
              <p:cNvSpPr/>
              <p:nvPr/>
            </p:nvSpPr>
            <p:spPr>
              <a:xfrm>
                <a:off x="613800" y="3535920"/>
                <a:ext cx="1431000" cy="274320"/>
              </a:xfrm>
              <a:custGeom>
                <a:avLst/>
                <a:gdLst/>
                <a:ahLst/>
                <a:rect l="l" t="t" r="r" b="b"/>
                <a:pathLst>
                  <a:path w="76189" h="14659">
                    <a:moveTo>
                      <a:pt x="1108" y="1"/>
                    </a:moveTo>
                    <a:cubicBezTo>
                      <a:pt x="511" y="1"/>
                      <a:pt x="0" y="512"/>
                      <a:pt x="0" y="1109"/>
                    </a:cubicBezTo>
                    <a:lnTo>
                      <a:pt x="0" y="13636"/>
                    </a:lnTo>
                    <a:cubicBezTo>
                      <a:pt x="0" y="14318"/>
                      <a:pt x="533" y="14659"/>
                      <a:pt x="1065" y="14659"/>
                    </a:cubicBezTo>
                    <a:cubicBezTo>
                      <a:pt x="1598" y="14659"/>
                      <a:pt x="2131" y="14318"/>
                      <a:pt x="2131" y="13636"/>
                    </a:cubicBezTo>
                    <a:lnTo>
                      <a:pt x="2131" y="2131"/>
                    </a:lnTo>
                    <a:lnTo>
                      <a:pt x="74058" y="2131"/>
                    </a:lnTo>
                    <a:lnTo>
                      <a:pt x="74058" y="13636"/>
                    </a:lnTo>
                    <a:cubicBezTo>
                      <a:pt x="74058" y="14233"/>
                      <a:pt x="74569" y="14659"/>
                      <a:pt x="75166" y="14659"/>
                    </a:cubicBezTo>
                    <a:cubicBezTo>
                      <a:pt x="75763" y="14659"/>
                      <a:pt x="76189" y="14233"/>
                      <a:pt x="76189" y="13636"/>
                    </a:cubicBezTo>
                    <a:lnTo>
                      <a:pt x="76189" y="1109"/>
                    </a:lnTo>
                    <a:cubicBezTo>
                      <a:pt x="76189" y="512"/>
                      <a:pt x="75763" y="1"/>
                      <a:pt x="751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CustomShape 14"/>
              <p:cNvSpPr/>
              <p:nvPr/>
            </p:nvSpPr>
            <p:spPr>
              <a:xfrm>
                <a:off x="815400" y="2275560"/>
                <a:ext cx="1027080" cy="904320"/>
              </a:xfrm>
              <a:custGeom>
                <a:avLst/>
                <a:gdLst/>
                <a:ahLst/>
                <a:rect l="l" t="t" r="r" b="b"/>
                <a:pathLst>
                  <a:path w="54714" h="48180">
                    <a:moveTo>
                      <a:pt x="27354" y="1"/>
                    </a:moveTo>
                    <a:cubicBezTo>
                      <a:pt x="24282" y="1"/>
                      <a:pt x="21161" y="594"/>
                      <a:pt x="18153" y="1847"/>
                    </a:cubicBezTo>
                    <a:cubicBezTo>
                      <a:pt x="5881" y="6960"/>
                      <a:pt x="1" y="21022"/>
                      <a:pt x="5114" y="33294"/>
                    </a:cubicBezTo>
                    <a:cubicBezTo>
                      <a:pt x="8974" y="42558"/>
                      <a:pt x="17933" y="48179"/>
                      <a:pt x="27372" y="48179"/>
                    </a:cubicBezTo>
                    <a:cubicBezTo>
                      <a:pt x="30437" y="48179"/>
                      <a:pt x="33553" y="47586"/>
                      <a:pt x="36561" y="46333"/>
                    </a:cubicBezTo>
                    <a:cubicBezTo>
                      <a:pt x="48918" y="41220"/>
                      <a:pt x="54713" y="27158"/>
                      <a:pt x="49600" y="14886"/>
                    </a:cubicBezTo>
                    <a:cubicBezTo>
                      <a:pt x="45805" y="5622"/>
                      <a:pt x="36813" y="1"/>
                      <a:pt x="27354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CustomShape 15"/>
              <p:cNvSpPr/>
              <p:nvPr/>
            </p:nvSpPr>
            <p:spPr>
              <a:xfrm>
                <a:off x="1310400" y="2660040"/>
                <a:ext cx="38520" cy="914760"/>
              </a:xfrm>
              <a:custGeom>
                <a:avLst/>
                <a:gdLst/>
                <a:ahLst/>
                <a:rect l="l" t="t" r="r" b="b"/>
                <a:pathLst>
                  <a:path w="2132" h="48727">
                    <a:moveTo>
                      <a:pt x="1066" y="1"/>
                    </a:moveTo>
                    <a:cubicBezTo>
                      <a:pt x="533" y="1"/>
                      <a:pt x="1" y="363"/>
                      <a:pt x="1" y="1087"/>
                    </a:cubicBezTo>
                    <a:lnTo>
                      <a:pt x="1" y="47704"/>
                    </a:lnTo>
                    <a:cubicBezTo>
                      <a:pt x="1" y="48300"/>
                      <a:pt x="427" y="48726"/>
                      <a:pt x="1023" y="48726"/>
                    </a:cubicBezTo>
                    <a:cubicBezTo>
                      <a:pt x="1620" y="48726"/>
                      <a:pt x="2131" y="48300"/>
                      <a:pt x="2131" y="47704"/>
                    </a:cubicBezTo>
                    <a:lnTo>
                      <a:pt x="2131" y="1087"/>
                    </a:lnTo>
                    <a:cubicBezTo>
                      <a:pt x="2131" y="363"/>
                      <a:pt x="1599" y="1"/>
                      <a:pt x="1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CustomShape 16"/>
              <p:cNvSpPr/>
              <p:nvPr/>
            </p:nvSpPr>
            <p:spPr>
              <a:xfrm>
                <a:off x="877320" y="2387880"/>
                <a:ext cx="794880" cy="680760"/>
              </a:xfrm>
              <a:custGeom>
                <a:avLst/>
                <a:gdLst/>
                <a:ahLst/>
                <a:rect l="l" t="t" r="r" b="b"/>
                <a:pathLst>
                  <a:path w="42356" h="36282">
                    <a:moveTo>
                      <a:pt x="24098" y="2192"/>
                    </a:moveTo>
                    <a:cubicBezTo>
                      <a:pt x="24133" y="2192"/>
                      <a:pt x="24168" y="2192"/>
                      <a:pt x="24203" y="2193"/>
                    </a:cubicBezTo>
                    <a:cubicBezTo>
                      <a:pt x="33066" y="2193"/>
                      <a:pt x="40225" y="9266"/>
                      <a:pt x="40225" y="18129"/>
                    </a:cubicBezTo>
                    <a:cubicBezTo>
                      <a:pt x="40225" y="27767"/>
                      <a:pt x="32330" y="34162"/>
                      <a:pt x="24109" y="34162"/>
                    </a:cubicBezTo>
                    <a:cubicBezTo>
                      <a:pt x="20191" y="34162"/>
                      <a:pt x="16200" y="32709"/>
                      <a:pt x="12954" y="29463"/>
                    </a:cubicBezTo>
                    <a:cubicBezTo>
                      <a:pt x="2923" y="19347"/>
                      <a:pt x="9936" y="2192"/>
                      <a:pt x="24098" y="2192"/>
                    </a:cubicBezTo>
                    <a:close/>
                    <a:moveTo>
                      <a:pt x="24106" y="1"/>
                    </a:moveTo>
                    <a:cubicBezTo>
                      <a:pt x="19653" y="1"/>
                      <a:pt x="15113" y="1653"/>
                      <a:pt x="11420" y="5346"/>
                    </a:cubicBezTo>
                    <a:cubicBezTo>
                      <a:pt x="0" y="16765"/>
                      <a:pt x="8096" y="36281"/>
                      <a:pt x="24203" y="36281"/>
                    </a:cubicBezTo>
                    <a:cubicBezTo>
                      <a:pt x="34260" y="36281"/>
                      <a:pt x="42356" y="28100"/>
                      <a:pt x="42356" y="18129"/>
                    </a:cubicBezTo>
                    <a:cubicBezTo>
                      <a:pt x="42356" y="7231"/>
                      <a:pt x="33422" y="1"/>
                      <a:pt x="24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43" name="Group 17"/>
              <p:cNvGrpSpPr/>
              <p:nvPr/>
            </p:nvGrpSpPr>
            <p:grpSpPr>
              <a:xfrm>
                <a:off x="1184760" y="2599200"/>
                <a:ext cx="293760" cy="293760"/>
                <a:chOff x="1184760" y="2599200"/>
                <a:chExt cx="293760" cy="293760"/>
              </a:xfrm>
            </p:grpSpPr>
            <p:sp>
              <p:nvSpPr>
                <p:cNvPr id="544" name="CustomShape 18"/>
                <p:cNvSpPr/>
                <p:nvPr/>
              </p:nvSpPr>
              <p:spPr>
                <a:xfrm>
                  <a:off x="1184760" y="2671200"/>
                  <a:ext cx="91440" cy="120240"/>
                </a:xfrm>
                <a:custGeom>
                  <a:avLst/>
                  <a:gdLst/>
                  <a:ahLst/>
                  <a:rect l="l" t="t" r="r" b="b"/>
                  <a:pathLst>
                    <a:path w="65800" h="86045">
                      <a:moveTo>
                        <a:pt x="15900" y="1"/>
                      </a:moveTo>
                      <a:cubicBezTo>
                        <a:pt x="15179" y="1"/>
                        <a:pt x="14457" y="360"/>
                        <a:pt x="14044" y="1081"/>
                      </a:cubicBezTo>
                      <a:cubicBezTo>
                        <a:pt x="5120" y="16475"/>
                        <a:pt x="0" y="34358"/>
                        <a:pt x="0" y="53434"/>
                      </a:cubicBezTo>
                      <a:cubicBezTo>
                        <a:pt x="0" y="64269"/>
                        <a:pt x="1648" y="74718"/>
                        <a:pt x="4716" y="84536"/>
                      </a:cubicBezTo>
                      <a:cubicBezTo>
                        <a:pt x="4997" y="85431"/>
                        <a:pt x="5821" y="86044"/>
                        <a:pt x="6750" y="86044"/>
                      </a:cubicBezTo>
                      <a:lnTo>
                        <a:pt x="63117" y="86044"/>
                      </a:lnTo>
                      <a:cubicBezTo>
                        <a:pt x="64766" y="86044"/>
                        <a:pt x="65800" y="84256"/>
                        <a:pt x="64976" y="82836"/>
                      </a:cubicBezTo>
                      <a:lnTo>
                        <a:pt x="17743" y="1064"/>
                      </a:lnTo>
                      <a:cubicBezTo>
                        <a:pt x="17332" y="356"/>
                        <a:pt x="16617" y="1"/>
                        <a:pt x="15900" y="1"/>
                      </a:cubicBezTo>
                      <a:close/>
                    </a:path>
                  </a:pathLst>
                </a:custGeom>
                <a:solidFill>
                  <a:srgbClr val="48ffd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5" name="CustomShape 19"/>
                <p:cNvSpPr/>
                <p:nvPr/>
              </p:nvSpPr>
              <p:spPr>
                <a:xfrm>
                  <a:off x="1222920" y="2599200"/>
                  <a:ext cx="111960" cy="119880"/>
                </a:xfrm>
                <a:custGeom>
                  <a:avLst/>
                  <a:gdLst/>
                  <a:ahLst/>
                  <a:rect l="l" t="t" r="r" b="b"/>
                  <a:pathLst>
                    <a:path w="80213" h="85959">
                      <a:moveTo>
                        <a:pt x="77530" y="0"/>
                      </a:moveTo>
                      <a:cubicBezTo>
                        <a:pt x="47163" y="0"/>
                        <a:pt x="19847" y="12939"/>
                        <a:pt x="754" y="33610"/>
                      </a:cubicBezTo>
                      <a:cubicBezTo>
                        <a:pt x="105" y="34294"/>
                        <a:pt x="0" y="35311"/>
                        <a:pt x="456" y="36135"/>
                      </a:cubicBezTo>
                      <a:lnTo>
                        <a:pt x="28614" y="84893"/>
                      </a:lnTo>
                      <a:cubicBezTo>
                        <a:pt x="29026" y="85603"/>
                        <a:pt x="29749" y="85958"/>
                        <a:pt x="30472" y="85958"/>
                      </a:cubicBezTo>
                      <a:cubicBezTo>
                        <a:pt x="31195" y="85958"/>
                        <a:pt x="31918" y="85603"/>
                        <a:pt x="32330" y="84893"/>
                      </a:cubicBezTo>
                      <a:lnTo>
                        <a:pt x="79406" y="3208"/>
                      </a:lnTo>
                      <a:cubicBezTo>
                        <a:pt x="80212" y="1788"/>
                        <a:pt x="79195" y="0"/>
                        <a:pt x="77565" y="0"/>
                      </a:cubicBezTo>
                      <a:close/>
                    </a:path>
                  </a:pathLst>
                </a:custGeom>
                <a:solidFill>
                  <a:srgbClr val="48ffd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6" name="CustomShape 20"/>
                <p:cNvSpPr/>
                <p:nvPr/>
              </p:nvSpPr>
              <p:spPr>
                <a:xfrm>
                  <a:off x="1387080" y="2700720"/>
                  <a:ext cx="91440" cy="119880"/>
                </a:xfrm>
                <a:custGeom>
                  <a:avLst/>
                  <a:gdLst/>
                  <a:ahLst/>
                  <a:rect l="l" t="t" r="r" b="b"/>
                  <a:pathLst>
                    <a:path w="65748" h="85966">
                      <a:moveTo>
                        <a:pt x="2683" y="0"/>
                      </a:moveTo>
                      <a:cubicBezTo>
                        <a:pt x="1035" y="0"/>
                        <a:pt x="0" y="1789"/>
                        <a:pt x="824" y="3209"/>
                      </a:cubicBezTo>
                      <a:lnTo>
                        <a:pt x="48022" y="84893"/>
                      </a:lnTo>
                      <a:cubicBezTo>
                        <a:pt x="48433" y="85610"/>
                        <a:pt x="49149" y="85965"/>
                        <a:pt x="49865" y="85965"/>
                      </a:cubicBezTo>
                      <a:cubicBezTo>
                        <a:pt x="50586" y="85965"/>
                        <a:pt x="51308" y="85606"/>
                        <a:pt x="51721" y="84893"/>
                      </a:cubicBezTo>
                      <a:cubicBezTo>
                        <a:pt x="60646" y="69500"/>
                        <a:pt x="65748" y="51617"/>
                        <a:pt x="65748" y="32559"/>
                      </a:cubicBezTo>
                      <a:cubicBezTo>
                        <a:pt x="65748" y="21741"/>
                        <a:pt x="64117" y="11327"/>
                        <a:pt x="61066" y="1508"/>
                      </a:cubicBezTo>
                      <a:cubicBezTo>
                        <a:pt x="60786" y="614"/>
                        <a:pt x="59962" y="0"/>
                        <a:pt x="59015" y="0"/>
                      </a:cubicBezTo>
                      <a:close/>
                    </a:path>
                  </a:pathLst>
                </a:custGeom>
                <a:solidFill>
                  <a:srgbClr val="48ffd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7" name="CustomShape 21"/>
                <p:cNvSpPr/>
                <p:nvPr/>
              </p:nvSpPr>
              <p:spPr>
                <a:xfrm>
                  <a:off x="1320480" y="2602440"/>
                  <a:ext cx="139320" cy="73440"/>
                </a:xfrm>
                <a:custGeom>
                  <a:avLst/>
                  <a:gdLst/>
                  <a:ahLst/>
                  <a:rect l="l" t="t" r="r" b="b"/>
                  <a:pathLst>
                    <a:path w="99744" h="53074">
                      <a:moveTo>
                        <a:pt x="30831" y="0"/>
                      </a:moveTo>
                      <a:cubicBezTo>
                        <a:pt x="30083" y="0"/>
                        <a:pt x="29374" y="393"/>
                        <a:pt x="28999" y="1072"/>
                      </a:cubicBezTo>
                      <a:lnTo>
                        <a:pt x="807" y="49865"/>
                      </a:lnTo>
                      <a:cubicBezTo>
                        <a:pt x="0" y="51303"/>
                        <a:pt x="1017" y="53074"/>
                        <a:pt x="2665" y="53074"/>
                      </a:cubicBezTo>
                      <a:lnTo>
                        <a:pt x="97078" y="53056"/>
                      </a:lnTo>
                      <a:cubicBezTo>
                        <a:pt x="98709" y="53056"/>
                        <a:pt x="99743" y="51286"/>
                        <a:pt x="98919" y="49865"/>
                      </a:cubicBezTo>
                      <a:cubicBezTo>
                        <a:pt x="84542" y="24952"/>
                        <a:pt x="60190" y="6525"/>
                        <a:pt x="31313" y="55"/>
                      </a:cubicBezTo>
                      <a:cubicBezTo>
                        <a:pt x="31153" y="18"/>
                        <a:pt x="30991" y="0"/>
                        <a:pt x="30831" y="0"/>
                      </a:cubicBezTo>
                      <a:close/>
                    </a:path>
                  </a:pathLst>
                </a:custGeom>
                <a:solidFill>
                  <a:srgbClr val="48ffd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8" name="CustomShape 22"/>
                <p:cNvSpPr/>
                <p:nvPr/>
              </p:nvSpPr>
              <p:spPr>
                <a:xfrm>
                  <a:off x="1203120" y="2815920"/>
                  <a:ext cx="139320" cy="73440"/>
                </a:xfrm>
                <a:custGeom>
                  <a:avLst/>
                  <a:gdLst/>
                  <a:ahLst/>
                  <a:rect l="l" t="t" r="r" b="b"/>
                  <a:pathLst>
                    <a:path w="99604" h="53057">
                      <a:moveTo>
                        <a:pt x="96921" y="1"/>
                      </a:moveTo>
                      <a:lnTo>
                        <a:pt x="2683" y="88"/>
                      </a:lnTo>
                      <a:cubicBezTo>
                        <a:pt x="1052" y="106"/>
                        <a:pt x="0" y="1877"/>
                        <a:pt x="825" y="3297"/>
                      </a:cubicBezTo>
                      <a:cubicBezTo>
                        <a:pt x="15201" y="28141"/>
                        <a:pt x="39484" y="46515"/>
                        <a:pt x="68290" y="53002"/>
                      </a:cubicBezTo>
                      <a:cubicBezTo>
                        <a:pt x="68451" y="53039"/>
                        <a:pt x="68613" y="53057"/>
                        <a:pt x="68773" y="53057"/>
                      </a:cubicBezTo>
                      <a:cubicBezTo>
                        <a:pt x="69521" y="53057"/>
                        <a:pt x="70232" y="52664"/>
                        <a:pt x="70622" y="51985"/>
                      </a:cubicBezTo>
                      <a:lnTo>
                        <a:pt x="98779" y="3209"/>
                      </a:lnTo>
                      <a:cubicBezTo>
                        <a:pt x="99603" y="1789"/>
                        <a:pt x="98569" y="1"/>
                        <a:pt x="96921" y="1"/>
                      </a:cubicBezTo>
                      <a:close/>
                    </a:path>
                  </a:pathLst>
                </a:custGeom>
                <a:solidFill>
                  <a:srgbClr val="48ffd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9" name="CustomShape 23"/>
                <p:cNvSpPr/>
                <p:nvPr/>
              </p:nvSpPr>
              <p:spPr>
                <a:xfrm>
                  <a:off x="1328400" y="2773080"/>
                  <a:ext cx="111960" cy="119880"/>
                </a:xfrm>
                <a:custGeom>
                  <a:avLst/>
                  <a:gdLst/>
                  <a:ahLst/>
                  <a:rect l="l" t="t" r="r" b="b"/>
                  <a:pathLst>
                    <a:path w="80353" h="85977">
                      <a:moveTo>
                        <a:pt x="49872" y="1"/>
                      </a:moveTo>
                      <a:cubicBezTo>
                        <a:pt x="49154" y="1"/>
                        <a:pt x="48435" y="356"/>
                        <a:pt x="48023" y="1066"/>
                      </a:cubicBezTo>
                      <a:lnTo>
                        <a:pt x="825" y="82768"/>
                      </a:lnTo>
                      <a:cubicBezTo>
                        <a:pt x="1" y="84188"/>
                        <a:pt x="1035" y="85977"/>
                        <a:pt x="2666" y="85977"/>
                      </a:cubicBezTo>
                      <a:lnTo>
                        <a:pt x="2824" y="85977"/>
                      </a:lnTo>
                      <a:cubicBezTo>
                        <a:pt x="33173" y="85977"/>
                        <a:pt x="60506" y="73037"/>
                        <a:pt x="79599" y="52367"/>
                      </a:cubicBezTo>
                      <a:cubicBezTo>
                        <a:pt x="80248" y="51683"/>
                        <a:pt x="80353" y="50666"/>
                        <a:pt x="79897" y="49842"/>
                      </a:cubicBezTo>
                      <a:lnTo>
                        <a:pt x="51722" y="1066"/>
                      </a:lnTo>
                      <a:cubicBezTo>
                        <a:pt x="51310" y="356"/>
                        <a:pt x="50591" y="1"/>
                        <a:pt x="49872" y="1"/>
                      </a:cubicBezTo>
                      <a:close/>
                    </a:path>
                  </a:pathLst>
                </a:custGeom>
                <a:solidFill>
                  <a:srgbClr val="48ffd5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50" name="CustomShape 24"/>
              <p:cNvSpPr/>
              <p:nvPr/>
            </p:nvSpPr>
            <p:spPr>
              <a:xfrm>
                <a:off x="964800" y="2408040"/>
                <a:ext cx="726120" cy="639720"/>
              </a:xfrm>
              <a:custGeom>
                <a:avLst/>
                <a:gdLst/>
                <a:ahLst/>
                <a:rect l="l" t="t" r="r" b="b"/>
                <a:pathLst>
                  <a:path w="38692" h="34096">
                    <a:moveTo>
                      <a:pt x="19326" y="0"/>
                    </a:moveTo>
                    <a:cubicBezTo>
                      <a:pt x="17171" y="0"/>
                      <a:pt x="14983" y="412"/>
                      <a:pt x="12869" y="1282"/>
                    </a:cubicBezTo>
                    <a:cubicBezTo>
                      <a:pt x="4177" y="4947"/>
                      <a:pt x="1" y="14917"/>
                      <a:pt x="3665" y="23525"/>
                    </a:cubicBezTo>
                    <a:cubicBezTo>
                      <a:pt x="6374" y="30104"/>
                      <a:pt x="12745" y="34096"/>
                      <a:pt x="19452" y="34096"/>
                    </a:cubicBezTo>
                    <a:cubicBezTo>
                      <a:pt x="21606" y="34096"/>
                      <a:pt x="23795" y="33684"/>
                      <a:pt x="25908" y="32814"/>
                    </a:cubicBezTo>
                    <a:cubicBezTo>
                      <a:pt x="34601" y="29149"/>
                      <a:pt x="38692" y="19264"/>
                      <a:pt x="35112" y="10571"/>
                    </a:cubicBezTo>
                    <a:cubicBezTo>
                      <a:pt x="32403" y="3992"/>
                      <a:pt x="26032" y="0"/>
                      <a:pt x="19326" y="0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3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1</a:t>
                </a:r>
                <a:endParaRPr b="0" lang="en-US" sz="3200" spc="-1" strike="noStrike">
                  <a:latin typeface="Arial"/>
                </a:endParaRPr>
              </a:p>
            </p:txBody>
          </p:sp>
          <p:sp>
            <p:nvSpPr>
              <p:cNvPr id="551" name="CustomShape 25"/>
              <p:cNvSpPr/>
              <p:nvPr/>
            </p:nvSpPr>
            <p:spPr>
              <a:xfrm>
                <a:off x="855000" y="2387880"/>
                <a:ext cx="794880" cy="680760"/>
              </a:xfrm>
              <a:custGeom>
                <a:avLst/>
                <a:gdLst/>
                <a:ahLst/>
                <a:rect l="l" t="t" r="r" b="b"/>
                <a:pathLst>
                  <a:path w="42356" h="36282">
                    <a:moveTo>
                      <a:pt x="24098" y="2192"/>
                    </a:moveTo>
                    <a:cubicBezTo>
                      <a:pt x="24133" y="2192"/>
                      <a:pt x="24168" y="2192"/>
                      <a:pt x="24203" y="2193"/>
                    </a:cubicBezTo>
                    <a:cubicBezTo>
                      <a:pt x="33066" y="2193"/>
                      <a:pt x="40225" y="9266"/>
                      <a:pt x="40225" y="18129"/>
                    </a:cubicBezTo>
                    <a:cubicBezTo>
                      <a:pt x="40225" y="27767"/>
                      <a:pt x="32329" y="34162"/>
                      <a:pt x="24109" y="34162"/>
                    </a:cubicBezTo>
                    <a:cubicBezTo>
                      <a:pt x="20191" y="34162"/>
                      <a:pt x="16200" y="32709"/>
                      <a:pt x="12954" y="29463"/>
                    </a:cubicBezTo>
                    <a:cubicBezTo>
                      <a:pt x="2922" y="19347"/>
                      <a:pt x="9936" y="2192"/>
                      <a:pt x="24098" y="2192"/>
                    </a:cubicBezTo>
                    <a:close/>
                    <a:moveTo>
                      <a:pt x="24106" y="1"/>
                    </a:moveTo>
                    <a:cubicBezTo>
                      <a:pt x="19653" y="1"/>
                      <a:pt x="15113" y="1653"/>
                      <a:pt x="11420" y="5346"/>
                    </a:cubicBezTo>
                    <a:cubicBezTo>
                      <a:pt x="0" y="16765"/>
                      <a:pt x="8096" y="36281"/>
                      <a:pt x="24203" y="36281"/>
                    </a:cubicBezTo>
                    <a:cubicBezTo>
                      <a:pt x="34259" y="36281"/>
                      <a:pt x="42356" y="28100"/>
                      <a:pt x="42356" y="18129"/>
                    </a:cubicBezTo>
                    <a:cubicBezTo>
                      <a:pt x="42356" y="7231"/>
                      <a:pt x="33422" y="1"/>
                      <a:pt x="24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52" name="Group 26"/>
          <p:cNvGrpSpPr/>
          <p:nvPr/>
        </p:nvGrpSpPr>
        <p:grpSpPr>
          <a:xfrm>
            <a:off x="4474440" y="2275560"/>
            <a:ext cx="2074680" cy="2126160"/>
            <a:chOff x="4474440" y="2275560"/>
            <a:chExt cx="2074680" cy="2126160"/>
          </a:xfrm>
        </p:grpSpPr>
        <p:sp>
          <p:nvSpPr>
            <p:cNvPr id="553" name="CustomShape 27"/>
            <p:cNvSpPr/>
            <p:nvPr/>
          </p:nvSpPr>
          <p:spPr>
            <a:xfrm>
              <a:off x="4474440" y="4206960"/>
              <a:ext cx="2074680" cy="194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Análise das previsões relativas ás </a:t>
              </a: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paragens não provocadas por </a:t>
              </a: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avarias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554" name="CustomShape 28"/>
            <p:cNvSpPr/>
            <p:nvPr/>
          </p:nvSpPr>
          <p:spPr>
            <a:xfrm>
              <a:off x="4538520" y="3535920"/>
              <a:ext cx="2010600" cy="274320"/>
            </a:xfrm>
            <a:custGeom>
              <a:avLst/>
              <a:gdLst/>
              <a:ahLst/>
              <a:rect l="l" t="t" r="r" b="b"/>
              <a:pathLst>
                <a:path w="76275" h="14659">
                  <a:moveTo>
                    <a:pt x="1109" y="1"/>
                  </a:moveTo>
                  <a:cubicBezTo>
                    <a:pt x="512" y="1"/>
                    <a:pt x="1" y="512"/>
                    <a:pt x="1" y="1109"/>
                  </a:cubicBezTo>
                  <a:lnTo>
                    <a:pt x="1" y="13636"/>
                  </a:lnTo>
                  <a:cubicBezTo>
                    <a:pt x="1" y="14318"/>
                    <a:pt x="533" y="14659"/>
                    <a:pt x="1066" y="14659"/>
                  </a:cubicBezTo>
                  <a:cubicBezTo>
                    <a:pt x="1599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144" y="2131"/>
                  </a:lnTo>
                  <a:lnTo>
                    <a:pt x="74144" y="13636"/>
                  </a:lnTo>
                  <a:cubicBezTo>
                    <a:pt x="74144" y="14233"/>
                    <a:pt x="74570" y="14659"/>
                    <a:pt x="75167" y="14659"/>
                  </a:cubicBezTo>
                  <a:cubicBezTo>
                    <a:pt x="75763" y="14659"/>
                    <a:pt x="76275" y="14233"/>
                    <a:pt x="76275" y="13636"/>
                  </a:cubicBezTo>
                  <a:lnTo>
                    <a:pt x="76275" y="1109"/>
                  </a:lnTo>
                  <a:cubicBezTo>
                    <a:pt x="76275" y="512"/>
                    <a:pt x="75763" y="1"/>
                    <a:pt x="75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29"/>
            <p:cNvSpPr/>
            <p:nvPr/>
          </p:nvSpPr>
          <p:spPr>
            <a:xfrm>
              <a:off x="4992480" y="2275560"/>
              <a:ext cx="1027080" cy="904320"/>
            </a:xfrm>
            <a:custGeom>
              <a:avLst/>
              <a:gdLst/>
              <a:ahLst/>
              <a:rect l="l" t="t" r="r" b="b"/>
              <a:pathLst>
                <a:path w="54714" h="4818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30"/>
            <p:cNvSpPr/>
            <p:nvPr/>
          </p:nvSpPr>
          <p:spPr>
            <a:xfrm>
              <a:off x="5492160" y="2660040"/>
              <a:ext cx="38520" cy="914760"/>
            </a:xfrm>
            <a:custGeom>
              <a:avLst/>
              <a:gdLst/>
              <a:ahLst/>
              <a:rect l="l" t="t" r="r" b="b"/>
              <a:pathLst>
                <a:path w="2131" h="48727">
                  <a:moveTo>
                    <a:pt x="1066" y="1"/>
                  </a:moveTo>
                  <a:cubicBezTo>
                    <a:pt x="533" y="1"/>
                    <a:pt x="0" y="363"/>
                    <a:pt x="0" y="1087"/>
                  </a:cubicBezTo>
                  <a:lnTo>
                    <a:pt x="0" y="47704"/>
                  </a:lnTo>
                  <a:cubicBezTo>
                    <a:pt x="0" y="48300"/>
                    <a:pt x="512" y="48726"/>
                    <a:pt x="1108" y="48726"/>
                  </a:cubicBezTo>
                  <a:cubicBezTo>
                    <a:pt x="1705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31"/>
            <p:cNvSpPr/>
            <p:nvPr/>
          </p:nvSpPr>
          <p:spPr>
            <a:xfrm>
              <a:off x="5167800" y="2408040"/>
              <a:ext cx="724320" cy="639720"/>
            </a:xfrm>
            <a:custGeom>
              <a:avLst/>
              <a:gdLst/>
              <a:ahLst/>
              <a:rect l="l" t="t" r="r" b="b"/>
              <a:pathLst>
                <a:path w="38607" h="34096">
                  <a:moveTo>
                    <a:pt x="19240" y="0"/>
                  </a:moveTo>
                  <a:cubicBezTo>
                    <a:pt x="17086" y="0"/>
                    <a:pt x="14897" y="412"/>
                    <a:pt x="12784" y="1282"/>
                  </a:cubicBezTo>
                  <a:cubicBezTo>
                    <a:pt x="4091" y="4947"/>
                    <a:pt x="1" y="14832"/>
                    <a:pt x="3580" y="23525"/>
                  </a:cubicBezTo>
                  <a:cubicBezTo>
                    <a:pt x="6289" y="30104"/>
                    <a:pt x="12660" y="34096"/>
                    <a:pt x="19367" y="34096"/>
                  </a:cubicBezTo>
                  <a:cubicBezTo>
                    <a:pt x="21521" y="34096"/>
                    <a:pt x="23710" y="33684"/>
                    <a:pt x="25823" y="32814"/>
                  </a:cubicBezTo>
                  <a:cubicBezTo>
                    <a:pt x="34516" y="29149"/>
                    <a:pt x="38606" y="19179"/>
                    <a:pt x="35027" y="10571"/>
                  </a:cubicBezTo>
                  <a:cubicBezTo>
                    <a:pt x="32318" y="3992"/>
                    <a:pt x="25947" y="0"/>
                    <a:pt x="1924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32"/>
            <p:cNvSpPr/>
            <p:nvPr/>
          </p:nvSpPr>
          <p:spPr>
            <a:xfrm>
              <a:off x="5076360" y="2387880"/>
              <a:ext cx="793080" cy="680760"/>
            </a:xfrm>
            <a:custGeom>
              <a:avLst/>
              <a:gdLst/>
              <a:ahLst/>
              <a:rect l="l" t="t" r="r" b="b"/>
              <a:pathLst>
                <a:path w="42271" h="36282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2981" y="2193"/>
                    <a:pt x="40140" y="9266"/>
                    <a:pt x="40140" y="18129"/>
                  </a:cubicBezTo>
                  <a:cubicBezTo>
                    <a:pt x="40140" y="27767"/>
                    <a:pt x="32244" y="34162"/>
                    <a:pt x="24024" y="34162"/>
                  </a:cubicBezTo>
                  <a:cubicBezTo>
                    <a:pt x="20106" y="34162"/>
                    <a:pt x="16114" y="32709"/>
                    <a:pt x="12869" y="29463"/>
                  </a:cubicBezTo>
                  <a:cubicBezTo>
                    <a:pt x="2837" y="19347"/>
                    <a:pt x="9936" y="2192"/>
                    <a:pt x="24098" y="2192"/>
                  </a:cubicBezTo>
                  <a:close/>
                  <a:moveTo>
                    <a:pt x="24021" y="1"/>
                  </a:moveTo>
                  <a:cubicBezTo>
                    <a:pt x="19568" y="1"/>
                    <a:pt x="15028" y="1653"/>
                    <a:pt x="11335" y="5346"/>
                  </a:cubicBezTo>
                  <a:cubicBezTo>
                    <a:pt x="0" y="16765"/>
                    <a:pt x="8011" y="36281"/>
                    <a:pt x="24203" y="36281"/>
                  </a:cubicBezTo>
                  <a:cubicBezTo>
                    <a:pt x="34174" y="36281"/>
                    <a:pt x="42270" y="28100"/>
                    <a:pt x="42270" y="18129"/>
                  </a:cubicBezTo>
                  <a:cubicBezTo>
                    <a:pt x="42270" y="7231"/>
                    <a:pt x="33336" y="1"/>
                    <a:pt x="24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33"/>
            <p:cNvSpPr/>
            <p:nvPr/>
          </p:nvSpPr>
          <p:spPr>
            <a:xfrm>
              <a:off x="5383800" y="2569680"/>
              <a:ext cx="316080" cy="316080"/>
            </a:xfrm>
            <a:custGeom>
              <a:avLst/>
              <a:gdLst/>
              <a:ahLst/>
              <a:rect l="l" t="t" r="r" b="b"/>
              <a:pathLst>
                <a:path w="187325" h="187325">
                  <a:moveTo>
                    <a:pt x="102235" y="36195"/>
                  </a:moveTo>
                  <a:cubicBezTo>
                    <a:pt x="106045" y="36195"/>
                    <a:pt x="109220" y="37465"/>
                    <a:pt x="112395" y="40005"/>
                  </a:cubicBezTo>
                  <a:cubicBezTo>
                    <a:pt x="114935" y="42545"/>
                    <a:pt x="116205" y="45720"/>
                    <a:pt x="116205" y="49530"/>
                  </a:cubicBezTo>
                  <a:cubicBezTo>
                    <a:pt x="116205" y="53340"/>
                    <a:pt x="114935" y="56515"/>
                    <a:pt x="112395" y="59055"/>
                  </a:cubicBezTo>
                  <a:cubicBezTo>
                    <a:pt x="109220" y="61595"/>
                    <a:pt x="106045" y="62865"/>
                    <a:pt x="102235" y="62865"/>
                  </a:cubicBezTo>
                  <a:cubicBezTo>
                    <a:pt x="98425" y="62865"/>
                    <a:pt x="94615" y="61595"/>
                    <a:pt x="92075" y="59055"/>
                  </a:cubicBezTo>
                  <a:cubicBezTo>
                    <a:pt x="88900" y="56515"/>
                    <a:pt x="87630" y="53340"/>
                    <a:pt x="87630" y="49530"/>
                  </a:cubicBezTo>
                  <a:cubicBezTo>
                    <a:pt x="87630" y="45720"/>
                    <a:pt x="88900" y="42545"/>
                    <a:pt x="92075" y="40005"/>
                  </a:cubicBezTo>
                  <a:cubicBezTo>
                    <a:pt x="94615" y="37465"/>
                    <a:pt x="98425" y="36195"/>
                    <a:pt x="102235" y="36195"/>
                  </a:cubicBezTo>
                  <a:close/>
                  <a:moveTo>
                    <a:pt x="88900" y="74930"/>
                  </a:moveTo>
                  <a:cubicBezTo>
                    <a:pt x="94615" y="74930"/>
                    <a:pt x="99060" y="76200"/>
                    <a:pt x="102235" y="79375"/>
                  </a:cubicBezTo>
                  <a:cubicBezTo>
                    <a:pt x="105410" y="81915"/>
                    <a:pt x="106680" y="85725"/>
                    <a:pt x="106680" y="90170"/>
                  </a:cubicBezTo>
                  <a:cubicBezTo>
                    <a:pt x="106680" y="90805"/>
                    <a:pt x="106680" y="92710"/>
                    <a:pt x="106680" y="95250"/>
                  </a:cubicBezTo>
                  <a:cubicBezTo>
                    <a:pt x="106045" y="97155"/>
                    <a:pt x="106045" y="99695"/>
                    <a:pt x="105410" y="101600"/>
                  </a:cubicBezTo>
                  <a:lnTo>
                    <a:pt x="99060" y="122555"/>
                  </a:lnTo>
                  <a:cubicBezTo>
                    <a:pt x="99060" y="124460"/>
                    <a:pt x="98425" y="126365"/>
                    <a:pt x="97790" y="128270"/>
                  </a:cubicBezTo>
                  <a:cubicBezTo>
                    <a:pt x="97790" y="130810"/>
                    <a:pt x="97155" y="132715"/>
                    <a:pt x="97155" y="133350"/>
                  </a:cubicBezTo>
                  <a:cubicBezTo>
                    <a:pt x="97155" y="136525"/>
                    <a:pt x="97790" y="138430"/>
                    <a:pt x="99060" y="139065"/>
                  </a:cubicBezTo>
                  <a:cubicBezTo>
                    <a:pt x="100330" y="140335"/>
                    <a:pt x="102870" y="140970"/>
                    <a:pt x="106045" y="140970"/>
                  </a:cubicBezTo>
                  <a:cubicBezTo>
                    <a:pt x="107315" y="140970"/>
                    <a:pt x="109220" y="140335"/>
                    <a:pt x="111125" y="140335"/>
                  </a:cubicBezTo>
                  <a:cubicBezTo>
                    <a:pt x="112395" y="139700"/>
                    <a:pt x="114300" y="139065"/>
                    <a:pt x="114935" y="138430"/>
                  </a:cubicBezTo>
                  <a:lnTo>
                    <a:pt x="114935" y="138430"/>
                  </a:lnTo>
                  <a:lnTo>
                    <a:pt x="113030" y="145415"/>
                  </a:lnTo>
                  <a:cubicBezTo>
                    <a:pt x="108585" y="147320"/>
                    <a:pt x="104775" y="148590"/>
                    <a:pt x="101600" y="149860"/>
                  </a:cubicBezTo>
                  <a:cubicBezTo>
                    <a:pt x="99060" y="150495"/>
                    <a:pt x="95250" y="151130"/>
                    <a:pt x="91440" y="151130"/>
                  </a:cubicBezTo>
                  <a:cubicBezTo>
                    <a:pt x="85725" y="151130"/>
                    <a:pt x="81280" y="149860"/>
                    <a:pt x="78105" y="146685"/>
                  </a:cubicBezTo>
                  <a:cubicBezTo>
                    <a:pt x="74930" y="144145"/>
                    <a:pt x="73025" y="140335"/>
                    <a:pt x="73025" y="135890"/>
                  </a:cubicBezTo>
                  <a:cubicBezTo>
                    <a:pt x="73025" y="134620"/>
                    <a:pt x="73660" y="132715"/>
                    <a:pt x="73660" y="130810"/>
                  </a:cubicBezTo>
                  <a:cubicBezTo>
                    <a:pt x="73660" y="128905"/>
                    <a:pt x="74295" y="127000"/>
                    <a:pt x="74930" y="124460"/>
                  </a:cubicBezTo>
                  <a:lnTo>
                    <a:pt x="80645" y="103505"/>
                  </a:lnTo>
                  <a:cubicBezTo>
                    <a:pt x="81280" y="101600"/>
                    <a:pt x="81915" y="99695"/>
                    <a:pt x="81915" y="97790"/>
                  </a:cubicBezTo>
                  <a:cubicBezTo>
                    <a:pt x="82550" y="95885"/>
                    <a:pt x="82550" y="93980"/>
                    <a:pt x="82550" y="92710"/>
                  </a:cubicBezTo>
                  <a:cubicBezTo>
                    <a:pt x="82550" y="90170"/>
                    <a:pt x="81915" y="88265"/>
                    <a:pt x="81280" y="86995"/>
                  </a:cubicBezTo>
                  <a:cubicBezTo>
                    <a:pt x="80010" y="85725"/>
                    <a:pt x="77470" y="85090"/>
                    <a:pt x="74295" y="85090"/>
                  </a:cubicBezTo>
                  <a:cubicBezTo>
                    <a:pt x="73025" y="85090"/>
                    <a:pt x="71120" y="85725"/>
                    <a:pt x="69850" y="85725"/>
                  </a:cubicBezTo>
                  <a:cubicBezTo>
                    <a:pt x="67945" y="86360"/>
                    <a:pt x="66675" y="86995"/>
                    <a:pt x="65405" y="87630"/>
                  </a:cubicBezTo>
                  <a:lnTo>
                    <a:pt x="67310" y="80645"/>
                  </a:lnTo>
                  <a:cubicBezTo>
                    <a:pt x="71120" y="79375"/>
                    <a:pt x="74930" y="78105"/>
                    <a:pt x="78740" y="76835"/>
                  </a:cubicBezTo>
                  <a:cubicBezTo>
                    <a:pt x="81915" y="75565"/>
                    <a:pt x="85725" y="74930"/>
                    <a:pt x="88900" y="74930"/>
                  </a:cubicBezTo>
                  <a:close/>
                  <a:moveTo>
                    <a:pt x="93980" y="0"/>
                  </a:moveTo>
                  <a:cubicBezTo>
                    <a:pt x="41910" y="0"/>
                    <a:pt x="0" y="41910"/>
                    <a:pt x="0" y="93980"/>
                  </a:cubicBezTo>
                  <a:cubicBezTo>
                    <a:pt x="0" y="145415"/>
                    <a:pt x="41910" y="187325"/>
                    <a:pt x="93980" y="187325"/>
                  </a:cubicBezTo>
                  <a:cubicBezTo>
                    <a:pt x="145415" y="187325"/>
                    <a:pt x="187325" y="145415"/>
                    <a:pt x="187325" y="93980"/>
                  </a:cubicBezTo>
                  <a:cubicBezTo>
                    <a:pt x="187325" y="41910"/>
                    <a:pt x="145415" y="0"/>
                    <a:pt x="9398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34"/>
            <p:cNvSpPr/>
            <p:nvPr/>
          </p:nvSpPr>
          <p:spPr>
            <a:xfrm>
              <a:off x="5146200" y="2408040"/>
              <a:ext cx="726120" cy="639720"/>
            </a:xfrm>
            <a:custGeom>
              <a:avLst/>
              <a:gdLst/>
              <a:ahLst/>
              <a:rect l="l" t="t" r="r" b="b"/>
              <a:pathLst>
                <a:path w="38692" h="34096">
                  <a:moveTo>
                    <a:pt x="19326" y="0"/>
                  </a:moveTo>
                  <a:cubicBezTo>
                    <a:pt x="17171" y="0"/>
                    <a:pt x="14983" y="412"/>
                    <a:pt x="12869" y="1282"/>
                  </a:cubicBezTo>
                  <a:cubicBezTo>
                    <a:pt x="4177" y="4947"/>
                    <a:pt x="1" y="14917"/>
                    <a:pt x="3665" y="23525"/>
                  </a:cubicBezTo>
                  <a:cubicBezTo>
                    <a:pt x="6374" y="30104"/>
                    <a:pt x="12745" y="34096"/>
                    <a:pt x="19452" y="34096"/>
                  </a:cubicBezTo>
                  <a:cubicBezTo>
                    <a:pt x="21606" y="34096"/>
                    <a:pt x="23795" y="33684"/>
                    <a:pt x="25908" y="32814"/>
                  </a:cubicBezTo>
                  <a:cubicBezTo>
                    <a:pt x="34601" y="29149"/>
                    <a:pt x="38692" y="19264"/>
                    <a:pt x="35112" y="10571"/>
                  </a:cubicBezTo>
                  <a:cubicBezTo>
                    <a:pt x="32403" y="3992"/>
                    <a:pt x="26032" y="0"/>
                    <a:pt x="1932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561" name="CustomShape 35"/>
            <p:cNvSpPr/>
            <p:nvPr/>
          </p:nvSpPr>
          <p:spPr>
            <a:xfrm>
              <a:off x="5055120" y="2387880"/>
              <a:ext cx="794880" cy="680760"/>
            </a:xfrm>
            <a:custGeom>
              <a:avLst/>
              <a:gdLst/>
              <a:ahLst/>
              <a:rect l="l" t="t" r="r" b="b"/>
              <a:pathLst>
                <a:path w="42356" h="36282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3066" y="2193"/>
                    <a:pt x="40225" y="9266"/>
                    <a:pt x="40225" y="18129"/>
                  </a:cubicBezTo>
                  <a:cubicBezTo>
                    <a:pt x="40225" y="27767"/>
                    <a:pt x="32329" y="34162"/>
                    <a:pt x="24109" y="34162"/>
                  </a:cubicBezTo>
                  <a:cubicBezTo>
                    <a:pt x="20191" y="34162"/>
                    <a:pt x="16200" y="32709"/>
                    <a:pt x="12954" y="29463"/>
                  </a:cubicBezTo>
                  <a:cubicBezTo>
                    <a:pt x="2922" y="19347"/>
                    <a:pt x="9936" y="2192"/>
                    <a:pt x="24098" y="2192"/>
                  </a:cubicBezTo>
                  <a:close/>
                  <a:moveTo>
                    <a:pt x="24106" y="1"/>
                  </a:moveTo>
                  <a:cubicBezTo>
                    <a:pt x="19653" y="1"/>
                    <a:pt x="15113" y="1653"/>
                    <a:pt x="11420" y="5346"/>
                  </a:cubicBezTo>
                  <a:cubicBezTo>
                    <a:pt x="0" y="16765"/>
                    <a:pt x="8096" y="36281"/>
                    <a:pt x="24203" y="36281"/>
                  </a:cubicBezTo>
                  <a:cubicBezTo>
                    <a:pt x="34259" y="36281"/>
                    <a:pt x="42356" y="28100"/>
                    <a:pt x="42356" y="18129"/>
                  </a:cubicBezTo>
                  <a:cubicBezTo>
                    <a:pt x="42356" y="7231"/>
                    <a:pt x="33422" y="1"/>
                    <a:pt x="24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2" name="Group 36"/>
          <p:cNvGrpSpPr/>
          <p:nvPr/>
        </p:nvGrpSpPr>
        <p:grpSpPr>
          <a:xfrm>
            <a:off x="6565320" y="2275560"/>
            <a:ext cx="2074680" cy="1838160"/>
            <a:chOff x="6565320" y="2275560"/>
            <a:chExt cx="2074680" cy="1838160"/>
          </a:xfrm>
        </p:grpSpPr>
        <p:sp>
          <p:nvSpPr>
            <p:cNvPr id="563" name="CustomShape 37"/>
            <p:cNvSpPr/>
            <p:nvPr/>
          </p:nvSpPr>
          <p:spPr>
            <a:xfrm>
              <a:off x="6565320" y="3918960"/>
              <a:ext cx="2074680" cy="194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" sz="900" spc="-1" strike="noStrike">
                  <a:solidFill>
                    <a:srgbClr val="ffffff"/>
                  </a:solidFill>
                  <a:latin typeface="Roboto Black"/>
                  <a:ea typeface="Roboto Black"/>
                </a:rPr>
                <a:t>Cálculo das eficiências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564" name="CustomShape 38"/>
            <p:cNvSpPr/>
            <p:nvPr/>
          </p:nvSpPr>
          <p:spPr>
            <a:xfrm>
              <a:off x="6886080" y="3566160"/>
              <a:ext cx="1432440" cy="274320"/>
            </a:xfrm>
            <a:custGeom>
              <a:avLst/>
              <a:gdLst/>
              <a:ahLst/>
              <a:rect l="l" t="t" r="r" b="b"/>
              <a:pathLst>
                <a:path w="76275" h="14659">
                  <a:moveTo>
                    <a:pt x="1109" y="1"/>
                  </a:moveTo>
                  <a:cubicBezTo>
                    <a:pt x="512" y="1"/>
                    <a:pt x="1" y="512"/>
                    <a:pt x="1" y="1109"/>
                  </a:cubicBezTo>
                  <a:lnTo>
                    <a:pt x="1" y="13636"/>
                  </a:lnTo>
                  <a:cubicBezTo>
                    <a:pt x="1" y="14318"/>
                    <a:pt x="533" y="14659"/>
                    <a:pt x="1066" y="14659"/>
                  </a:cubicBezTo>
                  <a:cubicBezTo>
                    <a:pt x="1599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144" y="2131"/>
                  </a:lnTo>
                  <a:lnTo>
                    <a:pt x="74144" y="13636"/>
                  </a:lnTo>
                  <a:cubicBezTo>
                    <a:pt x="74144" y="14233"/>
                    <a:pt x="74570" y="14659"/>
                    <a:pt x="75167" y="14659"/>
                  </a:cubicBezTo>
                  <a:cubicBezTo>
                    <a:pt x="75763" y="14659"/>
                    <a:pt x="76275" y="14233"/>
                    <a:pt x="76275" y="13636"/>
                  </a:cubicBezTo>
                  <a:lnTo>
                    <a:pt x="76275" y="1109"/>
                  </a:lnTo>
                  <a:cubicBezTo>
                    <a:pt x="76275" y="512"/>
                    <a:pt x="75763" y="1"/>
                    <a:pt x="75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39"/>
            <p:cNvSpPr/>
            <p:nvPr/>
          </p:nvSpPr>
          <p:spPr>
            <a:xfrm>
              <a:off x="7083360" y="2275560"/>
              <a:ext cx="1027080" cy="904320"/>
            </a:xfrm>
            <a:custGeom>
              <a:avLst/>
              <a:gdLst/>
              <a:ahLst/>
              <a:rect l="l" t="t" r="r" b="b"/>
              <a:pathLst>
                <a:path w="54714" h="4818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40"/>
            <p:cNvSpPr/>
            <p:nvPr/>
          </p:nvSpPr>
          <p:spPr>
            <a:xfrm>
              <a:off x="7583040" y="2660040"/>
              <a:ext cx="38520" cy="914760"/>
            </a:xfrm>
            <a:custGeom>
              <a:avLst/>
              <a:gdLst/>
              <a:ahLst/>
              <a:rect l="l" t="t" r="r" b="b"/>
              <a:pathLst>
                <a:path w="2131" h="48727">
                  <a:moveTo>
                    <a:pt x="1066" y="1"/>
                  </a:moveTo>
                  <a:cubicBezTo>
                    <a:pt x="533" y="1"/>
                    <a:pt x="0" y="363"/>
                    <a:pt x="0" y="1087"/>
                  </a:cubicBezTo>
                  <a:lnTo>
                    <a:pt x="0" y="47704"/>
                  </a:lnTo>
                  <a:cubicBezTo>
                    <a:pt x="0" y="48300"/>
                    <a:pt x="512" y="48726"/>
                    <a:pt x="1108" y="48726"/>
                  </a:cubicBezTo>
                  <a:cubicBezTo>
                    <a:pt x="1705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41"/>
            <p:cNvSpPr/>
            <p:nvPr/>
          </p:nvSpPr>
          <p:spPr>
            <a:xfrm>
              <a:off x="7258680" y="2408040"/>
              <a:ext cx="724320" cy="639720"/>
            </a:xfrm>
            <a:custGeom>
              <a:avLst/>
              <a:gdLst/>
              <a:ahLst/>
              <a:rect l="l" t="t" r="r" b="b"/>
              <a:pathLst>
                <a:path w="38607" h="34096">
                  <a:moveTo>
                    <a:pt x="19240" y="0"/>
                  </a:moveTo>
                  <a:cubicBezTo>
                    <a:pt x="17086" y="0"/>
                    <a:pt x="14897" y="412"/>
                    <a:pt x="12784" y="1282"/>
                  </a:cubicBezTo>
                  <a:cubicBezTo>
                    <a:pt x="4091" y="4947"/>
                    <a:pt x="1" y="14832"/>
                    <a:pt x="3580" y="23525"/>
                  </a:cubicBezTo>
                  <a:cubicBezTo>
                    <a:pt x="6289" y="30104"/>
                    <a:pt x="12660" y="34096"/>
                    <a:pt x="19367" y="34096"/>
                  </a:cubicBezTo>
                  <a:cubicBezTo>
                    <a:pt x="21521" y="34096"/>
                    <a:pt x="23710" y="33684"/>
                    <a:pt x="25823" y="32814"/>
                  </a:cubicBezTo>
                  <a:cubicBezTo>
                    <a:pt x="34516" y="29149"/>
                    <a:pt x="38606" y="19179"/>
                    <a:pt x="35027" y="10571"/>
                  </a:cubicBezTo>
                  <a:cubicBezTo>
                    <a:pt x="32318" y="3992"/>
                    <a:pt x="25947" y="0"/>
                    <a:pt x="1924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42"/>
            <p:cNvSpPr/>
            <p:nvPr/>
          </p:nvSpPr>
          <p:spPr>
            <a:xfrm>
              <a:off x="7167240" y="2387880"/>
              <a:ext cx="793080" cy="680760"/>
            </a:xfrm>
            <a:custGeom>
              <a:avLst/>
              <a:gdLst/>
              <a:ahLst/>
              <a:rect l="l" t="t" r="r" b="b"/>
              <a:pathLst>
                <a:path w="42271" h="36282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2981" y="2193"/>
                    <a:pt x="40140" y="9266"/>
                    <a:pt x="40140" y="18129"/>
                  </a:cubicBezTo>
                  <a:cubicBezTo>
                    <a:pt x="40140" y="27767"/>
                    <a:pt x="32244" y="34162"/>
                    <a:pt x="24024" y="34162"/>
                  </a:cubicBezTo>
                  <a:cubicBezTo>
                    <a:pt x="20106" y="34162"/>
                    <a:pt x="16114" y="32709"/>
                    <a:pt x="12869" y="29463"/>
                  </a:cubicBezTo>
                  <a:cubicBezTo>
                    <a:pt x="2837" y="19347"/>
                    <a:pt x="9936" y="2192"/>
                    <a:pt x="24098" y="2192"/>
                  </a:cubicBezTo>
                  <a:close/>
                  <a:moveTo>
                    <a:pt x="24021" y="1"/>
                  </a:moveTo>
                  <a:cubicBezTo>
                    <a:pt x="19568" y="1"/>
                    <a:pt x="15028" y="1653"/>
                    <a:pt x="11335" y="5346"/>
                  </a:cubicBezTo>
                  <a:cubicBezTo>
                    <a:pt x="0" y="16765"/>
                    <a:pt x="8011" y="36281"/>
                    <a:pt x="24203" y="36281"/>
                  </a:cubicBezTo>
                  <a:cubicBezTo>
                    <a:pt x="34174" y="36281"/>
                    <a:pt x="42270" y="28100"/>
                    <a:pt x="42270" y="18129"/>
                  </a:cubicBezTo>
                  <a:cubicBezTo>
                    <a:pt x="42270" y="7231"/>
                    <a:pt x="33336" y="1"/>
                    <a:pt x="24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43"/>
            <p:cNvSpPr/>
            <p:nvPr/>
          </p:nvSpPr>
          <p:spPr>
            <a:xfrm>
              <a:off x="7474680" y="2569680"/>
              <a:ext cx="316080" cy="316080"/>
            </a:xfrm>
            <a:custGeom>
              <a:avLst/>
              <a:gdLst/>
              <a:ahLst/>
              <a:rect l="l" t="t" r="r" b="b"/>
              <a:pathLst>
                <a:path w="187325" h="187325">
                  <a:moveTo>
                    <a:pt x="102235" y="36195"/>
                  </a:moveTo>
                  <a:cubicBezTo>
                    <a:pt x="106045" y="36195"/>
                    <a:pt x="109220" y="37465"/>
                    <a:pt x="112395" y="40005"/>
                  </a:cubicBezTo>
                  <a:cubicBezTo>
                    <a:pt x="114935" y="42545"/>
                    <a:pt x="116205" y="45720"/>
                    <a:pt x="116205" y="49530"/>
                  </a:cubicBezTo>
                  <a:cubicBezTo>
                    <a:pt x="116205" y="53340"/>
                    <a:pt x="114935" y="56515"/>
                    <a:pt x="112395" y="59055"/>
                  </a:cubicBezTo>
                  <a:cubicBezTo>
                    <a:pt x="109220" y="61595"/>
                    <a:pt x="106045" y="62865"/>
                    <a:pt x="102235" y="62865"/>
                  </a:cubicBezTo>
                  <a:cubicBezTo>
                    <a:pt x="98425" y="62865"/>
                    <a:pt x="94615" y="61595"/>
                    <a:pt x="92075" y="59055"/>
                  </a:cubicBezTo>
                  <a:cubicBezTo>
                    <a:pt x="88900" y="56515"/>
                    <a:pt x="87630" y="53340"/>
                    <a:pt x="87630" y="49530"/>
                  </a:cubicBezTo>
                  <a:cubicBezTo>
                    <a:pt x="87630" y="45720"/>
                    <a:pt x="88900" y="42545"/>
                    <a:pt x="92075" y="40005"/>
                  </a:cubicBezTo>
                  <a:cubicBezTo>
                    <a:pt x="94615" y="37465"/>
                    <a:pt x="98425" y="36195"/>
                    <a:pt x="102235" y="36195"/>
                  </a:cubicBezTo>
                  <a:close/>
                  <a:moveTo>
                    <a:pt x="88900" y="74930"/>
                  </a:moveTo>
                  <a:cubicBezTo>
                    <a:pt x="94615" y="74930"/>
                    <a:pt x="99060" y="76200"/>
                    <a:pt x="102235" y="79375"/>
                  </a:cubicBezTo>
                  <a:cubicBezTo>
                    <a:pt x="105410" y="81915"/>
                    <a:pt x="106680" y="85725"/>
                    <a:pt x="106680" y="90170"/>
                  </a:cubicBezTo>
                  <a:cubicBezTo>
                    <a:pt x="106680" y="90805"/>
                    <a:pt x="106680" y="92710"/>
                    <a:pt x="106680" y="95250"/>
                  </a:cubicBezTo>
                  <a:cubicBezTo>
                    <a:pt x="106045" y="97155"/>
                    <a:pt x="106045" y="99695"/>
                    <a:pt x="105410" y="101600"/>
                  </a:cubicBezTo>
                  <a:lnTo>
                    <a:pt x="99060" y="122555"/>
                  </a:lnTo>
                  <a:cubicBezTo>
                    <a:pt x="99060" y="124460"/>
                    <a:pt x="98425" y="126365"/>
                    <a:pt x="97790" y="128270"/>
                  </a:cubicBezTo>
                  <a:cubicBezTo>
                    <a:pt x="97790" y="130810"/>
                    <a:pt x="97155" y="132715"/>
                    <a:pt x="97155" y="133350"/>
                  </a:cubicBezTo>
                  <a:cubicBezTo>
                    <a:pt x="97155" y="136525"/>
                    <a:pt x="97790" y="138430"/>
                    <a:pt x="99060" y="139065"/>
                  </a:cubicBezTo>
                  <a:cubicBezTo>
                    <a:pt x="100330" y="140335"/>
                    <a:pt x="102870" y="140970"/>
                    <a:pt x="106045" y="140970"/>
                  </a:cubicBezTo>
                  <a:cubicBezTo>
                    <a:pt x="107315" y="140970"/>
                    <a:pt x="109220" y="140335"/>
                    <a:pt x="111125" y="140335"/>
                  </a:cubicBezTo>
                  <a:cubicBezTo>
                    <a:pt x="112395" y="139700"/>
                    <a:pt x="114300" y="139065"/>
                    <a:pt x="114935" y="138430"/>
                  </a:cubicBezTo>
                  <a:lnTo>
                    <a:pt x="114935" y="138430"/>
                  </a:lnTo>
                  <a:lnTo>
                    <a:pt x="113030" y="145415"/>
                  </a:lnTo>
                  <a:cubicBezTo>
                    <a:pt x="108585" y="147320"/>
                    <a:pt x="104775" y="148590"/>
                    <a:pt x="101600" y="149860"/>
                  </a:cubicBezTo>
                  <a:cubicBezTo>
                    <a:pt x="99060" y="150495"/>
                    <a:pt x="95250" y="151130"/>
                    <a:pt x="91440" y="151130"/>
                  </a:cubicBezTo>
                  <a:cubicBezTo>
                    <a:pt x="85725" y="151130"/>
                    <a:pt x="81280" y="149860"/>
                    <a:pt x="78105" y="146685"/>
                  </a:cubicBezTo>
                  <a:cubicBezTo>
                    <a:pt x="74930" y="144145"/>
                    <a:pt x="73025" y="140335"/>
                    <a:pt x="73025" y="135890"/>
                  </a:cubicBezTo>
                  <a:cubicBezTo>
                    <a:pt x="73025" y="134620"/>
                    <a:pt x="73660" y="132715"/>
                    <a:pt x="73660" y="130810"/>
                  </a:cubicBezTo>
                  <a:cubicBezTo>
                    <a:pt x="73660" y="128905"/>
                    <a:pt x="74295" y="127000"/>
                    <a:pt x="74930" y="124460"/>
                  </a:cubicBezTo>
                  <a:lnTo>
                    <a:pt x="80645" y="103505"/>
                  </a:lnTo>
                  <a:cubicBezTo>
                    <a:pt x="81280" y="101600"/>
                    <a:pt x="81915" y="99695"/>
                    <a:pt x="81915" y="97790"/>
                  </a:cubicBezTo>
                  <a:cubicBezTo>
                    <a:pt x="82550" y="95885"/>
                    <a:pt x="82550" y="93980"/>
                    <a:pt x="82550" y="92710"/>
                  </a:cubicBezTo>
                  <a:cubicBezTo>
                    <a:pt x="82550" y="90170"/>
                    <a:pt x="81915" y="88265"/>
                    <a:pt x="81280" y="86995"/>
                  </a:cubicBezTo>
                  <a:cubicBezTo>
                    <a:pt x="80010" y="85725"/>
                    <a:pt x="77470" y="85090"/>
                    <a:pt x="74295" y="85090"/>
                  </a:cubicBezTo>
                  <a:cubicBezTo>
                    <a:pt x="73025" y="85090"/>
                    <a:pt x="71120" y="85725"/>
                    <a:pt x="69850" y="85725"/>
                  </a:cubicBezTo>
                  <a:cubicBezTo>
                    <a:pt x="67945" y="86360"/>
                    <a:pt x="66675" y="86995"/>
                    <a:pt x="65405" y="87630"/>
                  </a:cubicBezTo>
                  <a:lnTo>
                    <a:pt x="67310" y="80645"/>
                  </a:lnTo>
                  <a:cubicBezTo>
                    <a:pt x="71120" y="79375"/>
                    <a:pt x="74930" y="78105"/>
                    <a:pt x="78740" y="76835"/>
                  </a:cubicBezTo>
                  <a:cubicBezTo>
                    <a:pt x="81915" y="75565"/>
                    <a:pt x="85725" y="74930"/>
                    <a:pt x="88900" y="74930"/>
                  </a:cubicBezTo>
                  <a:close/>
                  <a:moveTo>
                    <a:pt x="93980" y="0"/>
                  </a:moveTo>
                  <a:cubicBezTo>
                    <a:pt x="41910" y="0"/>
                    <a:pt x="0" y="41910"/>
                    <a:pt x="0" y="93980"/>
                  </a:cubicBezTo>
                  <a:cubicBezTo>
                    <a:pt x="0" y="145415"/>
                    <a:pt x="41910" y="187325"/>
                    <a:pt x="93980" y="187325"/>
                  </a:cubicBezTo>
                  <a:cubicBezTo>
                    <a:pt x="145415" y="187325"/>
                    <a:pt x="187325" y="145415"/>
                    <a:pt x="187325" y="93980"/>
                  </a:cubicBezTo>
                  <a:cubicBezTo>
                    <a:pt x="187325" y="41910"/>
                    <a:pt x="145415" y="0"/>
                    <a:pt x="9398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44"/>
            <p:cNvSpPr/>
            <p:nvPr/>
          </p:nvSpPr>
          <p:spPr>
            <a:xfrm>
              <a:off x="7237080" y="2408040"/>
              <a:ext cx="726120" cy="639720"/>
            </a:xfrm>
            <a:custGeom>
              <a:avLst/>
              <a:gdLst/>
              <a:ahLst/>
              <a:rect l="l" t="t" r="r" b="b"/>
              <a:pathLst>
                <a:path w="38692" h="34096">
                  <a:moveTo>
                    <a:pt x="19326" y="0"/>
                  </a:moveTo>
                  <a:cubicBezTo>
                    <a:pt x="17171" y="0"/>
                    <a:pt x="14983" y="412"/>
                    <a:pt x="12869" y="1282"/>
                  </a:cubicBezTo>
                  <a:cubicBezTo>
                    <a:pt x="4177" y="4947"/>
                    <a:pt x="1" y="14917"/>
                    <a:pt x="3665" y="23525"/>
                  </a:cubicBezTo>
                  <a:cubicBezTo>
                    <a:pt x="6374" y="30104"/>
                    <a:pt x="12745" y="34096"/>
                    <a:pt x="19452" y="34096"/>
                  </a:cubicBezTo>
                  <a:cubicBezTo>
                    <a:pt x="21606" y="34096"/>
                    <a:pt x="23795" y="33684"/>
                    <a:pt x="25908" y="32814"/>
                  </a:cubicBezTo>
                  <a:cubicBezTo>
                    <a:pt x="34601" y="29149"/>
                    <a:pt x="38692" y="19264"/>
                    <a:pt x="35112" y="10571"/>
                  </a:cubicBezTo>
                  <a:cubicBezTo>
                    <a:pt x="32403" y="3992"/>
                    <a:pt x="26032" y="0"/>
                    <a:pt x="1932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571" name="CustomShape 45"/>
            <p:cNvSpPr/>
            <p:nvPr/>
          </p:nvSpPr>
          <p:spPr>
            <a:xfrm>
              <a:off x="7146000" y="2387880"/>
              <a:ext cx="794880" cy="680760"/>
            </a:xfrm>
            <a:custGeom>
              <a:avLst/>
              <a:gdLst/>
              <a:ahLst/>
              <a:rect l="l" t="t" r="r" b="b"/>
              <a:pathLst>
                <a:path w="42356" h="36282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3066" y="2193"/>
                    <a:pt x="40225" y="9266"/>
                    <a:pt x="40225" y="18129"/>
                  </a:cubicBezTo>
                  <a:cubicBezTo>
                    <a:pt x="40225" y="27767"/>
                    <a:pt x="32329" y="34162"/>
                    <a:pt x="24109" y="34162"/>
                  </a:cubicBezTo>
                  <a:cubicBezTo>
                    <a:pt x="20191" y="34162"/>
                    <a:pt x="16200" y="32709"/>
                    <a:pt x="12954" y="29463"/>
                  </a:cubicBezTo>
                  <a:cubicBezTo>
                    <a:pt x="2922" y="19347"/>
                    <a:pt x="9936" y="2192"/>
                    <a:pt x="24098" y="2192"/>
                  </a:cubicBezTo>
                  <a:close/>
                  <a:moveTo>
                    <a:pt x="24106" y="1"/>
                  </a:moveTo>
                  <a:cubicBezTo>
                    <a:pt x="19653" y="1"/>
                    <a:pt x="15113" y="1653"/>
                    <a:pt x="11420" y="5346"/>
                  </a:cubicBezTo>
                  <a:cubicBezTo>
                    <a:pt x="0" y="16765"/>
                    <a:pt x="8096" y="36281"/>
                    <a:pt x="24203" y="36281"/>
                  </a:cubicBezTo>
                  <a:cubicBezTo>
                    <a:pt x="34259" y="36281"/>
                    <a:pt x="42356" y="28100"/>
                    <a:pt x="42356" y="18129"/>
                  </a:cubicBezTo>
                  <a:cubicBezTo>
                    <a:pt x="42356" y="7231"/>
                    <a:pt x="33422" y="1"/>
                    <a:pt x="24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4893840" y="1737360"/>
            <a:ext cx="379188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600" spc="-1" strike="noStrike">
                <a:solidFill>
                  <a:srgbClr val="ffffff"/>
                </a:solidFill>
                <a:latin typeface="Roboto Black"/>
                <a:ea typeface="Roboto Black"/>
              </a:rPr>
              <a:t>DESCRIÇÃO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600" spc="-1" strike="noStrike">
                <a:solidFill>
                  <a:srgbClr val="ffffff"/>
                </a:solidFill>
                <a:latin typeface="Roboto Black"/>
                <a:ea typeface="Roboto Black"/>
              </a:rPr>
              <a:t>DAS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600" spc="-1" strike="noStrike">
                <a:solidFill>
                  <a:srgbClr val="ffffff"/>
                </a:solidFill>
                <a:latin typeface="Roboto Black"/>
                <a:ea typeface="Roboto Black"/>
              </a:rPr>
              <a:t>PARAGENS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>
            <a:off x="4979520" y="2275200"/>
            <a:ext cx="444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74" name="Table 3"/>
          <p:cNvGraphicFramePr/>
          <p:nvPr/>
        </p:nvGraphicFramePr>
        <p:xfrm>
          <a:off x="136080" y="134640"/>
          <a:ext cx="4703760" cy="4894200"/>
        </p:xfrm>
        <a:graphic>
          <a:graphicData uri="http://schemas.openxmlformats.org/drawingml/2006/table">
            <a:tbl>
              <a:tblPr/>
              <a:tblGrid>
                <a:gridCol w="577440"/>
                <a:gridCol w="905040"/>
                <a:gridCol w="871920"/>
                <a:gridCol w="873360"/>
                <a:gridCol w="748440"/>
                <a:gridCol w="727920"/>
              </a:tblGrid>
              <a:tr h="24192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Índice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pt-PT" sz="1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Descrição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Início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Fim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Duração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Avaria?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3873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Mudança do contentor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13:59:32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14:02:54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00:03:22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3873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000" spc="-1" strike="noStrike" u="sng">
                          <a:solidFill>
                            <a:srgbClr val="ffffff"/>
                          </a:solidFill>
                          <a:uFillTx/>
                          <a:latin typeface="Arial"/>
                          <a:ea typeface="Noto Sans CJK SC"/>
                        </a:rPr>
                        <a:t>1</a:t>
                      </a:r>
                      <a:endParaRPr b="1" lang="en-US" sz="1000" spc="-1" strike="noStrike" u="sng">
                        <a:solidFill>
                          <a:srgbClr val="ffffff"/>
                        </a:solidFill>
                        <a:uFillTx/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Chapa encravada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14:25:56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15:36:05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01:10:09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Sim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3873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Invervalo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15:46:43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16:28:24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00:41:41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3873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Mudança do contentor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16:59:15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17:21:26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00:22:11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3873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4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Mudança do contentor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17:32:52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17:37:57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00:05:05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3873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5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Mudança do contentor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17:55:49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18:04:08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00:08:19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3873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6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Intervalo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18:07:38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18:15:04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00:07:26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3873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7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Mudança do contentor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18:27:46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19:05:53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00:38:07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3873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000" spc="-1" strike="noStrike" u="sng">
                          <a:solidFill>
                            <a:srgbClr val="ffffff"/>
                          </a:solidFill>
                          <a:uFillTx/>
                          <a:latin typeface="Arial"/>
                          <a:ea typeface="Noto Sans CJK SC"/>
                        </a:rPr>
                        <a:t>8</a:t>
                      </a:r>
                      <a:endParaRPr b="1" lang="en-US" sz="1000" spc="-1" strike="noStrike" u="sng">
                        <a:solidFill>
                          <a:srgbClr val="ffffff"/>
                        </a:solidFill>
                        <a:uFillTx/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Avaria mecânica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25/05/2021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19:33:11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26/05/2021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00:48:08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05:14:57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Sim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3873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9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Intervalo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26/05/2021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01:35:17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26/05/2021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01:47:56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00:12:39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3873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10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Mudança do contentor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26/05/2021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02:30:17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26/05/2021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02:39:18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00:09:01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391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Mudança da Ferramenta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26/05/2021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02:42:34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26/05/2021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03:57:40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01:15:06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311760" y="644400"/>
            <a:ext cx="851904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PARAGENS PROVOCADAS POR AVARIA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311760" y="1191600"/>
            <a:ext cx="851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77" name="Table 3"/>
          <p:cNvGraphicFramePr/>
          <p:nvPr/>
        </p:nvGraphicFramePr>
        <p:xfrm>
          <a:off x="2124000" y="2304360"/>
          <a:ext cx="4894920" cy="893880"/>
        </p:xfrm>
        <a:graphic>
          <a:graphicData uri="http://schemas.openxmlformats.org/drawingml/2006/table">
            <a:tbl>
              <a:tblPr/>
              <a:tblGrid>
                <a:gridCol w="757440"/>
                <a:gridCol w="1187280"/>
                <a:gridCol w="1312920"/>
                <a:gridCol w="1637640"/>
              </a:tblGrid>
              <a:tr h="397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Índice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Avaria 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detetada?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Tempo de deteção da avaria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Nº de anomalias detetadas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2476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000" spc="-1" strike="noStrike" u="sng">
                          <a:solidFill>
                            <a:srgbClr val="ffffff"/>
                          </a:solidFill>
                          <a:uFillTx/>
                          <a:latin typeface="Arial"/>
                          <a:ea typeface="Noto Sans CJK SC"/>
                        </a:rPr>
                        <a:t>1</a:t>
                      </a:r>
                      <a:endParaRPr b="1" lang="en-US" sz="1000" spc="-1" strike="noStrike" u="sng">
                        <a:solidFill>
                          <a:srgbClr val="ffffff"/>
                        </a:solidFill>
                        <a:uFillTx/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Sim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00:04:23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5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2494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000" spc="-1" strike="noStrike" u="sng">
                          <a:solidFill>
                            <a:srgbClr val="ffffff"/>
                          </a:solidFill>
                          <a:uFillTx/>
                          <a:latin typeface="Arial"/>
                          <a:ea typeface="Noto Sans CJK SC"/>
                        </a:rPr>
                        <a:t>8</a:t>
                      </a:r>
                      <a:endParaRPr b="1" lang="en-US" sz="1000" spc="-1" strike="noStrike" u="sng">
                        <a:solidFill>
                          <a:srgbClr val="ffffff"/>
                        </a:solidFill>
                        <a:uFillTx/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Sim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00:23:51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17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311760" y="644400"/>
            <a:ext cx="851904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PARAGENS NÃO PROVOCADAS POR AVARIA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79" name="CustomShape 2"/>
          <p:cNvSpPr/>
          <p:nvPr/>
        </p:nvSpPr>
        <p:spPr>
          <a:xfrm>
            <a:off x="311760" y="1191600"/>
            <a:ext cx="851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80" name="Table 3"/>
          <p:cNvGraphicFramePr/>
          <p:nvPr/>
        </p:nvGraphicFramePr>
        <p:xfrm>
          <a:off x="2194200" y="1722240"/>
          <a:ext cx="4754520" cy="2867040"/>
        </p:xfrm>
        <a:graphic>
          <a:graphicData uri="http://schemas.openxmlformats.org/drawingml/2006/table">
            <a:tbl>
              <a:tblPr/>
              <a:tblGrid>
                <a:gridCol w="757080"/>
                <a:gridCol w="1186560"/>
                <a:gridCol w="1305000"/>
                <a:gridCol w="1506240"/>
              </a:tblGrid>
              <a:tr h="3952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Índice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Avaria 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detetada?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Tempo de deteção da avaria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Nº de anomalias detetadas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246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246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2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246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3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Sim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00:23:37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4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246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246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5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246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6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246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7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246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9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2462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10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Sim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00:29:35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10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2559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Não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311760" y="644400"/>
            <a:ext cx="851904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EFICIÊNCIAS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311760" y="1191600"/>
            <a:ext cx="851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83" name="Table 3"/>
          <p:cNvGraphicFramePr/>
          <p:nvPr/>
        </p:nvGraphicFramePr>
        <p:xfrm>
          <a:off x="2659680" y="2332440"/>
          <a:ext cx="3710880" cy="551520"/>
        </p:xfrm>
        <a:graphic>
          <a:graphicData uri="http://schemas.openxmlformats.org/drawingml/2006/table">
            <a:tbl>
              <a:tblPr/>
              <a:tblGrid>
                <a:gridCol w="757440"/>
                <a:gridCol w="902160"/>
                <a:gridCol w="893880"/>
                <a:gridCol w="1157760"/>
              </a:tblGrid>
              <a:tr h="316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Accuracy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Precision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Recall</a:t>
                      </a:r>
                      <a:endParaRPr b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i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F</a:t>
                      </a:r>
                      <a:r>
                        <a:rPr b="1" i="1" lang="en-US" sz="1000" spc="-1" strike="noStrike" baseline="-33000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β </a:t>
                      </a:r>
                      <a:r>
                        <a:rPr b="1" i="1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- score</a:t>
                      </a:r>
                      <a:endParaRPr b="1" i="1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T w="720">
                      <a:solidFill>
                        <a:srgbClr val="48ffd5"/>
                      </a:solidFill>
                    </a:lnT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  <a:tr h="2358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0.9394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0.5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1.0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0.9091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solidFill>
                        <a:srgbClr val="48ffd5"/>
                      </a:solidFill>
                    </a:lnL>
                    <a:lnR w="720">
                      <a:solidFill>
                        <a:srgbClr val="48ffd5"/>
                      </a:solidFill>
                    </a:lnR>
                    <a:lnB w="720">
                      <a:solidFill>
                        <a:srgbClr val="48ffd5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311760" y="644400"/>
            <a:ext cx="851904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TEMPO DE PRODUÇÃO “GANHO”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85" name="CustomShape 2"/>
          <p:cNvSpPr/>
          <p:nvPr/>
        </p:nvSpPr>
        <p:spPr>
          <a:xfrm>
            <a:off x="311760" y="1191600"/>
            <a:ext cx="851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3"/>
          <p:cNvSpPr/>
          <p:nvPr/>
        </p:nvSpPr>
        <p:spPr>
          <a:xfrm>
            <a:off x="502560" y="1737360"/>
            <a:ext cx="8137440" cy="279684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600" spc="-1" strike="noStrike">
                <a:solidFill>
                  <a:srgbClr val="0e2a47"/>
                </a:solidFill>
                <a:latin typeface="Roboto Black"/>
                <a:ea typeface="Roboto Black"/>
              </a:rPr>
              <a:t>04:55:06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311760" y="644400"/>
            <a:ext cx="851904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CONCLUSÕES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88" name="CustomShape 2"/>
          <p:cNvSpPr/>
          <p:nvPr/>
        </p:nvSpPr>
        <p:spPr>
          <a:xfrm>
            <a:off x="311760" y="1191600"/>
            <a:ext cx="851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3"/>
          <p:cNvSpPr/>
          <p:nvPr/>
        </p:nvSpPr>
        <p:spPr>
          <a:xfrm>
            <a:off x="457200" y="1463040"/>
            <a:ext cx="8137080" cy="21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 base nos resultados obtidos é possível afirmar que a abordagem proposta constitui uma solução viável no que diz respeito a sistemas de manutenção preditiva;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Submissão de um artigo numa conferência intitulado de “Predictive maintenance on sensorized stamping presses by time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series segmentation, anomaly detection, and classification algorithms”.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311760" y="644400"/>
            <a:ext cx="851904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TRABALHO FUTURO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311760" y="1191600"/>
            <a:ext cx="851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3"/>
          <p:cNvSpPr/>
          <p:nvPr/>
        </p:nvSpPr>
        <p:spPr>
          <a:xfrm>
            <a:off x="457200" y="1463040"/>
            <a:ext cx="8137080" cy="21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Desenvolvimento de um algoritmo de otimização de forma a selecionar a melhor combinação dos hyperparâmetros.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614240" y="2834640"/>
            <a:ext cx="1580040" cy="233676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3781440" y="2834640"/>
            <a:ext cx="1580040" cy="233964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311760" y="644400"/>
            <a:ext cx="851904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OBJETIVOS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3875040" y="3383280"/>
            <a:ext cx="139284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000" spc="-1" strike="noStrike">
                <a:solidFill>
                  <a:srgbClr val="0e2a47"/>
                </a:solidFill>
                <a:latin typeface="Roboto Light"/>
                <a:ea typeface="Roboto Light"/>
              </a:rPr>
              <a:t>Desenvolvimento de um sistema de manutenção preditiva para a prensa Haulick &amp; Roos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5948640" y="2834640"/>
            <a:ext cx="1580040" cy="23364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6"/>
          <p:cNvSpPr/>
          <p:nvPr/>
        </p:nvSpPr>
        <p:spPr>
          <a:xfrm>
            <a:off x="6042240" y="3383280"/>
            <a:ext cx="139284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000" spc="-1" strike="noStrike">
                <a:solidFill>
                  <a:srgbClr val="0e2a47"/>
                </a:solidFill>
                <a:latin typeface="Roboto Light"/>
                <a:ea typeface="Roboto Light"/>
              </a:rPr>
              <a:t>Desenvolvimento de uma plataforma de visualização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1715040" y="3383280"/>
            <a:ext cx="139284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000" spc="-1" strike="noStrike">
                <a:solidFill>
                  <a:srgbClr val="0e2a47"/>
                </a:solidFill>
                <a:latin typeface="Roboto Light"/>
                <a:ea typeface="Roboto Light"/>
              </a:rPr>
              <a:t>Centralização dos dados de múltiplos equipamentos numa só plataforma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3502080" y="3096000"/>
            <a:ext cx="2074680" cy="1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0e2a47"/>
                </a:solidFill>
                <a:latin typeface="Roboto Black"/>
                <a:ea typeface="Roboto Black"/>
              </a:rPr>
              <a:t>MANUTENÇÃO PREDITIVA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>
            <a:off x="5701320" y="1776960"/>
            <a:ext cx="2074680" cy="1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0e2a47"/>
                </a:solidFill>
                <a:latin typeface="Roboto Black"/>
                <a:ea typeface="Roboto Black"/>
              </a:rPr>
              <a:t>EXPANSION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17" name="CustomShape 10"/>
          <p:cNvSpPr/>
          <p:nvPr/>
        </p:nvSpPr>
        <p:spPr>
          <a:xfrm>
            <a:off x="1371600" y="3096000"/>
            <a:ext cx="2074680" cy="1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0e2a47"/>
                </a:solidFill>
                <a:latin typeface="Roboto Black"/>
                <a:ea typeface="Roboto Black"/>
              </a:rPr>
              <a:t>CENTRALIZAÇÃO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18" name="CustomShape 11"/>
          <p:cNvSpPr/>
          <p:nvPr/>
        </p:nvSpPr>
        <p:spPr>
          <a:xfrm>
            <a:off x="1938240" y="1408320"/>
            <a:ext cx="932040" cy="93204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2"/>
          <p:cNvSpPr/>
          <p:nvPr/>
        </p:nvSpPr>
        <p:spPr>
          <a:xfrm>
            <a:off x="4105440" y="1408320"/>
            <a:ext cx="932040" cy="93204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3"/>
          <p:cNvSpPr/>
          <p:nvPr/>
        </p:nvSpPr>
        <p:spPr>
          <a:xfrm>
            <a:off x="6272640" y="1408320"/>
            <a:ext cx="932040" cy="93204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4"/>
          <p:cNvSpPr/>
          <p:nvPr/>
        </p:nvSpPr>
        <p:spPr>
          <a:xfrm>
            <a:off x="311760" y="1191600"/>
            <a:ext cx="851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5"/>
          <p:cNvSpPr/>
          <p:nvPr/>
        </p:nvSpPr>
        <p:spPr>
          <a:xfrm>
            <a:off x="5696640" y="3096000"/>
            <a:ext cx="2074680" cy="1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0e2a47"/>
                </a:solidFill>
                <a:latin typeface="Roboto Black"/>
                <a:ea typeface="Roboto Black"/>
              </a:rPr>
              <a:t>PLATAFORMA DE </a:t>
            </a:r>
            <a:br/>
            <a:r>
              <a:rPr b="0" lang="es" sz="900" spc="-1" strike="noStrike">
                <a:solidFill>
                  <a:srgbClr val="0e2a47"/>
                </a:solidFill>
                <a:latin typeface="Roboto Black"/>
                <a:ea typeface="Roboto Black"/>
              </a:rPr>
              <a:t>VISUALIZAÇÃO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3" name="CustomShape 16"/>
          <p:cNvSpPr/>
          <p:nvPr/>
        </p:nvSpPr>
        <p:spPr>
          <a:xfrm>
            <a:off x="2310120" y="1891440"/>
            <a:ext cx="157680" cy="393480"/>
          </a:xfrm>
          <a:custGeom>
            <a:avLst/>
            <a:gdLst/>
            <a:ahLst/>
            <a:rect l="l" t="t" r="r" b="b"/>
            <a:pathLst>
              <a:path w="443" h="1098">
                <a:moveTo>
                  <a:pt x="110" y="1097"/>
                </a:moveTo>
                <a:lnTo>
                  <a:pt x="110" y="274"/>
                </a:lnTo>
                <a:lnTo>
                  <a:pt x="0" y="274"/>
                </a:lnTo>
                <a:lnTo>
                  <a:pt x="221" y="0"/>
                </a:lnTo>
                <a:lnTo>
                  <a:pt x="442" y="274"/>
                </a:lnTo>
                <a:lnTo>
                  <a:pt x="331" y="274"/>
                </a:lnTo>
                <a:lnTo>
                  <a:pt x="331" y="1097"/>
                </a:lnTo>
                <a:lnTo>
                  <a:pt x="110" y="1097"/>
                </a:lnTo>
              </a:path>
            </a:pathLst>
          </a:custGeom>
          <a:solidFill>
            <a:srgbClr val="0e2a47"/>
          </a:solidFill>
          <a:ln>
            <a:solidFill>
              <a:srgbClr val="35526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7"/>
          <p:cNvSpPr/>
          <p:nvPr/>
        </p:nvSpPr>
        <p:spPr>
          <a:xfrm rot="18900000">
            <a:off x="2492640" y="1801440"/>
            <a:ext cx="157680" cy="393480"/>
          </a:xfrm>
          <a:custGeom>
            <a:avLst/>
            <a:gdLst/>
            <a:ahLst/>
            <a:rect l="l" t="t" r="r" b="b"/>
            <a:pathLst>
              <a:path w="443" h="1098">
                <a:moveTo>
                  <a:pt x="110" y="1097"/>
                </a:moveTo>
                <a:lnTo>
                  <a:pt x="110" y="274"/>
                </a:lnTo>
                <a:lnTo>
                  <a:pt x="0" y="274"/>
                </a:lnTo>
                <a:lnTo>
                  <a:pt x="221" y="0"/>
                </a:lnTo>
                <a:lnTo>
                  <a:pt x="442" y="274"/>
                </a:lnTo>
                <a:lnTo>
                  <a:pt x="331" y="273"/>
                </a:lnTo>
                <a:lnTo>
                  <a:pt x="331" y="1096"/>
                </a:lnTo>
                <a:lnTo>
                  <a:pt x="110" y="1097"/>
                </a:lnTo>
              </a:path>
            </a:pathLst>
          </a:custGeom>
          <a:solidFill>
            <a:srgbClr val="0e2a47"/>
          </a:solidFill>
          <a:ln>
            <a:solidFill>
              <a:srgbClr val="35526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8"/>
          <p:cNvSpPr/>
          <p:nvPr/>
        </p:nvSpPr>
        <p:spPr>
          <a:xfrm rot="2700000">
            <a:off x="2109240" y="1807920"/>
            <a:ext cx="157680" cy="393480"/>
          </a:xfrm>
          <a:custGeom>
            <a:avLst/>
            <a:gdLst/>
            <a:ahLst/>
            <a:rect l="l" t="t" r="r" b="b"/>
            <a:pathLst>
              <a:path w="444" h="1098">
                <a:moveTo>
                  <a:pt x="110" y="1097"/>
                </a:moveTo>
                <a:lnTo>
                  <a:pt x="110" y="274"/>
                </a:lnTo>
                <a:lnTo>
                  <a:pt x="0" y="274"/>
                </a:lnTo>
                <a:lnTo>
                  <a:pt x="221" y="0"/>
                </a:lnTo>
                <a:lnTo>
                  <a:pt x="443" y="274"/>
                </a:lnTo>
                <a:lnTo>
                  <a:pt x="332" y="273"/>
                </a:lnTo>
                <a:lnTo>
                  <a:pt x="332" y="1097"/>
                </a:lnTo>
                <a:lnTo>
                  <a:pt x="110" y="1097"/>
                </a:lnTo>
              </a:path>
            </a:pathLst>
          </a:custGeom>
          <a:solidFill>
            <a:srgbClr val="0e2a47"/>
          </a:solidFill>
          <a:ln>
            <a:solidFill>
              <a:srgbClr val="35526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9"/>
          <p:cNvSpPr/>
          <p:nvPr/>
        </p:nvSpPr>
        <p:spPr>
          <a:xfrm>
            <a:off x="2286000" y="1645920"/>
            <a:ext cx="181800" cy="181800"/>
          </a:xfrm>
          <a:prstGeom prst="ellipse">
            <a:avLst/>
          </a:prstGeom>
          <a:solidFill>
            <a:srgbClr val="0e2a47"/>
          </a:solidFill>
          <a:ln>
            <a:solidFill>
              <a:srgbClr val="0e2a47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7" name="Group 20"/>
          <p:cNvGrpSpPr/>
          <p:nvPr/>
        </p:nvGrpSpPr>
        <p:grpSpPr>
          <a:xfrm>
            <a:off x="4334400" y="1646280"/>
            <a:ext cx="456120" cy="456120"/>
            <a:chOff x="4334400" y="1646280"/>
            <a:chExt cx="456120" cy="456120"/>
          </a:xfrm>
        </p:grpSpPr>
        <p:sp>
          <p:nvSpPr>
            <p:cNvPr id="328" name="CustomShape 21"/>
            <p:cNvSpPr/>
            <p:nvPr/>
          </p:nvSpPr>
          <p:spPr>
            <a:xfrm>
              <a:off x="4334400" y="1648440"/>
              <a:ext cx="456120" cy="453960"/>
            </a:xfrm>
            <a:custGeom>
              <a:avLst/>
              <a:gdLst/>
              <a:ahLst/>
              <a:rect l="l" t="t" r="r" b="b"/>
              <a:pathLst>
                <a:path w="12067" h="11702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22"/>
            <p:cNvSpPr/>
            <p:nvPr/>
          </p:nvSpPr>
          <p:spPr>
            <a:xfrm>
              <a:off x="4335480" y="1884240"/>
              <a:ext cx="217080" cy="217080"/>
            </a:xfrm>
            <a:custGeom>
              <a:avLst/>
              <a:gdLst/>
              <a:ahLst/>
              <a:rect l="l" t="t" r="r" b="b"/>
              <a:pathLst>
                <a:path w="5766" h="5624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23"/>
            <p:cNvSpPr/>
            <p:nvPr/>
          </p:nvSpPr>
          <p:spPr>
            <a:xfrm>
              <a:off x="4591440" y="1646280"/>
              <a:ext cx="194040" cy="197640"/>
            </a:xfrm>
            <a:custGeom>
              <a:avLst/>
              <a:gdLst/>
              <a:ahLst/>
              <a:rect l="l" t="t" r="r" b="b"/>
              <a:pathLst>
                <a:path w="5167" h="5109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1" name="Group 24"/>
          <p:cNvGrpSpPr/>
          <p:nvPr/>
        </p:nvGrpSpPr>
        <p:grpSpPr>
          <a:xfrm>
            <a:off x="6492240" y="1645920"/>
            <a:ext cx="514440" cy="509400"/>
            <a:chOff x="6492240" y="1645920"/>
            <a:chExt cx="514440" cy="509400"/>
          </a:xfrm>
        </p:grpSpPr>
        <p:sp>
          <p:nvSpPr>
            <p:cNvPr id="332" name="CustomShape 25"/>
            <p:cNvSpPr/>
            <p:nvPr/>
          </p:nvSpPr>
          <p:spPr>
            <a:xfrm>
              <a:off x="6675480" y="1764720"/>
              <a:ext cx="28800" cy="28800"/>
            </a:xfrm>
            <a:custGeom>
              <a:avLst/>
              <a:gdLst/>
              <a:ahLst/>
              <a:rect l="l" t="t" r="r" b="b"/>
              <a:pathLst>
                <a:path w="694" h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26"/>
            <p:cNvSpPr/>
            <p:nvPr/>
          </p:nvSpPr>
          <p:spPr>
            <a:xfrm>
              <a:off x="6586200" y="1886400"/>
              <a:ext cx="28800" cy="28440"/>
            </a:xfrm>
            <a:custGeom>
              <a:avLst/>
              <a:gdLst/>
              <a:ahLst/>
              <a:rect l="l" t="t" r="r" b="b"/>
              <a:pathLst>
                <a:path w="694" h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27"/>
            <p:cNvSpPr/>
            <p:nvPr/>
          </p:nvSpPr>
          <p:spPr>
            <a:xfrm>
              <a:off x="6796080" y="1854720"/>
              <a:ext cx="29880" cy="28800"/>
            </a:xfrm>
            <a:custGeom>
              <a:avLst/>
              <a:gdLst/>
              <a:ahLst/>
              <a:rect l="l" t="t" r="r" b="b"/>
              <a:pathLst>
                <a:path w="725" h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28"/>
            <p:cNvSpPr/>
            <p:nvPr/>
          </p:nvSpPr>
          <p:spPr>
            <a:xfrm>
              <a:off x="6492240" y="2006280"/>
              <a:ext cx="510120" cy="59400"/>
            </a:xfrm>
            <a:custGeom>
              <a:avLst/>
              <a:gdLst/>
              <a:ahLst/>
              <a:rect l="l" t="t" r="r" b="b"/>
              <a:pathLst>
                <a:path w="11689" h="1387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29"/>
            <p:cNvSpPr/>
            <p:nvPr/>
          </p:nvSpPr>
          <p:spPr>
            <a:xfrm>
              <a:off x="6606720" y="2097720"/>
              <a:ext cx="281520" cy="57600"/>
            </a:xfrm>
            <a:custGeom>
              <a:avLst/>
              <a:gdLst/>
              <a:ahLst/>
              <a:rect l="l" t="t" r="r" b="b"/>
              <a:pathLst>
                <a:path w="6460" h="1355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30"/>
            <p:cNvSpPr/>
            <p:nvPr/>
          </p:nvSpPr>
          <p:spPr>
            <a:xfrm>
              <a:off x="6885360" y="1735920"/>
              <a:ext cx="30240" cy="28800"/>
            </a:xfrm>
            <a:custGeom>
              <a:avLst/>
              <a:gdLst/>
              <a:ahLst/>
              <a:rect l="l" t="t" r="r" b="b"/>
              <a:pathLst>
                <a:path w="726" h="694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31"/>
            <p:cNvSpPr/>
            <p:nvPr/>
          </p:nvSpPr>
          <p:spPr>
            <a:xfrm>
              <a:off x="6496560" y="1645920"/>
              <a:ext cx="510120" cy="328680"/>
            </a:xfrm>
            <a:custGeom>
              <a:avLst/>
              <a:gdLst/>
              <a:ahLst/>
              <a:rect l="l" t="t" r="r" b="b"/>
              <a:pathLst>
                <a:path w="11689" h="7531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893840" y="1737360"/>
            <a:ext cx="352908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600" spc="-1" strike="noStrike">
                <a:solidFill>
                  <a:srgbClr val="ffffff"/>
                </a:solidFill>
                <a:latin typeface="Roboto Black"/>
                <a:ea typeface="Roboto Black"/>
              </a:rPr>
              <a:t>SOLUÇÃO PROPOSTA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979520" y="2275200"/>
            <a:ext cx="444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1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-18360"/>
            <a:ext cx="4882320" cy="517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893840" y="1737360"/>
            <a:ext cx="379188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600" spc="-1" strike="noStrike">
                <a:solidFill>
                  <a:srgbClr val="ffffff"/>
                </a:solidFill>
                <a:latin typeface="Roboto Black"/>
                <a:ea typeface="Roboto Black"/>
              </a:rPr>
              <a:t>SOLUÇÃO IMPLEMENTADA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979520" y="2275200"/>
            <a:ext cx="444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4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1080" y="-18360"/>
            <a:ext cx="4790880" cy="517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11760" y="644400"/>
            <a:ext cx="851904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SEGMENTAÇÃO DE SÉRIES TEMPORAIS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311760" y="1191600"/>
            <a:ext cx="851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7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1757160" y="1280160"/>
            <a:ext cx="5628240" cy="368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311760" y="644400"/>
            <a:ext cx="851904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ANÁLISE DOS SEGMENTOS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11760" y="1191600"/>
            <a:ext cx="851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"/>
          <p:cNvSpPr/>
          <p:nvPr/>
        </p:nvSpPr>
        <p:spPr>
          <a:xfrm>
            <a:off x="3889800" y="297324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pt-PT" sz="800" spc="-1" strike="noStrike">
                <a:solidFill>
                  <a:srgbClr val="ffffff"/>
                </a:solidFill>
                <a:latin typeface="Arial"/>
                <a:ea typeface="DejaVu Sans"/>
              </a:rPr>
              <a:t>União dos segmentos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2066400" y="1463040"/>
            <a:ext cx="1810080" cy="121860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5"/>
          <p:cNvSpPr/>
          <p:nvPr/>
        </p:nvSpPr>
        <p:spPr>
          <a:xfrm flipV="1">
            <a:off x="4571280" y="323064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6"/>
          <p:cNvSpPr/>
          <p:nvPr/>
        </p:nvSpPr>
        <p:spPr>
          <a:xfrm flipV="1">
            <a:off x="4571280" y="2841120"/>
            <a:ext cx="0" cy="13212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7"/>
          <p:cNvSpPr/>
          <p:nvPr/>
        </p:nvSpPr>
        <p:spPr>
          <a:xfrm flipH="1">
            <a:off x="4571640" y="5077440"/>
            <a:ext cx="1161360" cy="3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8"/>
          <p:cNvSpPr/>
          <p:nvPr/>
        </p:nvSpPr>
        <p:spPr>
          <a:xfrm>
            <a:off x="5733000" y="2390760"/>
            <a:ext cx="0" cy="268668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9"/>
          <p:cNvSpPr/>
          <p:nvPr/>
        </p:nvSpPr>
        <p:spPr>
          <a:xfrm>
            <a:off x="212112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bosch_prensa01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7" name="CustomShape 10"/>
          <p:cNvSpPr/>
          <p:nvPr/>
        </p:nvSpPr>
        <p:spPr>
          <a:xfrm>
            <a:off x="299916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bosch_prensa02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CustomShape 11"/>
          <p:cNvSpPr/>
          <p:nvPr/>
        </p:nvSpPr>
        <p:spPr>
          <a:xfrm>
            <a:off x="2132280" y="1517760"/>
            <a:ext cx="16783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Séries </a:t>
            </a:r>
            <a:r>
              <a:rPr b="0" lang="pt-PT" sz="1100" spc="-1" strike="noStrike">
                <a:latin typeface="Arial"/>
              </a:rPr>
              <a:t>Temporais</a:t>
            </a:r>
            <a:r>
              <a:rPr b="0" lang="en-US" sz="1100" spc="-1" strike="noStrike">
                <a:latin typeface="Arial"/>
              </a:rPr>
              <a:t> </a:t>
            </a:r>
            <a:r>
              <a:rPr b="0" lang="pt-PT" sz="1100" spc="-1" strike="noStrike">
                <a:latin typeface="Arial"/>
              </a:rPr>
              <a:t>Segmentadas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59" name="CustomShape 12"/>
          <p:cNvSpPr/>
          <p:nvPr/>
        </p:nvSpPr>
        <p:spPr>
          <a:xfrm>
            <a:off x="5266800" y="1463040"/>
            <a:ext cx="1810080" cy="121860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3"/>
          <p:cNvSpPr/>
          <p:nvPr/>
        </p:nvSpPr>
        <p:spPr>
          <a:xfrm>
            <a:off x="532152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bosch_prensa01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CustomShape 14"/>
          <p:cNvSpPr/>
          <p:nvPr/>
        </p:nvSpPr>
        <p:spPr>
          <a:xfrm>
            <a:off x="619956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bosch_prensa02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CustomShape 15"/>
          <p:cNvSpPr/>
          <p:nvPr/>
        </p:nvSpPr>
        <p:spPr>
          <a:xfrm>
            <a:off x="5755680" y="1609200"/>
            <a:ext cx="83268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Anomalias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3" name="CustomShape 16"/>
          <p:cNvSpPr/>
          <p:nvPr/>
        </p:nvSpPr>
        <p:spPr>
          <a:xfrm>
            <a:off x="3889800" y="352188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pt-PT" sz="800" spc="-1" strike="noStrike">
                <a:solidFill>
                  <a:srgbClr val="ffffff"/>
                </a:solidFill>
                <a:latin typeface="Arial"/>
                <a:ea typeface="DejaVu Sans"/>
              </a:rPr>
              <a:t>Normalização dos dados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4" name="CustomShape 17"/>
          <p:cNvSpPr/>
          <p:nvPr/>
        </p:nvSpPr>
        <p:spPr>
          <a:xfrm>
            <a:off x="3889800" y="407052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pt-PT" sz="800" spc="-1" strike="noStrike">
                <a:solidFill>
                  <a:srgbClr val="ffffff"/>
                </a:solidFill>
                <a:latin typeface="Arial"/>
                <a:ea typeface="DejaVu Sans"/>
              </a:rPr>
              <a:t>Redução dos dados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5" name="CustomShape 18"/>
          <p:cNvSpPr/>
          <p:nvPr/>
        </p:nvSpPr>
        <p:spPr>
          <a:xfrm>
            <a:off x="3889800" y="461916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pt-PT" sz="800" spc="-1" strike="noStrike">
                <a:solidFill>
                  <a:srgbClr val="ffffff"/>
                </a:solidFill>
                <a:latin typeface="Arial"/>
                <a:ea typeface="DejaVu Sans"/>
              </a:rPr>
              <a:t>Deteção de anomalias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6" name="Line 19"/>
          <p:cNvSpPr/>
          <p:nvPr/>
        </p:nvSpPr>
        <p:spPr>
          <a:xfrm flipV="1">
            <a:off x="2532600" y="2390760"/>
            <a:ext cx="0" cy="3675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Line 20"/>
          <p:cNvSpPr/>
          <p:nvPr/>
        </p:nvSpPr>
        <p:spPr>
          <a:xfrm flipH="1">
            <a:off x="2532600" y="2758320"/>
            <a:ext cx="2038680" cy="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Line 21"/>
          <p:cNvSpPr/>
          <p:nvPr/>
        </p:nvSpPr>
        <p:spPr>
          <a:xfrm flipV="1">
            <a:off x="4571280" y="2761560"/>
            <a:ext cx="0" cy="10980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22"/>
          <p:cNvSpPr/>
          <p:nvPr/>
        </p:nvSpPr>
        <p:spPr>
          <a:xfrm flipV="1">
            <a:off x="4572000" y="377928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23"/>
          <p:cNvSpPr/>
          <p:nvPr/>
        </p:nvSpPr>
        <p:spPr>
          <a:xfrm flipV="1">
            <a:off x="4572000" y="432720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24"/>
          <p:cNvSpPr/>
          <p:nvPr/>
        </p:nvSpPr>
        <p:spPr>
          <a:xfrm flipV="1">
            <a:off x="4571280" y="4876200"/>
            <a:ext cx="360" cy="20124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5"/>
          <p:cNvSpPr/>
          <p:nvPr/>
        </p:nvSpPr>
        <p:spPr>
          <a:xfrm>
            <a:off x="3547800" y="2560320"/>
            <a:ext cx="113472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800" spc="-1" strike="noStrike">
                <a:latin typeface="Arial"/>
              </a:rPr>
              <a:t>Segmentos Working</a:t>
            </a:r>
            <a:r>
              <a:rPr b="0" lang="en-US" sz="800" spc="-1" strike="noStrike">
                <a:latin typeface="Arial"/>
              </a:rPr>
              <a:t> 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311760" y="644400"/>
            <a:ext cx="851904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ANÁLISE DOS SEGMENTOS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311760" y="1191600"/>
            <a:ext cx="851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"/>
          <p:cNvSpPr/>
          <p:nvPr/>
        </p:nvSpPr>
        <p:spPr>
          <a:xfrm>
            <a:off x="3889800" y="297324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1" lang="pt-PT" sz="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União dos segmentos</a:t>
            </a:r>
            <a:endParaRPr b="1" lang="en-US" sz="8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2066400" y="1463040"/>
            <a:ext cx="1810080" cy="121860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5"/>
          <p:cNvSpPr/>
          <p:nvPr/>
        </p:nvSpPr>
        <p:spPr>
          <a:xfrm flipV="1">
            <a:off x="4571280" y="323064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6"/>
          <p:cNvSpPr/>
          <p:nvPr/>
        </p:nvSpPr>
        <p:spPr>
          <a:xfrm flipV="1">
            <a:off x="4571280" y="2841120"/>
            <a:ext cx="0" cy="13212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7"/>
          <p:cNvSpPr/>
          <p:nvPr/>
        </p:nvSpPr>
        <p:spPr>
          <a:xfrm flipH="1">
            <a:off x="4571640" y="5077440"/>
            <a:ext cx="1161360" cy="3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8"/>
          <p:cNvSpPr/>
          <p:nvPr/>
        </p:nvSpPr>
        <p:spPr>
          <a:xfrm>
            <a:off x="5733000" y="2390760"/>
            <a:ext cx="0" cy="268668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9"/>
          <p:cNvSpPr/>
          <p:nvPr/>
        </p:nvSpPr>
        <p:spPr>
          <a:xfrm>
            <a:off x="212112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bosch_prensa01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2" name="CustomShape 10"/>
          <p:cNvSpPr/>
          <p:nvPr/>
        </p:nvSpPr>
        <p:spPr>
          <a:xfrm>
            <a:off x="299916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bosch_prensa02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3" name="CustomShape 11"/>
          <p:cNvSpPr/>
          <p:nvPr/>
        </p:nvSpPr>
        <p:spPr>
          <a:xfrm>
            <a:off x="5266800" y="1463040"/>
            <a:ext cx="1810080" cy="121860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2"/>
          <p:cNvSpPr/>
          <p:nvPr/>
        </p:nvSpPr>
        <p:spPr>
          <a:xfrm>
            <a:off x="532152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bosch_prensa01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5" name="CustomShape 13"/>
          <p:cNvSpPr/>
          <p:nvPr/>
        </p:nvSpPr>
        <p:spPr>
          <a:xfrm>
            <a:off x="619956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bosch_prensa02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CustomShape 14"/>
          <p:cNvSpPr/>
          <p:nvPr/>
        </p:nvSpPr>
        <p:spPr>
          <a:xfrm>
            <a:off x="5805360" y="1613160"/>
            <a:ext cx="83268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5"/>
          <p:cNvSpPr/>
          <p:nvPr/>
        </p:nvSpPr>
        <p:spPr>
          <a:xfrm>
            <a:off x="3889800" y="352188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pt-PT" sz="800" spc="-1" strike="noStrike">
                <a:solidFill>
                  <a:srgbClr val="ffffff"/>
                </a:solidFill>
                <a:latin typeface="Arial"/>
                <a:ea typeface="DejaVu Sans"/>
              </a:rPr>
              <a:t>Normalização dos dados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8" name="CustomShape 16"/>
          <p:cNvSpPr/>
          <p:nvPr/>
        </p:nvSpPr>
        <p:spPr>
          <a:xfrm>
            <a:off x="3889800" y="407052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pt-PT" sz="800" spc="-1" strike="noStrike">
                <a:solidFill>
                  <a:srgbClr val="ffffff"/>
                </a:solidFill>
                <a:latin typeface="Arial"/>
                <a:ea typeface="DejaVu Sans"/>
              </a:rPr>
              <a:t>Redução dos dados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9" name="CustomShape 17"/>
          <p:cNvSpPr/>
          <p:nvPr/>
        </p:nvSpPr>
        <p:spPr>
          <a:xfrm>
            <a:off x="3889800" y="461916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pt-PT" sz="800" spc="-1" strike="noStrike">
                <a:solidFill>
                  <a:srgbClr val="ffffff"/>
                </a:solidFill>
                <a:latin typeface="Arial"/>
                <a:ea typeface="DejaVu Sans"/>
              </a:rPr>
              <a:t>Deteção de anomalias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0" name="Line 18"/>
          <p:cNvSpPr/>
          <p:nvPr/>
        </p:nvSpPr>
        <p:spPr>
          <a:xfrm flipV="1">
            <a:off x="2532600" y="2390760"/>
            <a:ext cx="0" cy="3675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19"/>
          <p:cNvSpPr/>
          <p:nvPr/>
        </p:nvSpPr>
        <p:spPr>
          <a:xfrm flipH="1">
            <a:off x="2532600" y="2758320"/>
            <a:ext cx="2038680" cy="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20"/>
          <p:cNvSpPr/>
          <p:nvPr/>
        </p:nvSpPr>
        <p:spPr>
          <a:xfrm flipV="1">
            <a:off x="4571280" y="2761560"/>
            <a:ext cx="0" cy="10980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21"/>
          <p:cNvSpPr/>
          <p:nvPr/>
        </p:nvSpPr>
        <p:spPr>
          <a:xfrm flipV="1">
            <a:off x="4572000" y="377928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22"/>
          <p:cNvSpPr/>
          <p:nvPr/>
        </p:nvSpPr>
        <p:spPr>
          <a:xfrm flipV="1">
            <a:off x="4572000" y="432720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23"/>
          <p:cNvSpPr/>
          <p:nvPr/>
        </p:nvSpPr>
        <p:spPr>
          <a:xfrm flipV="1">
            <a:off x="4571280" y="4876200"/>
            <a:ext cx="360" cy="20124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96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2962800"/>
            <a:ext cx="3858480" cy="2194200"/>
          </a:xfrm>
          <a:prstGeom prst="rect">
            <a:avLst/>
          </a:prstGeom>
          <a:ln>
            <a:noFill/>
          </a:ln>
        </p:spPr>
      </p:pic>
      <p:sp>
        <p:nvSpPr>
          <p:cNvPr id="397" name="CustomShape 24"/>
          <p:cNvSpPr/>
          <p:nvPr/>
        </p:nvSpPr>
        <p:spPr>
          <a:xfrm>
            <a:off x="2132280" y="1499760"/>
            <a:ext cx="16783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5"/>
          <p:cNvSpPr/>
          <p:nvPr/>
        </p:nvSpPr>
        <p:spPr>
          <a:xfrm>
            <a:off x="2132280" y="1517760"/>
            <a:ext cx="16783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Séries </a:t>
            </a:r>
            <a:r>
              <a:rPr b="0" lang="pt-PT" sz="1100" spc="-1" strike="noStrike">
                <a:latin typeface="Arial"/>
              </a:rPr>
              <a:t>Temporais</a:t>
            </a:r>
            <a:r>
              <a:rPr b="0" lang="en-US" sz="1100" spc="-1" strike="noStrike">
                <a:latin typeface="Arial"/>
              </a:rPr>
              <a:t> </a:t>
            </a:r>
            <a:r>
              <a:rPr b="0" lang="pt-PT" sz="1100" spc="-1" strike="noStrike">
                <a:latin typeface="Arial"/>
              </a:rPr>
              <a:t>Segmentadas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99" name="CustomShape 26"/>
          <p:cNvSpPr/>
          <p:nvPr/>
        </p:nvSpPr>
        <p:spPr>
          <a:xfrm>
            <a:off x="5755680" y="1609200"/>
            <a:ext cx="83268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Anomalias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00" name="CustomShape 27"/>
          <p:cNvSpPr/>
          <p:nvPr/>
        </p:nvSpPr>
        <p:spPr>
          <a:xfrm>
            <a:off x="3547800" y="2560320"/>
            <a:ext cx="113472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800" spc="-1" strike="noStrike">
                <a:latin typeface="Arial"/>
              </a:rPr>
              <a:t>Segmentos Working</a:t>
            </a:r>
            <a:r>
              <a:rPr b="0" lang="en-US" sz="800" spc="-1" strike="noStrike">
                <a:latin typeface="Arial"/>
              </a:rPr>
              <a:t> 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311760" y="644400"/>
            <a:ext cx="851904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Roboto Black"/>
                <a:ea typeface="Roboto Black"/>
              </a:rPr>
              <a:t>ANÁLISE DOS SEGMENTOS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11760" y="1191600"/>
            <a:ext cx="851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"/>
          <p:cNvSpPr/>
          <p:nvPr/>
        </p:nvSpPr>
        <p:spPr>
          <a:xfrm>
            <a:off x="3889800" y="297324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pt-PT" sz="800" spc="-1" strike="noStrike">
                <a:solidFill>
                  <a:srgbClr val="ffffff"/>
                </a:solidFill>
                <a:latin typeface="Arial"/>
                <a:ea typeface="DejaVu Sans"/>
              </a:rPr>
              <a:t>União dos segmentos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2066400" y="1463040"/>
            <a:ext cx="1810080" cy="121860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5"/>
          <p:cNvSpPr/>
          <p:nvPr/>
        </p:nvSpPr>
        <p:spPr>
          <a:xfrm flipV="1">
            <a:off x="4571280" y="323064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6"/>
          <p:cNvSpPr/>
          <p:nvPr/>
        </p:nvSpPr>
        <p:spPr>
          <a:xfrm flipV="1">
            <a:off x="4571280" y="2841120"/>
            <a:ext cx="0" cy="13212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7"/>
          <p:cNvSpPr/>
          <p:nvPr/>
        </p:nvSpPr>
        <p:spPr>
          <a:xfrm flipH="1">
            <a:off x="4571640" y="5077440"/>
            <a:ext cx="1161360" cy="3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8"/>
          <p:cNvSpPr/>
          <p:nvPr/>
        </p:nvSpPr>
        <p:spPr>
          <a:xfrm>
            <a:off x="5733000" y="2390760"/>
            <a:ext cx="0" cy="268668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9"/>
          <p:cNvSpPr/>
          <p:nvPr/>
        </p:nvSpPr>
        <p:spPr>
          <a:xfrm>
            <a:off x="212112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bosch_prensa01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0" name="CustomShape 10"/>
          <p:cNvSpPr/>
          <p:nvPr/>
        </p:nvSpPr>
        <p:spPr>
          <a:xfrm>
            <a:off x="299916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bosch_prensa02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1" name="CustomShape 11"/>
          <p:cNvSpPr/>
          <p:nvPr/>
        </p:nvSpPr>
        <p:spPr>
          <a:xfrm>
            <a:off x="2116800" y="1490400"/>
            <a:ext cx="16783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12"/>
          <p:cNvSpPr/>
          <p:nvPr/>
        </p:nvSpPr>
        <p:spPr>
          <a:xfrm>
            <a:off x="5266800" y="1463040"/>
            <a:ext cx="1810080" cy="1218600"/>
          </a:xfrm>
          <a:prstGeom prst="can">
            <a:avLst>
              <a:gd name="adj" fmla="val 43180"/>
            </a:avLst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3"/>
          <p:cNvSpPr/>
          <p:nvPr/>
        </p:nvSpPr>
        <p:spPr>
          <a:xfrm>
            <a:off x="532152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bosch_prensa01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4" name="CustomShape 14"/>
          <p:cNvSpPr/>
          <p:nvPr/>
        </p:nvSpPr>
        <p:spPr>
          <a:xfrm>
            <a:off x="6199560" y="2133360"/>
            <a:ext cx="82260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Arial"/>
                <a:ea typeface="DejaVu Sans"/>
              </a:rPr>
              <a:t>bosch_prensa02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5" name="CustomShape 15"/>
          <p:cNvSpPr/>
          <p:nvPr/>
        </p:nvSpPr>
        <p:spPr>
          <a:xfrm>
            <a:off x="5805360" y="1613160"/>
            <a:ext cx="83268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16"/>
          <p:cNvSpPr/>
          <p:nvPr/>
        </p:nvSpPr>
        <p:spPr>
          <a:xfrm>
            <a:off x="3889800" y="352188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1" lang="pt-PT" sz="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Normalização dos dados</a:t>
            </a:r>
            <a:endParaRPr b="1" lang="en-US" sz="8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7" name="CustomShape 17"/>
          <p:cNvSpPr/>
          <p:nvPr/>
        </p:nvSpPr>
        <p:spPr>
          <a:xfrm>
            <a:off x="3889800" y="407052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pt-PT" sz="800" spc="-1" strike="noStrike">
                <a:solidFill>
                  <a:srgbClr val="ffffff"/>
                </a:solidFill>
                <a:latin typeface="Arial"/>
                <a:ea typeface="DejaVu Sans"/>
              </a:rPr>
              <a:t>Redução dos dados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CustomShape 18"/>
          <p:cNvSpPr/>
          <p:nvPr/>
        </p:nvSpPr>
        <p:spPr>
          <a:xfrm>
            <a:off x="3889800" y="4619160"/>
            <a:ext cx="1362960" cy="257040"/>
          </a:xfrm>
          <a:prstGeom prst="rect">
            <a:avLst/>
          </a:prstGeom>
          <a:noFill/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pt-PT" sz="800" spc="-1" strike="noStrike">
                <a:solidFill>
                  <a:srgbClr val="ffffff"/>
                </a:solidFill>
                <a:latin typeface="Arial"/>
                <a:ea typeface="DejaVu Sans"/>
              </a:rPr>
              <a:t>Deteção de anomalias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9" name="Line 19"/>
          <p:cNvSpPr/>
          <p:nvPr/>
        </p:nvSpPr>
        <p:spPr>
          <a:xfrm flipV="1">
            <a:off x="2532600" y="2390760"/>
            <a:ext cx="0" cy="36756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20"/>
          <p:cNvSpPr/>
          <p:nvPr/>
        </p:nvSpPr>
        <p:spPr>
          <a:xfrm flipH="1">
            <a:off x="2532600" y="2758320"/>
            <a:ext cx="2038680" cy="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21"/>
          <p:cNvSpPr/>
          <p:nvPr/>
        </p:nvSpPr>
        <p:spPr>
          <a:xfrm flipV="1">
            <a:off x="4571280" y="2761560"/>
            <a:ext cx="0" cy="10980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22"/>
          <p:cNvSpPr/>
          <p:nvPr/>
        </p:nvSpPr>
        <p:spPr>
          <a:xfrm flipV="1">
            <a:off x="4572000" y="377928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Line 23"/>
          <p:cNvSpPr/>
          <p:nvPr/>
        </p:nvSpPr>
        <p:spPr>
          <a:xfrm flipV="1">
            <a:off x="4572000" y="4327200"/>
            <a:ext cx="0" cy="291960"/>
          </a:xfrm>
          <a:prstGeom prst="line">
            <a:avLst/>
          </a:prstGeom>
          <a:ln w="12600">
            <a:solidFill>
              <a:srgbClr val="48ffd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24"/>
          <p:cNvSpPr/>
          <p:nvPr/>
        </p:nvSpPr>
        <p:spPr>
          <a:xfrm flipV="1">
            <a:off x="4571280" y="4876200"/>
            <a:ext cx="360" cy="201240"/>
          </a:xfrm>
          <a:prstGeom prst="line">
            <a:avLst/>
          </a:prstGeom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25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0" y="2962800"/>
            <a:ext cx="3858480" cy="2194200"/>
          </a:xfrm>
          <a:prstGeom prst="rect">
            <a:avLst/>
          </a:prstGeom>
          <a:ln>
            <a:noFill/>
          </a:ln>
        </p:spPr>
      </p:pic>
      <p:sp>
        <p:nvSpPr>
          <p:cNvPr id="426" name="CustomShape 25"/>
          <p:cNvSpPr/>
          <p:nvPr/>
        </p:nvSpPr>
        <p:spPr>
          <a:xfrm>
            <a:off x="6766560" y="3108960"/>
            <a:ext cx="1280160" cy="1188720"/>
          </a:xfrm>
          <a:prstGeom prst="ellipse">
            <a:avLst/>
          </a:prstGeom>
          <a:solidFill>
            <a:srgbClr val="48ffd5"/>
          </a:solidFill>
          <a:ln w="12600">
            <a:solidFill>
              <a:srgbClr val="48ffd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900" spc="-1" strike="noStrike">
                <a:solidFill>
                  <a:srgbClr val="0e2a47"/>
                </a:solidFill>
                <a:latin typeface="Arial"/>
                <a:ea typeface="DejaVu Sans"/>
              </a:rPr>
              <a:t>Scaling to minimum</a:t>
            </a:r>
            <a:endParaRPr b="0" lang="en-US" sz="900" spc="-1" strike="noStrike">
              <a:solidFill>
                <a:srgbClr val="0e2a47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b="0" lang="en-US" sz="900" spc="-1" strike="noStrike">
                <a:solidFill>
                  <a:srgbClr val="0e2a47"/>
                </a:solidFill>
                <a:latin typeface="Arial"/>
                <a:ea typeface="DejaVu Sans"/>
              </a:rPr>
              <a:t>and maximum</a:t>
            </a:r>
            <a:endParaRPr b="0" lang="en-US" sz="900" spc="-1" strike="noStrike">
              <a:solidFill>
                <a:srgbClr val="0e2a47"/>
              </a:solidFill>
              <a:latin typeface="Arial"/>
            </a:endParaRPr>
          </a:p>
        </p:txBody>
      </p:sp>
      <p:sp>
        <p:nvSpPr>
          <p:cNvPr id="427" name="CustomShape 26"/>
          <p:cNvSpPr/>
          <p:nvPr/>
        </p:nvSpPr>
        <p:spPr>
          <a:xfrm>
            <a:off x="2132280" y="1517760"/>
            <a:ext cx="16783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Séries </a:t>
            </a:r>
            <a:r>
              <a:rPr b="0" lang="pt-PT" sz="1100" spc="-1" strike="noStrike">
                <a:latin typeface="Arial"/>
              </a:rPr>
              <a:t>Temporais</a:t>
            </a:r>
            <a:r>
              <a:rPr b="0" lang="en-US" sz="1100" spc="-1" strike="noStrike">
                <a:latin typeface="Arial"/>
              </a:rPr>
              <a:t> </a:t>
            </a:r>
            <a:r>
              <a:rPr b="0" lang="pt-PT" sz="1100" spc="-1" strike="noStrike">
                <a:latin typeface="Arial"/>
              </a:rPr>
              <a:t>Segmentadas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8" name="CustomShape 27"/>
          <p:cNvSpPr/>
          <p:nvPr/>
        </p:nvSpPr>
        <p:spPr>
          <a:xfrm>
            <a:off x="5755680" y="1609200"/>
            <a:ext cx="83268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Anomalias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29" name="CustomShape 28"/>
          <p:cNvSpPr/>
          <p:nvPr/>
        </p:nvSpPr>
        <p:spPr>
          <a:xfrm>
            <a:off x="3547800" y="2560320"/>
            <a:ext cx="1134720" cy="2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800" spc="-1" strike="noStrike">
                <a:latin typeface="Arial"/>
              </a:rPr>
              <a:t>Segmentos Working</a:t>
            </a:r>
            <a:r>
              <a:rPr b="0" lang="en-US" sz="800" spc="-1" strike="noStrike">
                <a:latin typeface="Arial"/>
              </a:rPr>
              <a:t> 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2021-07-25T19:52:50Z</dcterms:modified>
  <cp:revision>29</cp:revision>
  <dc:subject/>
  <dc:title/>
</cp:coreProperties>
</file>