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6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309840" y="457200"/>
            <a:ext cx="638208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800" spc="-1" strike="noStrike">
                <a:solidFill>
                  <a:srgbClr val="48ffd5"/>
                </a:solidFill>
                <a:latin typeface="Roboto Black"/>
                <a:ea typeface="Roboto Black"/>
              </a:rPr>
              <a:t>Uma abordagem de manutenção preditiva baseada na </a:t>
            </a:r>
            <a:br/>
            <a:r>
              <a:rPr b="0" lang="es" sz="2800" spc="-1" strike="noStrike">
                <a:solidFill>
                  <a:srgbClr val="48ffd5"/>
                </a:solidFill>
                <a:latin typeface="Roboto Black"/>
                <a:ea typeface="Roboto Black"/>
              </a:rPr>
              <a:t>segmentação de séries temporais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914760" y="480240"/>
            <a:ext cx="405360" cy="126000"/>
          </a:xfrm>
          <a:custGeom>
            <a:avLst/>
            <a:gdLst/>
            <a:ahLst/>
            <a:rect l="l" t="t" r="r" b="b"/>
            <a:pathLst>
              <a:path w="16941" h="5303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"/>
          <p:cNvSpPr/>
          <p:nvPr/>
        </p:nvSpPr>
        <p:spPr>
          <a:xfrm>
            <a:off x="1003320" y="608040"/>
            <a:ext cx="228240" cy="90360"/>
          </a:xfrm>
          <a:custGeom>
            <a:avLst/>
            <a:gdLst/>
            <a:ahLst/>
            <a:rect l="l" t="t" r="r" b="b"/>
            <a:pathLst>
              <a:path w="9553" h="3807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4"/>
          <p:cNvSpPr/>
          <p:nvPr/>
        </p:nvSpPr>
        <p:spPr>
          <a:xfrm>
            <a:off x="1069200" y="725040"/>
            <a:ext cx="113400" cy="97200"/>
          </a:xfrm>
          <a:custGeom>
            <a:avLst/>
            <a:gdLst/>
            <a:ahLst/>
            <a:rect l="l" t="t" r="r" b="b"/>
            <a:pathLst>
              <a:path w="4777" h="4101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5"/>
          <p:cNvSpPr/>
          <p:nvPr/>
        </p:nvSpPr>
        <p:spPr>
          <a:xfrm>
            <a:off x="822960" y="347400"/>
            <a:ext cx="588960" cy="162720"/>
          </a:xfrm>
          <a:custGeom>
            <a:avLst/>
            <a:gdLst/>
            <a:ahLst/>
            <a:rect l="l" t="t" r="r" b="b"/>
            <a:pathLst>
              <a:path w="24583" h="6831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6"/>
          <p:cNvSpPr/>
          <p:nvPr/>
        </p:nvSpPr>
        <p:spPr>
          <a:xfrm>
            <a:off x="-226080" y="902160"/>
            <a:ext cx="3447720" cy="3969000"/>
          </a:xfrm>
          <a:custGeom>
            <a:avLst/>
            <a:gdLst/>
            <a:ahLst/>
            <a:rect l="l" t="t" r="r" b="b"/>
            <a:pathLst>
              <a:path w="143736" h="165451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7"/>
          <p:cNvSpPr/>
          <p:nvPr/>
        </p:nvSpPr>
        <p:spPr>
          <a:xfrm>
            <a:off x="36720" y="2657880"/>
            <a:ext cx="937080" cy="935640"/>
          </a:xfrm>
          <a:custGeom>
            <a:avLst/>
            <a:gdLst/>
            <a:ahLst/>
            <a:rect l="l" t="t" r="r" b="b"/>
            <a:pathLst>
              <a:path w="39103" h="3904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8"/>
          <p:cNvSpPr/>
          <p:nvPr/>
        </p:nvSpPr>
        <p:spPr>
          <a:xfrm>
            <a:off x="1654920" y="272520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9"/>
          <p:cNvSpPr/>
          <p:nvPr/>
        </p:nvSpPr>
        <p:spPr>
          <a:xfrm>
            <a:off x="1031400" y="2553840"/>
            <a:ext cx="668160" cy="659880"/>
          </a:xfrm>
          <a:custGeom>
            <a:avLst/>
            <a:gdLst/>
            <a:ahLst/>
            <a:rect l="l" t="t" r="r" b="b"/>
            <a:pathLst>
              <a:path w="27895" h="27539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0"/>
          <p:cNvSpPr/>
          <p:nvPr/>
        </p:nvSpPr>
        <p:spPr>
          <a:xfrm>
            <a:off x="1994400" y="1967400"/>
            <a:ext cx="986040" cy="3708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1"/>
          <p:cNvSpPr/>
          <p:nvPr/>
        </p:nvSpPr>
        <p:spPr>
          <a:xfrm>
            <a:off x="1994400" y="2098800"/>
            <a:ext cx="986040" cy="3708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2"/>
          <p:cNvSpPr/>
          <p:nvPr/>
        </p:nvSpPr>
        <p:spPr>
          <a:xfrm>
            <a:off x="1994400" y="2230200"/>
            <a:ext cx="986040" cy="3708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3"/>
          <p:cNvSpPr/>
          <p:nvPr/>
        </p:nvSpPr>
        <p:spPr>
          <a:xfrm rot="20940000">
            <a:off x="1994040" y="2493720"/>
            <a:ext cx="986040" cy="3708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4"/>
          <p:cNvSpPr/>
          <p:nvPr/>
        </p:nvSpPr>
        <p:spPr>
          <a:xfrm rot="20940000">
            <a:off x="1993680" y="2625120"/>
            <a:ext cx="986040" cy="3708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5"/>
          <p:cNvSpPr/>
          <p:nvPr/>
        </p:nvSpPr>
        <p:spPr>
          <a:xfrm>
            <a:off x="1994400" y="2888640"/>
            <a:ext cx="986040" cy="3708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6"/>
          <p:cNvSpPr/>
          <p:nvPr/>
        </p:nvSpPr>
        <p:spPr>
          <a:xfrm>
            <a:off x="1994400" y="3020040"/>
            <a:ext cx="986040" cy="3708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7"/>
          <p:cNvSpPr/>
          <p:nvPr/>
        </p:nvSpPr>
        <p:spPr>
          <a:xfrm>
            <a:off x="1994400" y="3282840"/>
            <a:ext cx="986040" cy="3708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8"/>
          <p:cNvSpPr/>
          <p:nvPr/>
        </p:nvSpPr>
        <p:spPr>
          <a:xfrm>
            <a:off x="58320" y="1967400"/>
            <a:ext cx="1704240" cy="37080"/>
          </a:xfrm>
          <a:custGeom>
            <a:avLst/>
            <a:gdLst/>
            <a:ahLst/>
            <a:rect l="l" t="t" r="r" b="b"/>
            <a:pathLst>
              <a:path w="71072" h="1593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9"/>
          <p:cNvSpPr/>
          <p:nvPr/>
        </p:nvSpPr>
        <p:spPr>
          <a:xfrm>
            <a:off x="58320" y="2098800"/>
            <a:ext cx="1704240" cy="37080"/>
          </a:xfrm>
          <a:custGeom>
            <a:avLst/>
            <a:gdLst/>
            <a:ahLst/>
            <a:rect l="l" t="t" r="r" b="b"/>
            <a:pathLst>
              <a:path w="71072" h="1593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0"/>
          <p:cNvSpPr/>
          <p:nvPr/>
        </p:nvSpPr>
        <p:spPr>
          <a:xfrm>
            <a:off x="58320" y="2363040"/>
            <a:ext cx="1146600" cy="37080"/>
          </a:xfrm>
          <a:custGeom>
            <a:avLst/>
            <a:gdLst/>
            <a:ahLst/>
            <a:rect l="l" t="t" r="r" b="b"/>
            <a:pathLst>
              <a:path w="47827" h="1594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1"/>
          <p:cNvSpPr/>
          <p:nvPr/>
        </p:nvSpPr>
        <p:spPr>
          <a:xfrm>
            <a:off x="2108880" y="1701360"/>
            <a:ext cx="700200" cy="113400"/>
          </a:xfrm>
          <a:custGeom>
            <a:avLst/>
            <a:gdLst/>
            <a:ahLst/>
            <a:rect l="l" t="t" r="r" b="b"/>
            <a:pathLst>
              <a:path w="29232" h="4778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2"/>
          <p:cNvSpPr/>
          <p:nvPr/>
        </p:nvSpPr>
        <p:spPr>
          <a:xfrm>
            <a:off x="560880" y="1701360"/>
            <a:ext cx="698760" cy="113400"/>
          </a:xfrm>
          <a:custGeom>
            <a:avLst/>
            <a:gdLst/>
            <a:ahLst/>
            <a:rect l="l" t="t" r="r" b="b"/>
            <a:pathLst>
              <a:path w="29168" h="477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3"/>
          <p:cNvSpPr/>
          <p:nvPr/>
        </p:nvSpPr>
        <p:spPr>
          <a:xfrm>
            <a:off x="2385360" y="1418400"/>
            <a:ext cx="232920" cy="199440"/>
          </a:xfrm>
          <a:custGeom>
            <a:avLst/>
            <a:gdLst/>
            <a:ahLst/>
            <a:rect l="l" t="t" r="r" b="b"/>
            <a:pathLst>
              <a:path w="9745" h="8356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4"/>
          <p:cNvSpPr/>
          <p:nvPr/>
        </p:nvSpPr>
        <p:spPr>
          <a:xfrm>
            <a:off x="1330920" y="1643400"/>
            <a:ext cx="229680" cy="229680"/>
          </a:xfrm>
          <a:custGeom>
            <a:avLst/>
            <a:gdLst/>
            <a:ahLst/>
            <a:rect l="l" t="t" r="r" b="b"/>
            <a:pathLst>
              <a:path w="9618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5"/>
          <p:cNvSpPr/>
          <p:nvPr/>
        </p:nvSpPr>
        <p:spPr>
          <a:xfrm>
            <a:off x="91440" y="391320"/>
            <a:ext cx="503280" cy="430920"/>
          </a:xfrm>
          <a:custGeom>
            <a:avLst/>
            <a:gdLst/>
            <a:ahLst/>
            <a:rect l="l" t="t" r="r" b="b"/>
            <a:pathLst>
              <a:path w="21016" h="18002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6"/>
          <p:cNvSpPr/>
          <p:nvPr/>
        </p:nvSpPr>
        <p:spPr>
          <a:xfrm>
            <a:off x="236520" y="470160"/>
            <a:ext cx="96840" cy="225000"/>
          </a:xfrm>
          <a:custGeom>
            <a:avLst/>
            <a:gdLst/>
            <a:ahLst/>
            <a:rect l="l" t="t" r="r" b="b"/>
            <a:pathLst>
              <a:path w="4076" h="942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7"/>
          <p:cNvSpPr/>
          <p:nvPr/>
        </p:nvSpPr>
        <p:spPr>
          <a:xfrm>
            <a:off x="169560" y="1435320"/>
            <a:ext cx="164160" cy="165600"/>
          </a:xfrm>
          <a:custGeom>
            <a:avLst/>
            <a:gdLst/>
            <a:ahLst/>
            <a:rect l="l" t="t" r="r" b="b"/>
            <a:pathLst>
              <a:path w="6879" h="6943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8"/>
          <p:cNvSpPr/>
          <p:nvPr/>
        </p:nvSpPr>
        <p:spPr>
          <a:xfrm>
            <a:off x="849600" y="1453680"/>
            <a:ext cx="1452240" cy="128880"/>
          </a:xfrm>
          <a:custGeom>
            <a:avLst/>
            <a:gdLst/>
            <a:ahLst/>
            <a:rect l="l" t="t" r="r" b="b"/>
            <a:pathLst>
              <a:path w="60564" h="5415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9"/>
          <p:cNvSpPr/>
          <p:nvPr/>
        </p:nvSpPr>
        <p:spPr>
          <a:xfrm>
            <a:off x="3309840" y="2194560"/>
            <a:ext cx="347400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ffffff"/>
                </a:solidFill>
                <a:latin typeface="Roboto Black"/>
                <a:ea typeface="Roboto Black"/>
              </a:rPr>
              <a:t>Daniel Coelho</a:t>
            </a:r>
            <a:br/>
            <a:r>
              <a:rPr b="0" lang="es" sz="1200" spc="-1" strike="noStrike">
                <a:solidFill>
                  <a:srgbClr val="ffffff"/>
                </a:solidFill>
                <a:latin typeface="Roboto Black"/>
                <a:ea typeface="Roboto Black"/>
              </a:rPr>
              <a:t>Orientador: Prof. José Santos</a:t>
            </a:r>
            <a:br/>
            <a:r>
              <a:rPr b="0" lang="es" sz="1200" spc="-1" strike="noStrike">
                <a:solidFill>
                  <a:srgbClr val="ffffff"/>
                </a:solidFill>
                <a:latin typeface="Roboto Black"/>
                <a:ea typeface="Roboto Black"/>
              </a:rPr>
              <a:t>Coorientador: Prof. Eugénio Rocha</a:t>
            </a:r>
            <a:br/>
            <a:r>
              <a:rPr b="0" lang="es" sz="1200" spc="-1" strike="noStrike">
                <a:solidFill>
                  <a:srgbClr val="ffffff"/>
                </a:solidFill>
                <a:latin typeface="Roboto Black"/>
                <a:ea typeface="Roboto Black"/>
              </a:rPr>
              <a:t>Coorientador (Empresa): Eng. Duarte Almeida</a:t>
            </a:r>
            <a:br/>
            <a:endParaRPr b="0" lang="en-US" sz="1200" spc="-1" strike="noStrike"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3309840" y="3889800"/>
            <a:ext cx="2307960" cy="86436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6181200" y="3931920"/>
            <a:ext cx="2573640" cy="82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11760" y="644400"/>
            <a:ext cx="851940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ANÁLISE DOS SEGMENTOS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311760" y="1191600"/>
            <a:ext cx="851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3"/>
          <p:cNvSpPr/>
          <p:nvPr/>
        </p:nvSpPr>
        <p:spPr>
          <a:xfrm>
            <a:off x="3889800" y="297324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Segments Merging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2066400" y="1463040"/>
            <a:ext cx="1810440" cy="121896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5"/>
          <p:cNvSpPr/>
          <p:nvPr/>
        </p:nvSpPr>
        <p:spPr>
          <a:xfrm flipV="1">
            <a:off x="4571280" y="323064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6"/>
          <p:cNvSpPr/>
          <p:nvPr/>
        </p:nvSpPr>
        <p:spPr>
          <a:xfrm flipV="1">
            <a:off x="4571280" y="2841120"/>
            <a:ext cx="0" cy="13212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7"/>
          <p:cNvSpPr/>
          <p:nvPr/>
        </p:nvSpPr>
        <p:spPr>
          <a:xfrm flipH="1">
            <a:off x="4571640" y="5077440"/>
            <a:ext cx="1161360" cy="3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8"/>
          <p:cNvSpPr/>
          <p:nvPr/>
        </p:nvSpPr>
        <p:spPr>
          <a:xfrm>
            <a:off x="5733000" y="2390760"/>
            <a:ext cx="0" cy="268668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9"/>
          <p:cNvSpPr/>
          <p:nvPr/>
        </p:nvSpPr>
        <p:spPr>
          <a:xfrm>
            <a:off x="212112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95" name="CustomShape 10"/>
          <p:cNvSpPr/>
          <p:nvPr/>
        </p:nvSpPr>
        <p:spPr>
          <a:xfrm>
            <a:off x="299916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96" name="TextShape 11"/>
          <p:cNvSpPr txBox="1"/>
          <p:nvPr/>
        </p:nvSpPr>
        <p:spPr>
          <a:xfrm>
            <a:off x="2116800" y="1613160"/>
            <a:ext cx="16786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Arial"/>
              </a:rPr>
              <a:t>Time Series Segmented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97" name="CustomShape 12"/>
          <p:cNvSpPr/>
          <p:nvPr/>
        </p:nvSpPr>
        <p:spPr>
          <a:xfrm>
            <a:off x="5266800" y="1463040"/>
            <a:ext cx="1810440" cy="121896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3"/>
          <p:cNvSpPr/>
          <p:nvPr/>
        </p:nvSpPr>
        <p:spPr>
          <a:xfrm>
            <a:off x="532152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99" name="CustomShape 14"/>
          <p:cNvSpPr/>
          <p:nvPr/>
        </p:nvSpPr>
        <p:spPr>
          <a:xfrm>
            <a:off x="619956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Shape 15"/>
          <p:cNvSpPr txBox="1"/>
          <p:nvPr/>
        </p:nvSpPr>
        <p:spPr>
          <a:xfrm>
            <a:off x="5805360" y="1613160"/>
            <a:ext cx="83304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Arial"/>
              </a:rPr>
              <a:t>Anomalies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1" name="CustomShape 16"/>
          <p:cNvSpPr/>
          <p:nvPr/>
        </p:nvSpPr>
        <p:spPr>
          <a:xfrm>
            <a:off x="3889800" y="352188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Data Scaling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2" name="CustomShape 17"/>
          <p:cNvSpPr/>
          <p:nvPr/>
        </p:nvSpPr>
        <p:spPr>
          <a:xfrm>
            <a:off x="3889800" y="407052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Data Reduction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3" name="CustomShape 18"/>
          <p:cNvSpPr/>
          <p:nvPr/>
        </p:nvSpPr>
        <p:spPr>
          <a:xfrm>
            <a:off x="3889800" y="461916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Anomaly Detection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4" name="Line 19"/>
          <p:cNvSpPr/>
          <p:nvPr/>
        </p:nvSpPr>
        <p:spPr>
          <a:xfrm flipV="1">
            <a:off x="2532600" y="2390760"/>
            <a:ext cx="0" cy="3675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20"/>
          <p:cNvSpPr/>
          <p:nvPr/>
        </p:nvSpPr>
        <p:spPr>
          <a:xfrm flipH="1">
            <a:off x="2532600" y="2758320"/>
            <a:ext cx="2038680" cy="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21"/>
          <p:cNvSpPr/>
          <p:nvPr/>
        </p:nvSpPr>
        <p:spPr>
          <a:xfrm flipV="1">
            <a:off x="4571280" y="2761560"/>
            <a:ext cx="0" cy="10980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22"/>
          <p:cNvSpPr/>
          <p:nvPr/>
        </p:nvSpPr>
        <p:spPr>
          <a:xfrm flipV="1">
            <a:off x="4572000" y="377928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23"/>
          <p:cNvSpPr/>
          <p:nvPr/>
        </p:nvSpPr>
        <p:spPr>
          <a:xfrm flipV="1">
            <a:off x="4572000" y="432720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24"/>
          <p:cNvSpPr/>
          <p:nvPr/>
        </p:nvSpPr>
        <p:spPr>
          <a:xfrm flipV="1">
            <a:off x="4571280" y="4876200"/>
            <a:ext cx="360" cy="20124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TextShape 25"/>
          <p:cNvSpPr txBox="1"/>
          <p:nvPr/>
        </p:nvSpPr>
        <p:spPr>
          <a:xfrm>
            <a:off x="3620160" y="2560320"/>
            <a:ext cx="104328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800" spc="-1" strike="noStrike">
                <a:latin typeface="Arial"/>
              </a:rPr>
              <a:t>Working</a:t>
            </a:r>
            <a:r>
              <a:rPr b="0" lang="en-US" sz="800" spc="-1" strike="noStrike">
                <a:latin typeface="Arial"/>
              </a:rPr>
              <a:t> Segments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311760" y="644400"/>
            <a:ext cx="851940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ANÁ</a:t>
            </a: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LISE </a:t>
            </a: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DOS </a:t>
            </a: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SEG</a:t>
            </a: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ME</a:t>
            </a: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NTO</a:t>
            </a: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311760" y="1191600"/>
            <a:ext cx="851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3"/>
          <p:cNvSpPr/>
          <p:nvPr/>
        </p:nvSpPr>
        <p:spPr>
          <a:xfrm>
            <a:off x="3889800" y="297324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1" lang="en-US" sz="800" spc="-1" strike="noStrike" u="sng">
                <a:uFillTx/>
                <a:latin typeface="Arial"/>
              </a:rPr>
              <a:t>Segments Merging</a:t>
            </a:r>
            <a:endParaRPr b="1" lang="en-US" sz="800" spc="-1" strike="noStrike" u="sng">
              <a:uFillTx/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2066400" y="1463040"/>
            <a:ext cx="1810440" cy="121896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5"/>
          <p:cNvSpPr/>
          <p:nvPr/>
        </p:nvSpPr>
        <p:spPr>
          <a:xfrm flipV="1">
            <a:off x="4571280" y="323064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6"/>
          <p:cNvSpPr/>
          <p:nvPr/>
        </p:nvSpPr>
        <p:spPr>
          <a:xfrm flipV="1">
            <a:off x="4571280" y="2841120"/>
            <a:ext cx="0" cy="13212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Line 7"/>
          <p:cNvSpPr/>
          <p:nvPr/>
        </p:nvSpPr>
        <p:spPr>
          <a:xfrm flipH="1">
            <a:off x="4571640" y="5077440"/>
            <a:ext cx="1161360" cy="3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8"/>
          <p:cNvSpPr/>
          <p:nvPr/>
        </p:nvSpPr>
        <p:spPr>
          <a:xfrm>
            <a:off x="5733000" y="2390760"/>
            <a:ext cx="0" cy="268668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9"/>
          <p:cNvSpPr/>
          <p:nvPr/>
        </p:nvSpPr>
        <p:spPr>
          <a:xfrm>
            <a:off x="212112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CustomShape 10"/>
          <p:cNvSpPr/>
          <p:nvPr/>
        </p:nvSpPr>
        <p:spPr>
          <a:xfrm>
            <a:off x="299916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1" name="TextShape 11"/>
          <p:cNvSpPr txBox="1"/>
          <p:nvPr/>
        </p:nvSpPr>
        <p:spPr>
          <a:xfrm>
            <a:off x="2116800" y="1613160"/>
            <a:ext cx="16786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Arial"/>
              </a:rPr>
              <a:t>Time Series </a:t>
            </a:r>
            <a:r>
              <a:rPr b="0" lang="en-US" sz="1100" spc="-1" strike="noStrike">
                <a:latin typeface="Arial"/>
              </a:rPr>
              <a:t>Segmented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2" name="CustomShape 12"/>
          <p:cNvSpPr/>
          <p:nvPr/>
        </p:nvSpPr>
        <p:spPr>
          <a:xfrm>
            <a:off x="5266800" y="1463040"/>
            <a:ext cx="1810440" cy="121896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3"/>
          <p:cNvSpPr/>
          <p:nvPr/>
        </p:nvSpPr>
        <p:spPr>
          <a:xfrm>
            <a:off x="532152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4" name="CustomShape 14"/>
          <p:cNvSpPr/>
          <p:nvPr/>
        </p:nvSpPr>
        <p:spPr>
          <a:xfrm>
            <a:off x="619956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5" name="TextShape 15"/>
          <p:cNvSpPr txBox="1"/>
          <p:nvPr/>
        </p:nvSpPr>
        <p:spPr>
          <a:xfrm>
            <a:off x="5805360" y="1613160"/>
            <a:ext cx="83304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Arial"/>
              </a:rPr>
              <a:t>Anomalies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6" name="CustomShape 16"/>
          <p:cNvSpPr/>
          <p:nvPr/>
        </p:nvSpPr>
        <p:spPr>
          <a:xfrm>
            <a:off x="3889800" y="352188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Data Scaling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7" name="CustomShape 17"/>
          <p:cNvSpPr/>
          <p:nvPr/>
        </p:nvSpPr>
        <p:spPr>
          <a:xfrm>
            <a:off x="3889800" y="407052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Data Reduction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8" name="CustomShape 18"/>
          <p:cNvSpPr/>
          <p:nvPr/>
        </p:nvSpPr>
        <p:spPr>
          <a:xfrm>
            <a:off x="3889800" y="461916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Anomaly Detection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9" name="Line 19"/>
          <p:cNvSpPr/>
          <p:nvPr/>
        </p:nvSpPr>
        <p:spPr>
          <a:xfrm flipV="1">
            <a:off x="2532600" y="2390760"/>
            <a:ext cx="0" cy="3675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20"/>
          <p:cNvSpPr/>
          <p:nvPr/>
        </p:nvSpPr>
        <p:spPr>
          <a:xfrm flipH="1">
            <a:off x="2532600" y="2758320"/>
            <a:ext cx="2038680" cy="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21"/>
          <p:cNvSpPr/>
          <p:nvPr/>
        </p:nvSpPr>
        <p:spPr>
          <a:xfrm flipV="1">
            <a:off x="4571280" y="2761560"/>
            <a:ext cx="0" cy="10980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Line 22"/>
          <p:cNvSpPr/>
          <p:nvPr/>
        </p:nvSpPr>
        <p:spPr>
          <a:xfrm flipV="1">
            <a:off x="4572000" y="377928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Line 23"/>
          <p:cNvSpPr/>
          <p:nvPr/>
        </p:nvSpPr>
        <p:spPr>
          <a:xfrm flipV="1">
            <a:off x="4572000" y="432720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24"/>
          <p:cNvSpPr/>
          <p:nvPr/>
        </p:nvSpPr>
        <p:spPr>
          <a:xfrm flipV="1">
            <a:off x="4571280" y="4876200"/>
            <a:ext cx="360" cy="20124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TextShape 25"/>
          <p:cNvSpPr txBox="1"/>
          <p:nvPr/>
        </p:nvSpPr>
        <p:spPr>
          <a:xfrm>
            <a:off x="3620160" y="2560320"/>
            <a:ext cx="104328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800" spc="-1" strike="noStrike">
                <a:latin typeface="Arial"/>
              </a:rPr>
              <a:t>Working</a:t>
            </a:r>
            <a:r>
              <a:rPr b="0" lang="en-US" sz="800" spc="-1" strike="noStrike">
                <a:latin typeface="Arial"/>
              </a:rPr>
              <a:t> Segments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6" name="" descr=""/>
          <p:cNvPicPr/>
          <p:nvPr/>
        </p:nvPicPr>
        <p:blipFill>
          <a:blip r:embed="rId1"/>
          <a:stretch/>
        </p:blipFill>
        <p:spPr>
          <a:xfrm>
            <a:off x="0" y="2962800"/>
            <a:ext cx="3858840" cy="219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311760" y="644400"/>
            <a:ext cx="851940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ANÁLISE DOS SEGMENTOS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311760" y="1191600"/>
            <a:ext cx="851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3"/>
          <p:cNvSpPr/>
          <p:nvPr/>
        </p:nvSpPr>
        <p:spPr>
          <a:xfrm>
            <a:off x="3889800" y="297324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Segments Merging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40" name="CustomShape 4"/>
          <p:cNvSpPr/>
          <p:nvPr/>
        </p:nvSpPr>
        <p:spPr>
          <a:xfrm>
            <a:off x="2066400" y="1463040"/>
            <a:ext cx="1810440" cy="121896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5"/>
          <p:cNvSpPr/>
          <p:nvPr/>
        </p:nvSpPr>
        <p:spPr>
          <a:xfrm flipV="1">
            <a:off x="4571280" y="323064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6"/>
          <p:cNvSpPr/>
          <p:nvPr/>
        </p:nvSpPr>
        <p:spPr>
          <a:xfrm flipV="1">
            <a:off x="4571280" y="2841120"/>
            <a:ext cx="0" cy="13212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7"/>
          <p:cNvSpPr/>
          <p:nvPr/>
        </p:nvSpPr>
        <p:spPr>
          <a:xfrm flipH="1">
            <a:off x="4571640" y="5077440"/>
            <a:ext cx="1161360" cy="3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8"/>
          <p:cNvSpPr/>
          <p:nvPr/>
        </p:nvSpPr>
        <p:spPr>
          <a:xfrm>
            <a:off x="5733000" y="2390760"/>
            <a:ext cx="0" cy="268668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9"/>
          <p:cNvSpPr/>
          <p:nvPr/>
        </p:nvSpPr>
        <p:spPr>
          <a:xfrm>
            <a:off x="212112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46" name="CustomShape 10"/>
          <p:cNvSpPr/>
          <p:nvPr/>
        </p:nvSpPr>
        <p:spPr>
          <a:xfrm>
            <a:off x="299916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47" name="TextShape 11"/>
          <p:cNvSpPr txBox="1"/>
          <p:nvPr/>
        </p:nvSpPr>
        <p:spPr>
          <a:xfrm>
            <a:off x="2116800" y="1613160"/>
            <a:ext cx="16786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Arial"/>
              </a:rPr>
              <a:t>Time Series Segmented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48" name="CustomShape 12"/>
          <p:cNvSpPr/>
          <p:nvPr/>
        </p:nvSpPr>
        <p:spPr>
          <a:xfrm>
            <a:off x="5266800" y="1463040"/>
            <a:ext cx="1810440" cy="121896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3"/>
          <p:cNvSpPr/>
          <p:nvPr/>
        </p:nvSpPr>
        <p:spPr>
          <a:xfrm>
            <a:off x="532152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CustomShape 14"/>
          <p:cNvSpPr/>
          <p:nvPr/>
        </p:nvSpPr>
        <p:spPr>
          <a:xfrm>
            <a:off x="619956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1" name="TextShape 15"/>
          <p:cNvSpPr txBox="1"/>
          <p:nvPr/>
        </p:nvSpPr>
        <p:spPr>
          <a:xfrm>
            <a:off x="5805360" y="1613160"/>
            <a:ext cx="83304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Arial"/>
              </a:rPr>
              <a:t>Anomalies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52" name="CustomShape 16"/>
          <p:cNvSpPr/>
          <p:nvPr/>
        </p:nvSpPr>
        <p:spPr>
          <a:xfrm>
            <a:off x="3889800" y="352188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1" lang="en-US" sz="800" spc="-1" strike="noStrike" u="sng">
                <a:uFillTx/>
                <a:latin typeface="Arial"/>
              </a:rPr>
              <a:t>Data Scaling</a:t>
            </a:r>
            <a:endParaRPr b="1" lang="en-US" sz="800" spc="-1" strike="noStrike" u="sng">
              <a:uFillTx/>
              <a:latin typeface="Arial"/>
            </a:endParaRPr>
          </a:p>
        </p:txBody>
      </p:sp>
      <p:sp>
        <p:nvSpPr>
          <p:cNvPr id="453" name="CustomShape 17"/>
          <p:cNvSpPr/>
          <p:nvPr/>
        </p:nvSpPr>
        <p:spPr>
          <a:xfrm>
            <a:off x="3889800" y="407052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Data Reduction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4" name="CustomShape 18"/>
          <p:cNvSpPr/>
          <p:nvPr/>
        </p:nvSpPr>
        <p:spPr>
          <a:xfrm>
            <a:off x="3889800" y="461916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Anomaly Detection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5" name="Line 19"/>
          <p:cNvSpPr/>
          <p:nvPr/>
        </p:nvSpPr>
        <p:spPr>
          <a:xfrm flipV="1">
            <a:off x="2532600" y="2390760"/>
            <a:ext cx="0" cy="3675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Line 20"/>
          <p:cNvSpPr/>
          <p:nvPr/>
        </p:nvSpPr>
        <p:spPr>
          <a:xfrm flipH="1">
            <a:off x="2532600" y="2758320"/>
            <a:ext cx="2038680" cy="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Line 21"/>
          <p:cNvSpPr/>
          <p:nvPr/>
        </p:nvSpPr>
        <p:spPr>
          <a:xfrm flipV="1">
            <a:off x="4571280" y="2761560"/>
            <a:ext cx="0" cy="10980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Line 22"/>
          <p:cNvSpPr/>
          <p:nvPr/>
        </p:nvSpPr>
        <p:spPr>
          <a:xfrm flipV="1">
            <a:off x="4572000" y="377928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23"/>
          <p:cNvSpPr/>
          <p:nvPr/>
        </p:nvSpPr>
        <p:spPr>
          <a:xfrm flipV="1">
            <a:off x="4572000" y="432720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Line 24"/>
          <p:cNvSpPr/>
          <p:nvPr/>
        </p:nvSpPr>
        <p:spPr>
          <a:xfrm flipV="1">
            <a:off x="4571280" y="4876200"/>
            <a:ext cx="360" cy="20124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TextShape 25"/>
          <p:cNvSpPr txBox="1"/>
          <p:nvPr/>
        </p:nvSpPr>
        <p:spPr>
          <a:xfrm>
            <a:off x="3620160" y="2560320"/>
            <a:ext cx="104328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800" spc="-1" strike="noStrike">
                <a:latin typeface="Arial"/>
              </a:rPr>
              <a:t>Working</a:t>
            </a:r>
            <a:r>
              <a:rPr b="0" lang="en-US" sz="800" spc="-1" strike="noStrike">
                <a:latin typeface="Arial"/>
              </a:rPr>
              <a:t> Segments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1"/>
          <a:stretch/>
        </p:blipFill>
        <p:spPr>
          <a:xfrm>
            <a:off x="0" y="2962800"/>
            <a:ext cx="3858840" cy="219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311760" y="644400"/>
            <a:ext cx="851940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ANÁLISE DOS SEGMENTOS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311760" y="1191600"/>
            <a:ext cx="851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3"/>
          <p:cNvSpPr/>
          <p:nvPr/>
        </p:nvSpPr>
        <p:spPr>
          <a:xfrm>
            <a:off x="3889800" y="297324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Segments Merging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6" name="CustomShape 4"/>
          <p:cNvSpPr/>
          <p:nvPr/>
        </p:nvSpPr>
        <p:spPr>
          <a:xfrm>
            <a:off x="2066400" y="1463040"/>
            <a:ext cx="1810440" cy="121896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5"/>
          <p:cNvSpPr/>
          <p:nvPr/>
        </p:nvSpPr>
        <p:spPr>
          <a:xfrm flipV="1">
            <a:off x="4571280" y="323064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6"/>
          <p:cNvSpPr/>
          <p:nvPr/>
        </p:nvSpPr>
        <p:spPr>
          <a:xfrm flipV="1">
            <a:off x="4571280" y="2841120"/>
            <a:ext cx="0" cy="13212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7"/>
          <p:cNvSpPr/>
          <p:nvPr/>
        </p:nvSpPr>
        <p:spPr>
          <a:xfrm flipH="1">
            <a:off x="4571640" y="5077440"/>
            <a:ext cx="1161360" cy="3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Line 8"/>
          <p:cNvSpPr/>
          <p:nvPr/>
        </p:nvSpPr>
        <p:spPr>
          <a:xfrm>
            <a:off x="5733000" y="2390760"/>
            <a:ext cx="0" cy="268668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9"/>
          <p:cNvSpPr/>
          <p:nvPr/>
        </p:nvSpPr>
        <p:spPr>
          <a:xfrm>
            <a:off x="212112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2" name="CustomShape 10"/>
          <p:cNvSpPr/>
          <p:nvPr/>
        </p:nvSpPr>
        <p:spPr>
          <a:xfrm>
            <a:off x="299916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3" name="TextShape 11"/>
          <p:cNvSpPr txBox="1"/>
          <p:nvPr/>
        </p:nvSpPr>
        <p:spPr>
          <a:xfrm>
            <a:off x="2116800" y="1613160"/>
            <a:ext cx="16786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Arial"/>
              </a:rPr>
              <a:t>Time Series Segmented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74" name="CustomShape 12"/>
          <p:cNvSpPr/>
          <p:nvPr/>
        </p:nvSpPr>
        <p:spPr>
          <a:xfrm>
            <a:off x="5266800" y="1463040"/>
            <a:ext cx="1810440" cy="121896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13"/>
          <p:cNvSpPr/>
          <p:nvPr/>
        </p:nvSpPr>
        <p:spPr>
          <a:xfrm>
            <a:off x="532152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6" name="CustomShape 14"/>
          <p:cNvSpPr/>
          <p:nvPr/>
        </p:nvSpPr>
        <p:spPr>
          <a:xfrm>
            <a:off x="619956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7" name="TextShape 15"/>
          <p:cNvSpPr txBox="1"/>
          <p:nvPr/>
        </p:nvSpPr>
        <p:spPr>
          <a:xfrm>
            <a:off x="5805360" y="1613160"/>
            <a:ext cx="83304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Arial"/>
              </a:rPr>
              <a:t>Anomalies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78" name="CustomShape 16"/>
          <p:cNvSpPr/>
          <p:nvPr/>
        </p:nvSpPr>
        <p:spPr>
          <a:xfrm>
            <a:off x="3889800" y="352188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Data Scaling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9" name="CustomShape 17"/>
          <p:cNvSpPr/>
          <p:nvPr/>
        </p:nvSpPr>
        <p:spPr>
          <a:xfrm>
            <a:off x="3889800" y="407052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1" lang="en-US" sz="800" spc="-1" strike="noStrike" u="sng">
                <a:uFillTx/>
                <a:latin typeface="Arial"/>
              </a:rPr>
              <a:t>Data Reduction</a:t>
            </a:r>
            <a:endParaRPr b="1" lang="en-US" sz="800" spc="-1" strike="noStrike" u="sng">
              <a:uFillTx/>
              <a:latin typeface="Arial"/>
            </a:endParaRPr>
          </a:p>
        </p:txBody>
      </p:sp>
      <p:sp>
        <p:nvSpPr>
          <p:cNvPr id="480" name="CustomShape 18"/>
          <p:cNvSpPr/>
          <p:nvPr/>
        </p:nvSpPr>
        <p:spPr>
          <a:xfrm>
            <a:off x="3889800" y="461916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Anomaly Detection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1" name="Line 19"/>
          <p:cNvSpPr/>
          <p:nvPr/>
        </p:nvSpPr>
        <p:spPr>
          <a:xfrm flipV="1">
            <a:off x="2532600" y="2390760"/>
            <a:ext cx="0" cy="3675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Line 20"/>
          <p:cNvSpPr/>
          <p:nvPr/>
        </p:nvSpPr>
        <p:spPr>
          <a:xfrm flipH="1">
            <a:off x="2532600" y="2758320"/>
            <a:ext cx="2038680" cy="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Line 21"/>
          <p:cNvSpPr/>
          <p:nvPr/>
        </p:nvSpPr>
        <p:spPr>
          <a:xfrm flipV="1">
            <a:off x="4571280" y="2761560"/>
            <a:ext cx="0" cy="10980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Line 22"/>
          <p:cNvSpPr/>
          <p:nvPr/>
        </p:nvSpPr>
        <p:spPr>
          <a:xfrm flipV="1">
            <a:off x="4572000" y="377928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23"/>
          <p:cNvSpPr/>
          <p:nvPr/>
        </p:nvSpPr>
        <p:spPr>
          <a:xfrm flipV="1">
            <a:off x="4572000" y="432720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Line 24"/>
          <p:cNvSpPr/>
          <p:nvPr/>
        </p:nvSpPr>
        <p:spPr>
          <a:xfrm flipV="1">
            <a:off x="4571280" y="4876200"/>
            <a:ext cx="360" cy="20124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TextShape 25"/>
          <p:cNvSpPr txBox="1"/>
          <p:nvPr/>
        </p:nvSpPr>
        <p:spPr>
          <a:xfrm>
            <a:off x="3620160" y="2560320"/>
            <a:ext cx="104328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800" spc="-1" strike="noStrike">
                <a:latin typeface="Arial"/>
              </a:rPr>
              <a:t>Working</a:t>
            </a:r>
            <a:r>
              <a:rPr b="0" lang="en-US" sz="800" spc="-1" strike="noStrike">
                <a:latin typeface="Arial"/>
              </a:rPr>
              <a:t> Segments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8" name="" descr=""/>
          <p:cNvPicPr/>
          <p:nvPr/>
        </p:nvPicPr>
        <p:blipFill>
          <a:blip r:embed="rId1"/>
          <a:stretch/>
        </p:blipFill>
        <p:spPr>
          <a:xfrm>
            <a:off x="0" y="2962800"/>
            <a:ext cx="3858840" cy="219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311760" y="644400"/>
            <a:ext cx="851940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ANÁLISE DOS SEGMENTOS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311760" y="1191600"/>
            <a:ext cx="851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3"/>
          <p:cNvSpPr/>
          <p:nvPr/>
        </p:nvSpPr>
        <p:spPr>
          <a:xfrm>
            <a:off x="3889800" y="297324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Segments Merging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92" name="CustomShape 4"/>
          <p:cNvSpPr/>
          <p:nvPr/>
        </p:nvSpPr>
        <p:spPr>
          <a:xfrm>
            <a:off x="2066400" y="1463040"/>
            <a:ext cx="1810440" cy="121896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5"/>
          <p:cNvSpPr/>
          <p:nvPr/>
        </p:nvSpPr>
        <p:spPr>
          <a:xfrm flipV="1">
            <a:off x="4571280" y="323064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Line 6"/>
          <p:cNvSpPr/>
          <p:nvPr/>
        </p:nvSpPr>
        <p:spPr>
          <a:xfrm flipV="1">
            <a:off x="4571280" y="2841120"/>
            <a:ext cx="0" cy="13212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Line 7"/>
          <p:cNvSpPr/>
          <p:nvPr/>
        </p:nvSpPr>
        <p:spPr>
          <a:xfrm flipH="1">
            <a:off x="4571640" y="5077440"/>
            <a:ext cx="1161360" cy="3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Line 8"/>
          <p:cNvSpPr/>
          <p:nvPr/>
        </p:nvSpPr>
        <p:spPr>
          <a:xfrm>
            <a:off x="5733000" y="2390760"/>
            <a:ext cx="0" cy="268668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9"/>
          <p:cNvSpPr/>
          <p:nvPr/>
        </p:nvSpPr>
        <p:spPr>
          <a:xfrm>
            <a:off x="212112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98" name="CustomShape 10"/>
          <p:cNvSpPr/>
          <p:nvPr/>
        </p:nvSpPr>
        <p:spPr>
          <a:xfrm>
            <a:off x="299916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99" name="TextShape 11"/>
          <p:cNvSpPr txBox="1"/>
          <p:nvPr/>
        </p:nvSpPr>
        <p:spPr>
          <a:xfrm>
            <a:off x="2116800" y="1613160"/>
            <a:ext cx="16786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Arial"/>
              </a:rPr>
              <a:t>Time Series Segmented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00" name="CustomShape 12"/>
          <p:cNvSpPr/>
          <p:nvPr/>
        </p:nvSpPr>
        <p:spPr>
          <a:xfrm>
            <a:off x="5266800" y="1463040"/>
            <a:ext cx="1810440" cy="121896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13"/>
          <p:cNvSpPr/>
          <p:nvPr/>
        </p:nvSpPr>
        <p:spPr>
          <a:xfrm>
            <a:off x="532152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2" name="CustomShape 14"/>
          <p:cNvSpPr/>
          <p:nvPr/>
        </p:nvSpPr>
        <p:spPr>
          <a:xfrm>
            <a:off x="6199560" y="2133360"/>
            <a:ext cx="82296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bosch_prensa02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3" name="TextShape 15"/>
          <p:cNvSpPr txBox="1"/>
          <p:nvPr/>
        </p:nvSpPr>
        <p:spPr>
          <a:xfrm>
            <a:off x="5805360" y="1613160"/>
            <a:ext cx="83304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Arial"/>
              </a:rPr>
              <a:t>Anomalies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04" name="CustomShape 16"/>
          <p:cNvSpPr/>
          <p:nvPr/>
        </p:nvSpPr>
        <p:spPr>
          <a:xfrm>
            <a:off x="3889800" y="352188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Data Scaling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5" name="CustomShape 17"/>
          <p:cNvSpPr/>
          <p:nvPr/>
        </p:nvSpPr>
        <p:spPr>
          <a:xfrm>
            <a:off x="3889800" y="407052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0" lang="en-US" sz="800" spc="-1" strike="noStrike">
                <a:latin typeface="Arial"/>
              </a:rPr>
              <a:t>Data Reduction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6" name="CustomShape 18"/>
          <p:cNvSpPr/>
          <p:nvPr/>
        </p:nvSpPr>
        <p:spPr>
          <a:xfrm>
            <a:off x="3889800" y="4619160"/>
            <a:ext cx="1363320" cy="25740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spcBef>
                <a:spcPts val="145"/>
              </a:spcBef>
            </a:pPr>
            <a:r>
              <a:rPr b="1" lang="en-US" sz="800" spc="-1" strike="noStrike" u="sng">
                <a:uFillTx/>
                <a:latin typeface="Arial"/>
              </a:rPr>
              <a:t>Anomaly Detection</a:t>
            </a:r>
            <a:endParaRPr b="1" lang="en-US" sz="800" spc="-1" strike="noStrike" u="sng">
              <a:uFillTx/>
              <a:latin typeface="Arial"/>
            </a:endParaRPr>
          </a:p>
        </p:txBody>
      </p:sp>
      <p:sp>
        <p:nvSpPr>
          <p:cNvPr id="507" name="Line 19"/>
          <p:cNvSpPr/>
          <p:nvPr/>
        </p:nvSpPr>
        <p:spPr>
          <a:xfrm flipV="1">
            <a:off x="2532600" y="2390760"/>
            <a:ext cx="0" cy="3675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Line 20"/>
          <p:cNvSpPr/>
          <p:nvPr/>
        </p:nvSpPr>
        <p:spPr>
          <a:xfrm flipH="1">
            <a:off x="2532600" y="2758320"/>
            <a:ext cx="2038680" cy="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Line 21"/>
          <p:cNvSpPr/>
          <p:nvPr/>
        </p:nvSpPr>
        <p:spPr>
          <a:xfrm flipV="1">
            <a:off x="4571280" y="2761560"/>
            <a:ext cx="0" cy="10980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Line 22"/>
          <p:cNvSpPr/>
          <p:nvPr/>
        </p:nvSpPr>
        <p:spPr>
          <a:xfrm flipV="1">
            <a:off x="4572000" y="377928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Line 23"/>
          <p:cNvSpPr/>
          <p:nvPr/>
        </p:nvSpPr>
        <p:spPr>
          <a:xfrm flipV="1">
            <a:off x="4572000" y="432720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24"/>
          <p:cNvSpPr/>
          <p:nvPr/>
        </p:nvSpPr>
        <p:spPr>
          <a:xfrm flipV="1">
            <a:off x="4571280" y="4876200"/>
            <a:ext cx="360" cy="20124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TextShape 25"/>
          <p:cNvSpPr txBox="1"/>
          <p:nvPr/>
        </p:nvSpPr>
        <p:spPr>
          <a:xfrm>
            <a:off x="3620160" y="2560320"/>
            <a:ext cx="104328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800" spc="-1" strike="noStrike">
                <a:latin typeface="Arial"/>
              </a:rPr>
              <a:t>Working</a:t>
            </a:r>
            <a:r>
              <a:rPr b="0" lang="en-US" sz="800" spc="-1" strike="noStrike">
                <a:latin typeface="Arial"/>
              </a:rPr>
              <a:t> Segments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14" name="" descr=""/>
          <p:cNvPicPr/>
          <p:nvPr/>
        </p:nvPicPr>
        <p:blipFill>
          <a:blip r:embed="rId1"/>
          <a:stretch/>
        </p:blipFill>
        <p:spPr>
          <a:xfrm>
            <a:off x="0" y="2962800"/>
            <a:ext cx="3858840" cy="219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311760" y="644400"/>
            <a:ext cx="851940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RESULTADOS OBTIDOS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3534120" y="3503520"/>
            <a:ext cx="207504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00" spc="-1" strike="noStrike">
                <a:solidFill>
                  <a:srgbClr val="ffffff"/>
                </a:solidFill>
                <a:latin typeface="Roboto Black"/>
                <a:ea typeface="Roboto Black"/>
              </a:rPr>
              <a:t>Dashboard bosch_prensa01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5472720" y="3523320"/>
            <a:ext cx="207504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00" spc="-1" strike="noStrike">
                <a:solidFill>
                  <a:srgbClr val="ffffff"/>
                </a:solidFill>
                <a:latin typeface="Roboto Black"/>
                <a:ea typeface="Roboto Black"/>
              </a:rPr>
              <a:t>Análise das Previsões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18" name="CustomShape 4"/>
          <p:cNvSpPr/>
          <p:nvPr/>
        </p:nvSpPr>
        <p:spPr>
          <a:xfrm>
            <a:off x="1595520" y="3503520"/>
            <a:ext cx="207504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00" spc="-1" strike="noStrike">
                <a:solidFill>
                  <a:srgbClr val="ffffff"/>
                </a:solidFill>
                <a:latin typeface="Roboto Black"/>
                <a:ea typeface="Roboto Black"/>
              </a:rPr>
              <a:t>Dashboard bosch_prensa02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19" name="CustomShape 5"/>
          <p:cNvSpPr/>
          <p:nvPr/>
        </p:nvSpPr>
        <p:spPr>
          <a:xfrm>
            <a:off x="1916640" y="3140280"/>
            <a:ext cx="1431360" cy="274680"/>
          </a:xfrm>
          <a:custGeom>
            <a:avLst/>
            <a:gdLst/>
            <a:ahLst/>
            <a:rect l="l" t="t" r="r" b="b"/>
            <a:pathLst>
              <a:path w="76189" h="14659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6"/>
          <p:cNvSpPr/>
          <p:nvPr/>
        </p:nvSpPr>
        <p:spPr>
          <a:xfrm>
            <a:off x="2118240" y="1879920"/>
            <a:ext cx="1027440" cy="904680"/>
          </a:xfrm>
          <a:custGeom>
            <a:avLst/>
            <a:gdLst/>
            <a:ahLst/>
            <a:rect l="l" t="t" r="r" b="b"/>
            <a:pathLst>
              <a:path w="54714" h="4818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7"/>
          <p:cNvSpPr/>
          <p:nvPr/>
        </p:nvSpPr>
        <p:spPr>
          <a:xfrm>
            <a:off x="2613240" y="2264400"/>
            <a:ext cx="38880" cy="915120"/>
          </a:xfrm>
          <a:custGeom>
            <a:avLst/>
            <a:gdLst/>
            <a:ahLst/>
            <a:rect l="l" t="t" r="r" b="b"/>
            <a:pathLst>
              <a:path w="2132" h="48727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8"/>
          <p:cNvSpPr/>
          <p:nvPr/>
        </p:nvSpPr>
        <p:spPr>
          <a:xfrm>
            <a:off x="2180160" y="1992240"/>
            <a:ext cx="795240" cy="681120"/>
          </a:xfrm>
          <a:custGeom>
            <a:avLst/>
            <a:gdLst/>
            <a:ahLst/>
            <a:rect l="l" t="t" r="r" b="b"/>
            <a:pathLst>
              <a:path w="42356" h="36282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9"/>
          <p:cNvSpPr/>
          <p:nvPr/>
        </p:nvSpPr>
        <p:spPr>
          <a:xfrm>
            <a:off x="4057560" y="1879920"/>
            <a:ext cx="1027440" cy="904680"/>
          </a:xfrm>
          <a:custGeom>
            <a:avLst/>
            <a:gdLst/>
            <a:ahLst/>
            <a:rect l="l" t="t" r="r" b="b"/>
            <a:pathLst>
              <a:path w="54714" h="4818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0"/>
          <p:cNvSpPr/>
          <p:nvPr/>
        </p:nvSpPr>
        <p:spPr>
          <a:xfrm>
            <a:off x="3854880" y="3140280"/>
            <a:ext cx="1432800" cy="274680"/>
          </a:xfrm>
          <a:custGeom>
            <a:avLst/>
            <a:gdLst/>
            <a:ahLst/>
            <a:rect l="l" t="t" r="r" b="b"/>
            <a:pathLst>
              <a:path w="76275" h="14659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1"/>
          <p:cNvSpPr/>
          <p:nvPr/>
        </p:nvSpPr>
        <p:spPr>
          <a:xfrm>
            <a:off x="4551840" y="2264400"/>
            <a:ext cx="38880" cy="915120"/>
          </a:xfrm>
          <a:custGeom>
            <a:avLst/>
            <a:gdLst/>
            <a:ahLst/>
            <a:rect l="l" t="t" r="r" b="b"/>
            <a:pathLst>
              <a:path w="2132" h="48727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2"/>
          <p:cNvSpPr/>
          <p:nvPr/>
        </p:nvSpPr>
        <p:spPr>
          <a:xfrm>
            <a:off x="4207320" y="2012400"/>
            <a:ext cx="726480" cy="640080"/>
          </a:xfrm>
          <a:custGeom>
            <a:avLst/>
            <a:gdLst/>
            <a:ahLst/>
            <a:rect l="l" t="t" r="r" b="b"/>
            <a:pathLst>
              <a:path w="38692" h="34096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27" name="CustomShape 13"/>
          <p:cNvSpPr/>
          <p:nvPr/>
        </p:nvSpPr>
        <p:spPr>
          <a:xfrm>
            <a:off x="4116240" y="1992240"/>
            <a:ext cx="795240" cy="681120"/>
          </a:xfrm>
          <a:custGeom>
            <a:avLst/>
            <a:gdLst/>
            <a:ahLst/>
            <a:rect l="l" t="t" r="r" b="b"/>
            <a:pathLst>
              <a:path w="42356" h="36282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4"/>
          <p:cNvSpPr/>
          <p:nvPr/>
        </p:nvSpPr>
        <p:spPr>
          <a:xfrm>
            <a:off x="5793480" y="3140280"/>
            <a:ext cx="1432800" cy="274680"/>
          </a:xfrm>
          <a:custGeom>
            <a:avLst/>
            <a:gdLst/>
            <a:ahLst/>
            <a:rect l="l" t="t" r="r" b="b"/>
            <a:pathLst>
              <a:path w="76275" h="14659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5"/>
          <p:cNvSpPr/>
          <p:nvPr/>
        </p:nvSpPr>
        <p:spPr>
          <a:xfrm>
            <a:off x="5990760" y="1879920"/>
            <a:ext cx="1027440" cy="904680"/>
          </a:xfrm>
          <a:custGeom>
            <a:avLst/>
            <a:gdLst/>
            <a:ahLst/>
            <a:rect l="l" t="t" r="r" b="b"/>
            <a:pathLst>
              <a:path w="54714" h="4818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6"/>
          <p:cNvSpPr/>
          <p:nvPr/>
        </p:nvSpPr>
        <p:spPr>
          <a:xfrm>
            <a:off x="6490440" y="2264400"/>
            <a:ext cx="38880" cy="915120"/>
          </a:xfrm>
          <a:custGeom>
            <a:avLst/>
            <a:gdLst/>
            <a:ahLst/>
            <a:rect l="l" t="t" r="r" b="b"/>
            <a:pathLst>
              <a:path w="2131" h="48727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17"/>
          <p:cNvSpPr/>
          <p:nvPr/>
        </p:nvSpPr>
        <p:spPr>
          <a:xfrm>
            <a:off x="6166080" y="2012400"/>
            <a:ext cx="724680" cy="640080"/>
          </a:xfrm>
          <a:custGeom>
            <a:avLst/>
            <a:gdLst/>
            <a:ahLst/>
            <a:rect l="l" t="t" r="r" b="b"/>
            <a:pathLst>
              <a:path w="38607" h="34096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18"/>
          <p:cNvSpPr/>
          <p:nvPr/>
        </p:nvSpPr>
        <p:spPr>
          <a:xfrm>
            <a:off x="6074640" y="1992240"/>
            <a:ext cx="793440" cy="681120"/>
          </a:xfrm>
          <a:custGeom>
            <a:avLst/>
            <a:gdLst/>
            <a:ahLst/>
            <a:rect l="l" t="t" r="r" b="b"/>
            <a:pathLst>
              <a:path w="42271" h="36282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3" name="Group 19"/>
          <p:cNvGrpSpPr/>
          <p:nvPr/>
        </p:nvGrpSpPr>
        <p:grpSpPr>
          <a:xfrm>
            <a:off x="2487600" y="2203560"/>
            <a:ext cx="294120" cy="294120"/>
            <a:chOff x="2487600" y="2203560"/>
            <a:chExt cx="294120" cy="294120"/>
          </a:xfrm>
        </p:grpSpPr>
        <p:sp>
          <p:nvSpPr>
            <p:cNvPr id="534" name="CustomShape 20"/>
            <p:cNvSpPr/>
            <p:nvPr/>
          </p:nvSpPr>
          <p:spPr>
            <a:xfrm>
              <a:off x="2487600" y="2275560"/>
              <a:ext cx="91800" cy="120600"/>
            </a:xfrm>
            <a:custGeom>
              <a:avLst/>
              <a:gdLst/>
              <a:ahLst/>
              <a:rect l="l" t="t" r="r" b="b"/>
              <a:pathLst>
                <a:path w="65800" h="86045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21"/>
            <p:cNvSpPr/>
            <p:nvPr/>
          </p:nvSpPr>
          <p:spPr>
            <a:xfrm>
              <a:off x="2525760" y="2203560"/>
              <a:ext cx="112320" cy="120240"/>
            </a:xfrm>
            <a:custGeom>
              <a:avLst/>
              <a:gdLst/>
              <a:ahLst/>
              <a:rect l="l" t="t" r="r" b="b"/>
              <a:pathLst>
                <a:path w="80213" h="85959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22"/>
            <p:cNvSpPr/>
            <p:nvPr/>
          </p:nvSpPr>
          <p:spPr>
            <a:xfrm>
              <a:off x="2689920" y="2305080"/>
              <a:ext cx="91800" cy="120240"/>
            </a:xfrm>
            <a:custGeom>
              <a:avLst/>
              <a:gdLst/>
              <a:ahLst/>
              <a:rect l="l" t="t" r="r" b="b"/>
              <a:pathLst>
                <a:path w="65748" h="85966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23"/>
            <p:cNvSpPr/>
            <p:nvPr/>
          </p:nvSpPr>
          <p:spPr>
            <a:xfrm>
              <a:off x="2623320" y="2206800"/>
              <a:ext cx="139680" cy="73800"/>
            </a:xfrm>
            <a:custGeom>
              <a:avLst/>
              <a:gdLst/>
              <a:ahLst/>
              <a:rect l="l" t="t" r="r" b="b"/>
              <a:pathLst>
                <a:path w="99744" h="53074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24"/>
            <p:cNvSpPr/>
            <p:nvPr/>
          </p:nvSpPr>
          <p:spPr>
            <a:xfrm>
              <a:off x="2505960" y="2420280"/>
              <a:ext cx="139680" cy="73800"/>
            </a:xfrm>
            <a:custGeom>
              <a:avLst/>
              <a:gdLst/>
              <a:ahLst/>
              <a:rect l="l" t="t" r="r" b="b"/>
              <a:pathLst>
                <a:path w="99604" h="53057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25"/>
            <p:cNvSpPr/>
            <p:nvPr/>
          </p:nvSpPr>
          <p:spPr>
            <a:xfrm>
              <a:off x="2631240" y="2377440"/>
              <a:ext cx="112320" cy="120240"/>
            </a:xfrm>
            <a:custGeom>
              <a:avLst/>
              <a:gdLst/>
              <a:ahLst/>
              <a:rect l="l" t="t" r="r" b="b"/>
              <a:pathLst>
                <a:path w="80353" h="85977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0" name="CustomShape 26"/>
          <p:cNvSpPr/>
          <p:nvPr/>
        </p:nvSpPr>
        <p:spPr>
          <a:xfrm>
            <a:off x="6382080" y="2174040"/>
            <a:ext cx="316440" cy="316440"/>
          </a:xfrm>
          <a:custGeom>
            <a:avLst/>
            <a:gdLst/>
            <a:ahLst/>
            <a:rect l="l" t="t" r="r" b="b"/>
            <a:pathLst>
              <a:path w="187325" h="187325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27"/>
          <p:cNvSpPr/>
          <p:nvPr/>
        </p:nvSpPr>
        <p:spPr>
          <a:xfrm>
            <a:off x="311760" y="1191600"/>
            <a:ext cx="851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28"/>
          <p:cNvSpPr/>
          <p:nvPr/>
        </p:nvSpPr>
        <p:spPr>
          <a:xfrm>
            <a:off x="2267640" y="2012400"/>
            <a:ext cx="726480" cy="640080"/>
          </a:xfrm>
          <a:custGeom>
            <a:avLst/>
            <a:gdLst/>
            <a:ahLst/>
            <a:rect l="l" t="t" r="r" b="b"/>
            <a:pathLst>
              <a:path w="38692" h="34096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3" name="CustomShape 29"/>
          <p:cNvSpPr/>
          <p:nvPr/>
        </p:nvSpPr>
        <p:spPr>
          <a:xfrm>
            <a:off x="2157840" y="1992240"/>
            <a:ext cx="795240" cy="681120"/>
          </a:xfrm>
          <a:custGeom>
            <a:avLst/>
            <a:gdLst/>
            <a:ahLst/>
            <a:rect l="l" t="t" r="r" b="b"/>
            <a:pathLst>
              <a:path w="42356" h="36282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30"/>
          <p:cNvSpPr/>
          <p:nvPr/>
        </p:nvSpPr>
        <p:spPr>
          <a:xfrm>
            <a:off x="6144480" y="2012400"/>
            <a:ext cx="726480" cy="640080"/>
          </a:xfrm>
          <a:custGeom>
            <a:avLst/>
            <a:gdLst/>
            <a:ahLst/>
            <a:rect l="l" t="t" r="r" b="b"/>
            <a:pathLst>
              <a:path w="38692" h="34096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5" name="CustomShape 31"/>
          <p:cNvSpPr/>
          <p:nvPr/>
        </p:nvSpPr>
        <p:spPr>
          <a:xfrm>
            <a:off x="6053400" y="1992240"/>
            <a:ext cx="795240" cy="681120"/>
          </a:xfrm>
          <a:custGeom>
            <a:avLst/>
            <a:gdLst/>
            <a:ahLst/>
            <a:rect l="l" t="t" r="r" b="b"/>
            <a:pathLst>
              <a:path w="42356" h="36282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" descr=""/>
          <p:cNvPicPr/>
          <p:nvPr/>
        </p:nvPicPr>
        <p:blipFill>
          <a:blip r:embed="rId1"/>
          <a:stretch/>
        </p:blipFill>
        <p:spPr>
          <a:xfrm>
            <a:off x="0" y="331920"/>
            <a:ext cx="9143280" cy="450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" descr=""/>
          <p:cNvPicPr/>
          <p:nvPr/>
        </p:nvPicPr>
        <p:blipFill>
          <a:blip r:embed="rId1"/>
          <a:stretch/>
        </p:blipFill>
        <p:spPr>
          <a:xfrm>
            <a:off x="0" y="311040"/>
            <a:ext cx="9143640" cy="451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311760" y="644400"/>
            <a:ext cx="851940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ANÁLISE DAS PREVISÕES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311760" y="1191600"/>
            <a:ext cx="851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0" name="Group 3"/>
          <p:cNvGrpSpPr/>
          <p:nvPr/>
        </p:nvGrpSpPr>
        <p:grpSpPr>
          <a:xfrm>
            <a:off x="2383560" y="2295360"/>
            <a:ext cx="2075040" cy="2001960"/>
            <a:chOff x="2383560" y="2295360"/>
            <a:chExt cx="2075040" cy="2001960"/>
          </a:xfrm>
        </p:grpSpPr>
        <p:sp>
          <p:nvSpPr>
            <p:cNvPr id="551" name="CustomShape 4"/>
            <p:cNvSpPr/>
            <p:nvPr/>
          </p:nvSpPr>
          <p:spPr>
            <a:xfrm>
              <a:off x="2383560" y="4102200"/>
              <a:ext cx="2075040" cy="195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b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z</a:t>
              </a: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Análise das previsões relativas ás </a:t>
              </a: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paragens  por avarias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552" name="CustomShape 5"/>
            <p:cNvSpPr/>
            <p:nvPr/>
          </p:nvSpPr>
          <p:spPr>
            <a:xfrm>
              <a:off x="2907000" y="2295360"/>
              <a:ext cx="1027440" cy="904680"/>
            </a:xfrm>
            <a:custGeom>
              <a:avLst/>
              <a:gdLst/>
              <a:ahLst/>
              <a:rect l="l" t="t" r="r" b="b"/>
              <a:pathLst>
                <a:path w="54714" h="4818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6"/>
            <p:cNvSpPr/>
            <p:nvPr/>
          </p:nvSpPr>
          <p:spPr>
            <a:xfrm>
              <a:off x="2466000" y="3555720"/>
              <a:ext cx="1919520" cy="274680"/>
            </a:xfrm>
            <a:custGeom>
              <a:avLst/>
              <a:gdLst/>
              <a:ahLst/>
              <a:rect l="l" t="t" r="r" b="b"/>
              <a:pathLst>
                <a:path w="76275" h="14659">
                  <a:moveTo>
                    <a:pt x="1109" y="1"/>
                  </a:moveTo>
                  <a:cubicBezTo>
                    <a:pt x="512" y="1"/>
                    <a:pt x="1" y="512"/>
                    <a:pt x="1" y="1109"/>
                  </a:cubicBezTo>
                  <a:lnTo>
                    <a:pt x="1" y="13636"/>
                  </a:lnTo>
                  <a:cubicBezTo>
                    <a:pt x="1" y="14318"/>
                    <a:pt x="533" y="14659"/>
                    <a:pt x="1066" y="14659"/>
                  </a:cubicBezTo>
                  <a:cubicBezTo>
                    <a:pt x="1599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144" y="2131"/>
                  </a:lnTo>
                  <a:lnTo>
                    <a:pt x="74144" y="13636"/>
                  </a:lnTo>
                  <a:cubicBezTo>
                    <a:pt x="74144" y="14233"/>
                    <a:pt x="74570" y="14659"/>
                    <a:pt x="75167" y="14659"/>
                  </a:cubicBezTo>
                  <a:cubicBezTo>
                    <a:pt x="75763" y="14659"/>
                    <a:pt x="76275" y="14233"/>
                    <a:pt x="76275" y="13636"/>
                  </a:cubicBezTo>
                  <a:lnTo>
                    <a:pt x="76275" y="1109"/>
                  </a:lnTo>
                  <a:cubicBezTo>
                    <a:pt x="76275" y="512"/>
                    <a:pt x="75763" y="1"/>
                    <a:pt x="75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7"/>
            <p:cNvSpPr/>
            <p:nvPr/>
          </p:nvSpPr>
          <p:spPr>
            <a:xfrm>
              <a:off x="3401280" y="2679840"/>
              <a:ext cx="38880" cy="915120"/>
            </a:xfrm>
            <a:custGeom>
              <a:avLst/>
              <a:gdLst/>
              <a:ahLst/>
              <a:rect l="l" t="t" r="r" b="b"/>
              <a:pathLst>
                <a:path w="2132" h="48727">
                  <a:moveTo>
                    <a:pt x="1066" y="1"/>
                  </a:moveTo>
                  <a:cubicBezTo>
                    <a:pt x="533" y="1"/>
                    <a:pt x="1" y="363"/>
                    <a:pt x="1" y="1087"/>
                  </a:cubicBezTo>
                  <a:lnTo>
                    <a:pt x="1" y="47704"/>
                  </a:lnTo>
                  <a:cubicBezTo>
                    <a:pt x="1" y="48300"/>
                    <a:pt x="427" y="48726"/>
                    <a:pt x="1023" y="48726"/>
                  </a:cubicBezTo>
                  <a:cubicBezTo>
                    <a:pt x="1620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8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8"/>
            <p:cNvSpPr/>
            <p:nvPr/>
          </p:nvSpPr>
          <p:spPr>
            <a:xfrm>
              <a:off x="3056760" y="2427840"/>
              <a:ext cx="726480" cy="640080"/>
            </a:xfrm>
            <a:custGeom>
              <a:avLst/>
              <a:gdLst/>
              <a:ahLst/>
              <a:rect l="l" t="t" r="r" b="b"/>
              <a:pathLst>
                <a:path w="38692" h="34096">
                  <a:moveTo>
                    <a:pt x="19326" y="0"/>
                  </a:moveTo>
                  <a:cubicBezTo>
                    <a:pt x="17171" y="0"/>
                    <a:pt x="14983" y="412"/>
                    <a:pt x="12869" y="1282"/>
                  </a:cubicBezTo>
                  <a:cubicBezTo>
                    <a:pt x="4177" y="4947"/>
                    <a:pt x="1" y="14917"/>
                    <a:pt x="3665" y="23525"/>
                  </a:cubicBezTo>
                  <a:cubicBezTo>
                    <a:pt x="6374" y="30104"/>
                    <a:pt x="12745" y="34096"/>
                    <a:pt x="19452" y="34096"/>
                  </a:cubicBezTo>
                  <a:cubicBezTo>
                    <a:pt x="21606" y="34096"/>
                    <a:pt x="23795" y="33684"/>
                    <a:pt x="25908" y="32814"/>
                  </a:cubicBezTo>
                  <a:cubicBezTo>
                    <a:pt x="34601" y="29149"/>
                    <a:pt x="38692" y="19264"/>
                    <a:pt x="35112" y="10571"/>
                  </a:cubicBezTo>
                  <a:cubicBezTo>
                    <a:pt x="32403" y="3992"/>
                    <a:pt x="26032" y="0"/>
                    <a:pt x="1932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556" name="CustomShape 9"/>
            <p:cNvSpPr/>
            <p:nvPr/>
          </p:nvSpPr>
          <p:spPr>
            <a:xfrm>
              <a:off x="2965680" y="2407680"/>
              <a:ext cx="795240" cy="681120"/>
            </a:xfrm>
            <a:custGeom>
              <a:avLst/>
              <a:gdLst/>
              <a:ahLst/>
              <a:rect l="l" t="t" r="r" b="b"/>
              <a:pathLst>
                <a:path w="42356" h="36282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3066" y="2193"/>
                    <a:pt x="40225" y="9266"/>
                    <a:pt x="40225" y="18129"/>
                  </a:cubicBezTo>
                  <a:cubicBezTo>
                    <a:pt x="40225" y="27767"/>
                    <a:pt x="32329" y="34162"/>
                    <a:pt x="24109" y="34162"/>
                  </a:cubicBezTo>
                  <a:cubicBezTo>
                    <a:pt x="20191" y="34162"/>
                    <a:pt x="16200" y="32709"/>
                    <a:pt x="12954" y="29463"/>
                  </a:cubicBezTo>
                  <a:cubicBezTo>
                    <a:pt x="2922" y="19347"/>
                    <a:pt x="9936" y="2192"/>
                    <a:pt x="24098" y="2192"/>
                  </a:cubicBezTo>
                  <a:close/>
                  <a:moveTo>
                    <a:pt x="24106" y="1"/>
                  </a:moveTo>
                  <a:cubicBezTo>
                    <a:pt x="19653" y="1"/>
                    <a:pt x="15113" y="1653"/>
                    <a:pt x="11420" y="5346"/>
                  </a:cubicBezTo>
                  <a:cubicBezTo>
                    <a:pt x="0" y="16765"/>
                    <a:pt x="8096" y="36281"/>
                    <a:pt x="24203" y="36281"/>
                  </a:cubicBezTo>
                  <a:cubicBezTo>
                    <a:pt x="34259" y="36281"/>
                    <a:pt x="42356" y="28100"/>
                    <a:pt x="42356" y="18129"/>
                  </a:cubicBezTo>
                  <a:cubicBezTo>
                    <a:pt x="42356" y="7231"/>
                    <a:pt x="33422" y="1"/>
                    <a:pt x="24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7" name="Group 10"/>
          <p:cNvGrpSpPr/>
          <p:nvPr/>
        </p:nvGrpSpPr>
        <p:grpSpPr>
          <a:xfrm>
            <a:off x="292680" y="2292120"/>
            <a:ext cx="2075040" cy="1818720"/>
            <a:chOff x="292680" y="2292120"/>
            <a:chExt cx="2075040" cy="1818720"/>
          </a:xfrm>
        </p:grpSpPr>
        <p:sp>
          <p:nvSpPr>
            <p:cNvPr id="558" name="CustomShape 11"/>
            <p:cNvSpPr/>
            <p:nvPr/>
          </p:nvSpPr>
          <p:spPr>
            <a:xfrm>
              <a:off x="292680" y="3915720"/>
              <a:ext cx="2075040" cy="195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b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Descrição das paragens</a:t>
              </a:r>
              <a:endParaRPr b="0" lang="en-US" sz="900" spc="-1" strike="noStrike">
                <a:latin typeface="Arial"/>
              </a:endParaRPr>
            </a:p>
          </p:txBody>
        </p:sp>
        <p:grpSp>
          <p:nvGrpSpPr>
            <p:cNvPr id="559" name="Group 12"/>
            <p:cNvGrpSpPr/>
            <p:nvPr/>
          </p:nvGrpSpPr>
          <p:grpSpPr>
            <a:xfrm>
              <a:off x="613800" y="2292120"/>
              <a:ext cx="1431360" cy="1535040"/>
              <a:chOff x="613800" y="2292120"/>
              <a:chExt cx="1431360" cy="1535040"/>
            </a:xfrm>
          </p:grpSpPr>
          <p:sp>
            <p:nvSpPr>
              <p:cNvPr id="560" name="CustomShape 13"/>
              <p:cNvSpPr/>
              <p:nvPr/>
            </p:nvSpPr>
            <p:spPr>
              <a:xfrm>
                <a:off x="613800" y="3552480"/>
                <a:ext cx="1431360" cy="274680"/>
              </a:xfrm>
              <a:custGeom>
                <a:avLst/>
                <a:gdLst/>
                <a:ahLst/>
                <a:rect l="l" t="t" r="r" b="b"/>
                <a:pathLst>
                  <a:path w="76189" h="14659">
                    <a:moveTo>
                      <a:pt x="1108" y="1"/>
                    </a:moveTo>
                    <a:cubicBezTo>
                      <a:pt x="511" y="1"/>
                      <a:pt x="0" y="512"/>
                      <a:pt x="0" y="1109"/>
                    </a:cubicBezTo>
                    <a:lnTo>
                      <a:pt x="0" y="13636"/>
                    </a:lnTo>
                    <a:cubicBezTo>
                      <a:pt x="0" y="14318"/>
                      <a:pt x="533" y="14659"/>
                      <a:pt x="1065" y="14659"/>
                    </a:cubicBezTo>
                    <a:cubicBezTo>
                      <a:pt x="1598" y="14659"/>
                      <a:pt x="2131" y="14318"/>
                      <a:pt x="2131" y="13636"/>
                    </a:cubicBezTo>
                    <a:lnTo>
                      <a:pt x="2131" y="2131"/>
                    </a:lnTo>
                    <a:lnTo>
                      <a:pt x="74058" y="2131"/>
                    </a:lnTo>
                    <a:lnTo>
                      <a:pt x="74058" y="13636"/>
                    </a:lnTo>
                    <a:cubicBezTo>
                      <a:pt x="74058" y="14233"/>
                      <a:pt x="74569" y="14659"/>
                      <a:pt x="75166" y="14659"/>
                    </a:cubicBezTo>
                    <a:cubicBezTo>
                      <a:pt x="75763" y="14659"/>
                      <a:pt x="76189" y="14233"/>
                      <a:pt x="76189" y="13636"/>
                    </a:cubicBezTo>
                    <a:lnTo>
                      <a:pt x="76189" y="1109"/>
                    </a:lnTo>
                    <a:cubicBezTo>
                      <a:pt x="76189" y="512"/>
                      <a:pt x="75763" y="1"/>
                      <a:pt x="751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CustomShape 14"/>
              <p:cNvSpPr/>
              <p:nvPr/>
            </p:nvSpPr>
            <p:spPr>
              <a:xfrm>
                <a:off x="815400" y="2292120"/>
                <a:ext cx="1027440" cy="904680"/>
              </a:xfrm>
              <a:custGeom>
                <a:avLst/>
                <a:gdLst/>
                <a:ahLst/>
                <a:rect l="l" t="t" r="r" b="b"/>
                <a:pathLst>
                  <a:path w="54714" h="48180">
                    <a:moveTo>
                      <a:pt x="27354" y="1"/>
                    </a:moveTo>
                    <a:cubicBezTo>
                      <a:pt x="24282" y="1"/>
                      <a:pt x="21161" y="594"/>
                      <a:pt x="18153" y="1847"/>
                    </a:cubicBezTo>
                    <a:cubicBezTo>
                      <a:pt x="5881" y="6960"/>
                      <a:pt x="1" y="21022"/>
                      <a:pt x="5114" y="33294"/>
                    </a:cubicBezTo>
                    <a:cubicBezTo>
                      <a:pt x="8974" y="42558"/>
                      <a:pt x="17933" y="48179"/>
                      <a:pt x="27372" y="48179"/>
                    </a:cubicBezTo>
                    <a:cubicBezTo>
                      <a:pt x="30437" y="48179"/>
                      <a:pt x="33553" y="47586"/>
                      <a:pt x="36561" y="46333"/>
                    </a:cubicBezTo>
                    <a:cubicBezTo>
                      <a:pt x="48918" y="41220"/>
                      <a:pt x="54713" y="27158"/>
                      <a:pt x="49600" y="14886"/>
                    </a:cubicBezTo>
                    <a:cubicBezTo>
                      <a:pt x="45805" y="5622"/>
                      <a:pt x="36813" y="1"/>
                      <a:pt x="27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CustomShape 15"/>
              <p:cNvSpPr/>
              <p:nvPr/>
            </p:nvSpPr>
            <p:spPr>
              <a:xfrm>
                <a:off x="1310400" y="2676600"/>
                <a:ext cx="38880" cy="915120"/>
              </a:xfrm>
              <a:custGeom>
                <a:avLst/>
                <a:gdLst/>
                <a:ahLst/>
                <a:rect l="l" t="t" r="r" b="b"/>
                <a:pathLst>
                  <a:path w="2132" h="48727">
                    <a:moveTo>
                      <a:pt x="1066" y="1"/>
                    </a:moveTo>
                    <a:cubicBezTo>
                      <a:pt x="533" y="1"/>
                      <a:pt x="1" y="363"/>
                      <a:pt x="1" y="1087"/>
                    </a:cubicBezTo>
                    <a:lnTo>
                      <a:pt x="1" y="47704"/>
                    </a:lnTo>
                    <a:cubicBezTo>
                      <a:pt x="1" y="48300"/>
                      <a:pt x="427" y="48726"/>
                      <a:pt x="1023" y="48726"/>
                    </a:cubicBezTo>
                    <a:cubicBezTo>
                      <a:pt x="1620" y="48726"/>
                      <a:pt x="2131" y="48300"/>
                      <a:pt x="2131" y="47704"/>
                    </a:cubicBezTo>
                    <a:lnTo>
                      <a:pt x="2131" y="1087"/>
                    </a:lnTo>
                    <a:cubicBezTo>
                      <a:pt x="2131" y="363"/>
                      <a:pt x="1599" y="1"/>
                      <a:pt x="1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CustomShape 16"/>
              <p:cNvSpPr/>
              <p:nvPr/>
            </p:nvSpPr>
            <p:spPr>
              <a:xfrm>
                <a:off x="877320" y="2404440"/>
                <a:ext cx="795240" cy="681120"/>
              </a:xfrm>
              <a:custGeom>
                <a:avLst/>
                <a:gdLst/>
                <a:ahLst/>
                <a:rect l="l" t="t" r="r" b="b"/>
                <a:pathLst>
                  <a:path w="42356" h="36282">
                    <a:moveTo>
                      <a:pt x="24098" y="2192"/>
                    </a:moveTo>
                    <a:cubicBezTo>
                      <a:pt x="24133" y="2192"/>
                      <a:pt x="24168" y="2192"/>
                      <a:pt x="24203" y="2193"/>
                    </a:cubicBezTo>
                    <a:cubicBezTo>
                      <a:pt x="33066" y="2193"/>
                      <a:pt x="40225" y="9266"/>
                      <a:pt x="40225" y="18129"/>
                    </a:cubicBezTo>
                    <a:cubicBezTo>
                      <a:pt x="40225" y="27767"/>
                      <a:pt x="32330" y="34162"/>
                      <a:pt x="24109" y="34162"/>
                    </a:cubicBezTo>
                    <a:cubicBezTo>
                      <a:pt x="20191" y="34162"/>
                      <a:pt x="16200" y="32709"/>
                      <a:pt x="12954" y="29463"/>
                    </a:cubicBezTo>
                    <a:cubicBezTo>
                      <a:pt x="2923" y="19347"/>
                      <a:pt x="9936" y="2192"/>
                      <a:pt x="24098" y="2192"/>
                    </a:cubicBezTo>
                    <a:close/>
                    <a:moveTo>
                      <a:pt x="24106" y="1"/>
                    </a:moveTo>
                    <a:cubicBezTo>
                      <a:pt x="19653" y="1"/>
                      <a:pt x="15113" y="1653"/>
                      <a:pt x="11420" y="5346"/>
                    </a:cubicBezTo>
                    <a:cubicBezTo>
                      <a:pt x="0" y="16765"/>
                      <a:pt x="8096" y="36281"/>
                      <a:pt x="24203" y="36281"/>
                    </a:cubicBezTo>
                    <a:cubicBezTo>
                      <a:pt x="34260" y="36281"/>
                      <a:pt x="42356" y="28100"/>
                      <a:pt x="42356" y="18129"/>
                    </a:cubicBezTo>
                    <a:cubicBezTo>
                      <a:pt x="42356" y="7231"/>
                      <a:pt x="33422" y="1"/>
                      <a:pt x="24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64" name="Group 17"/>
              <p:cNvGrpSpPr/>
              <p:nvPr/>
            </p:nvGrpSpPr>
            <p:grpSpPr>
              <a:xfrm>
                <a:off x="1184760" y="2615760"/>
                <a:ext cx="294120" cy="294120"/>
                <a:chOff x="1184760" y="2615760"/>
                <a:chExt cx="294120" cy="294120"/>
              </a:xfrm>
            </p:grpSpPr>
            <p:sp>
              <p:nvSpPr>
                <p:cNvPr id="565" name="CustomShape 18"/>
                <p:cNvSpPr/>
                <p:nvPr/>
              </p:nvSpPr>
              <p:spPr>
                <a:xfrm>
                  <a:off x="1184760" y="2687760"/>
                  <a:ext cx="91800" cy="120600"/>
                </a:xfrm>
                <a:custGeom>
                  <a:avLst/>
                  <a:gdLst/>
                  <a:ahLst/>
                  <a:rect l="l" t="t" r="r" b="b"/>
                  <a:pathLst>
                    <a:path w="65800" h="86045">
                      <a:moveTo>
                        <a:pt x="15900" y="1"/>
                      </a:moveTo>
                      <a:cubicBezTo>
                        <a:pt x="15179" y="1"/>
                        <a:pt x="14457" y="360"/>
                        <a:pt x="14044" y="1081"/>
                      </a:cubicBezTo>
                      <a:cubicBezTo>
                        <a:pt x="5120" y="16475"/>
                        <a:pt x="0" y="34358"/>
                        <a:pt x="0" y="53434"/>
                      </a:cubicBezTo>
                      <a:cubicBezTo>
                        <a:pt x="0" y="64269"/>
                        <a:pt x="1648" y="74718"/>
                        <a:pt x="4716" y="84536"/>
                      </a:cubicBezTo>
                      <a:cubicBezTo>
                        <a:pt x="4997" y="85431"/>
                        <a:pt x="5821" y="86044"/>
                        <a:pt x="6750" y="86044"/>
                      </a:cubicBezTo>
                      <a:lnTo>
                        <a:pt x="63117" y="86044"/>
                      </a:lnTo>
                      <a:cubicBezTo>
                        <a:pt x="64766" y="86044"/>
                        <a:pt x="65800" y="84256"/>
                        <a:pt x="64976" y="82836"/>
                      </a:cubicBezTo>
                      <a:lnTo>
                        <a:pt x="17743" y="1064"/>
                      </a:lnTo>
                      <a:cubicBezTo>
                        <a:pt x="17332" y="356"/>
                        <a:pt x="16617" y="1"/>
                        <a:pt x="1590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66" name="CustomShape 19"/>
                <p:cNvSpPr/>
                <p:nvPr/>
              </p:nvSpPr>
              <p:spPr>
                <a:xfrm>
                  <a:off x="1222920" y="2615760"/>
                  <a:ext cx="112320" cy="120240"/>
                </a:xfrm>
                <a:custGeom>
                  <a:avLst/>
                  <a:gdLst/>
                  <a:ahLst/>
                  <a:rect l="l" t="t" r="r" b="b"/>
                  <a:pathLst>
                    <a:path w="80213" h="85959">
                      <a:moveTo>
                        <a:pt x="77530" y="0"/>
                      </a:moveTo>
                      <a:cubicBezTo>
                        <a:pt x="47163" y="0"/>
                        <a:pt x="19847" y="12939"/>
                        <a:pt x="754" y="33610"/>
                      </a:cubicBezTo>
                      <a:cubicBezTo>
                        <a:pt x="105" y="34294"/>
                        <a:pt x="0" y="35311"/>
                        <a:pt x="456" y="36135"/>
                      </a:cubicBezTo>
                      <a:lnTo>
                        <a:pt x="28614" y="84893"/>
                      </a:lnTo>
                      <a:cubicBezTo>
                        <a:pt x="29026" y="85603"/>
                        <a:pt x="29749" y="85958"/>
                        <a:pt x="30472" y="85958"/>
                      </a:cubicBezTo>
                      <a:cubicBezTo>
                        <a:pt x="31195" y="85958"/>
                        <a:pt x="31918" y="85603"/>
                        <a:pt x="32330" y="84893"/>
                      </a:cubicBezTo>
                      <a:lnTo>
                        <a:pt x="79406" y="3208"/>
                      </a:lnTo>
                      <a:cubicBezTo>
                        <a:pt x="80212" y="1788"/>
                        <a:pt x="79195" y="0"/>
                        <a:pt x="77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67" name="CustomShape 20"/>
                <p:cNvSpPr/>
                <p:nvPr/>
              </p:nvSpPr>
              <p:spPr>
                <a:xfrm>
                  <a:off x="1387080" y="2717280"/>
                  <a:ext cx="91800" cy="120240"/>
                </a:xfrm>
                <a:custGeom>
                  <a:avLst/>
                  <a:gdLst/>
                  <a:ahLst/>
                  <a:rect l="l" t="t" r="r" b="b"/>
                  <a:pathLst>
                    <a:path w="65748" h="85966">
                      <a:moveTo>
                        <a:pt x="2683" y="0"/>
                      </a:moveTo>
                      <a:cubicBezTo>
                        <a:pt x="1035" y="0"/>
                        <a:pt x="0" y="1789"/>
                        <a:pt x="824" y="3209"/>
                      </a:cubicBezTo>
                      <a:lnTo>
                        <a:pt x="48022" y="84893"/>
                      </a:lnTo>
                      <a:cubicBezTo>
                        <a:pt x="48433" y="85610"/>
                        <a:pt x="49149" y="85965"/>
                        <a:pt x="49865" y="85965"/>
                      </a:cubicBezTo>
                      <a:cubicBezTo>
                        <a:pt x="50586" y="85965"/>
                        <a:pt x="51308" y="85606"/>
                        <a:pt x="51721" y="84893"/>
                      </a:cubicBezTo>
                      <a:cubicBezTo>
                        <a:pt x="60646" y="69500"/>
                        <a:pt x="65748" y="51617"/>
                        <a:pt x="65748" y="32559"/>
                      </a:cubicBezTo>
                      <a:cubicBezTo>
                        <a:pt x="65748" y="21741"/>
                        <a:pt x="64117" y="11327"/>
                        <a:pt x="61066" y="1508"/>
                      </a:cubicBezTo>
                      <a:cubicBezTo>
                        <a:pt x="60786" y="614"/>
                        <a:pt x="59962" y="0"/>
                        <a:pt x="590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68" name="CustomShape 21"/>
                <p:cNvSpPr/>
                <p:nvPr/>
              </p:nvSpPr>
              <p:spPr>
                <a:xfrm>
                  <a:off x="1320480" y="2619000"/>
                  <a:ext cx="139680" cy="73800"/>
                </a:xfrm>
                <a:custGeom>
                  <a:avLst/>
                  <a:gdLst/>
                  <a:ahLst/>
                  <a:rect l="l" t="t" r="r" b="b"/>
                  <a:pathLst>
                    <a:path w="99744" h="53074">
                      <a:moveTo>
                        <a:pt x="30831" y="0"/>
                      </a:moveTo>
                      <a:cubicBezTo>
                        <a:pt x="30083" y="0"/>
                        <a:pt x="29374" y="393"/>
                        <a:pt x="28999" y="1072"/>
                      </a:cubicBezTo>
                      <a:lnTo>
                        <a:pt x="807" y="49865"/>
                      </a:lnTo>
                      <a:cubicBezTo>
                        <a:pt x="0" y="51303"/>
                        <a:pt x="1017" y="53074"/>
                        <a:pt x="2665" y="53074"/>
                      </a:cubicBezTo>
                      <a:lnTo>
                        <a:pt x="97078" y="53056"/>
                      </a:lnTo>
                      <a:cubicBezTo>
                        <a:pt x="98709" y="53056"/>
                        <a:pt x="99743" y="51286"/>
                        <a:pt x="98919" y="49865"/>
                      </a:cubicBezTo>
                      <a:cubicBezTo>
                        <a:pt x="84542" y="24952"/>
                        <a:pt x="60190" y="6525"/>
                        <a:pt x="31313" y="55"/>
                      </a:cubicBezTo>
                      <a:cubicBezTo>
                        <a:pt x="31153" y="18"/>
                        <a:pt x="30991" y="0"/>
                        <a:pt x="308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69" name="CustomShape 22"/>
                <p:cNvSpPr/>
                <p:nvPr/>
              </p:nvSpPr>
              <p:spPr>
                <a:xfrm>
                  <a:off x="1203120" y="2832480"/>
                  <a:ext cx="139680" cy="73800"/>
                </a:xfrm>
                <a:custGeom>
                  <a:avLst/>
                  <a:gdLst/>
                  <a:ahLst/>
                  <a:rect l="l" t="t" r="r" b="b"/>
                  <a:pathLst>
                    <a:path w="99604" h="53057">
                      <a:moveTo>
                        <a:pt x="96921" y="1"/>
                      </a:moveTo>
                      <a:lnTo>
                        <a:pt x="2683" y="88"/>
                      </a:lnTo>
                      <a:cubicBezTo>
                        <a:pt x="1052" y="106"/>
                        <a:pt x="0" y="1877"/>
                        <a:pt x="825" y="3297"/>
                      </a:cubicBezTo>
                      <a:cubicBezTo>
                        <a:pt x="15201" y="28141"/>
                        <a:pt x="39484" y="46515"/>
                        <a:pt x="68290" y="53002"/>
                      </a:cubicBezTo>
                      <a:cubicBezTo>
                        <a:pt x="68451" y="53039"/>
                        <a:pt x="68613" y="53057"/>
                        <a:pt x="68773" y="53057"/>
                      </a:cubicBezTo>
                      <a:cubicBezTo>
                        <a:pt x="69521" y="53057"/>
                        <a:pt x="70232" y="52664"/>
                        <a:pt x="70622" y="51985"/>
                      </a:cubicBezTo>
                      <a:lnTo>
                        <a:pt x="98779" y="3209"/>
                      </a:lnTo>
                      <a:cubicBezTo>
                        <a:pt x="99603" y="1789"/>
                        <a:pt x="98569" y="1"/>
                        <a:pt x="969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0" name="CustomShape 23"/>
                <p:cNvSpPr/>
                <p:nvPr/>
              </p:nvSpPr>
              <p:spPr>
                <a:xfrm>
                  <a:off x="1328400" y="2789640"/>
                  <a:ext cx="112320" cy="120240"/>
                </a:xfrm>
                <a:custGeom>
                  <a:avLst/>
                  <a:gdLst/>
                  <a:ahLst/>
                  <a:rect l="l" t="t" r="r" b="b"/>
                  <a:pathLst>
                    <a:path w="80353" h="85977">
                      <a:moveTo>
                        <a:pt x="49872" y="1"/>
                      </a:moveTo>
                      <a:cubicBezTo>
                        <a:pt x="49154" y="1"/>
                        <a:pt x="48435" y="356"/>
                        <a:pt x="48023" y="1066"/>
                      </a:cubicBezTo>
                      <a:lnTo>
                        <a:pt x="825" y="82768"/>
                      </a:lnTo>
                      <a:cubicBezTo>
                        <a:pt x="1" y="84188"/>
                        <a:pt x="1035" y="85977"/>
                        <a:pt x="2666" y="85977"/>
                      </a:cubicBezTo>
                      <a:lnTo>
                        <a:pt x="2824" y="85977"/>
                      </a:lnTo>
                      <a:cubicBezTo>
                        <a:pt x="33173" y="85977"/>
                        <a:pt x="60506" y="73037"/>
                        <a:pt x="79599" y="52367"/>
                      </a:cubicBezTo>
                      <a:cubicBezTo>
                        <a:pt x="80248" y="51683"/>
                        <a:pt x="80353" y="50666"/>
                        <a:pt x="79897" y="49842"/>
                      </a:cubicBezTo>
                      <a:lnTo>
                        <a:pt x="51722" y="1066"/>
                      </a:lnTo>
                      <a:cubicBezTo>
                        <a:pt x="51310" y="356"/>
                        <a:pt x="50591" y="1"/>
                        <a:pt x="498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71" name="CustomShape 24"/>
              <p:cNvSpPr/>
              <p:nvPr/>
            </p:nvSpPr>
            <p:spPr>
              <a:xfrm>
                <a:off x="964800" y="2424600"/>
                <a:ext cx="726480" cy="640080"/>
              </a:xfrm>
              <a:custGeom>
                <a:avLst/>
                <a:gdLst/>
                <a:ahLst/>
                <a:rect l="l" t="t" r="r" b="b"/>
                <a:pathLst>
                  <a:path w="38692" h="34096">
                    <a:moveTo>
                      <a:pt x="19326" y="0"/>
                    </a:moveTo>
                    <a:cubicBezTo>
                      <a:pt x="17171" y="0"/>
                      <a:pt x="14983" y="412"/>
                      <a:pt x="12869" y="1282"/>
                    </a:cubicBezTo>
                    <a:cubicBezTo>
                      <a:pt x="4177" y="4947"/>
                      <a:pt x="1" y="14917"/>
                      <a:pt x="3665" y="23525"/>
                    </a:cubicBezTo>
                    <a:cubicBezTo>
                      <a:pt x="6374" y="30104"/>
                      <a:pt x="12745" y="34096"/>
                      <a:pt x="19452" y="34096"/>
                    </a:cubicBezTo>
                    <a:cubicBezTo>
                      <a:pt x="21606" y="34096"/>
                      <a:pt x="23795" y="33684"/>
                      <a:pt x="25908" y="32814"/>
                    </a:cubicBezTo>
                    <a:cubicBezTo>
                      <a:pt x="34601" y="29149"/>
                      <a:pt x="38692" y="19264"/>
                      <a:pt x="35112" y="10571"/>
                    </a:cubicBezTo>
                    <a:cubicBezTo>
                      <a:pt x="32403" y="3992"/>
                      <a:pt x="26032" y="0"/>
                      <a:pt x="19326" y="0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3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1</a:t>
                </a:r>
                <a:endParaRPr b="0" lang="en-US" sz="3200" spc="-1" strike="noStrike">
                  <a:latin typeface="Arial"/>
                </a:endParaRPr>
              </a:p>
            </p:txBody>
          </p:sp>
          <p:sp>
            <p:nvSpPr>
              <p:cNvPr id="572" name="CustomShape 25"/>
              <p:cNvSpPr/>
              <p:nvPr/>
            </p:nvSpPr>
            <p:spPr>
              <a:xfrm>
                <a:off x="855000" y="2404440"/>
                <a:ext cx="795240" cy="681120"/>
              </a:xfrm>
              <a:custGeom>
                <a:avLst/>
                <a:gdLst/>
                <a:ahLst/>
                <a:rect l="l" t="t" r="r" b="b"/>
                <a:pathLst>
                  <a:path w="42356" h="36282">
                    <a:moveTo>
                      <a:pt x="24098" y="2192"/>
                    </a:moveTo>
                    <a:cubicBezTo>
                      <a:pt x="24133" y="2192"/>
                      <a:pt x="24168" y="2192"/>
                      <a:pt x="24203" y="2193"/>
                    </a:cubicBezTo>
                    <a:cubicBezTo>
                      <a:pt x="33066" y="2193"/>
                      <a:pt x="40225" y="9266"/>
                      <a:pt x="40225" y="18129"/>
                    </a:cubicBezTo>
                    <a:cubicBezTo>
                      <a:pt x="40225" y="27767"/>
                      <a:pt x="32329" y="34162"/>
                      <a:pt x="24109" y="34162"/>
                    </a:cubicBezTo>
                    <a:cubicBezTo>
                      <a:pt x="20191" y="34162"/>
                      <a:pt x="16200" y="32709"/>
                      <a:pt x="12954" y="29463"/>
                    </a:cubicBezTo>
                    <a:cubicBezTo>
                      <a:pt x="2922" y="19347"/>
                      <a:pt x="9936" y="2192"/>
                      <a:pt x="24098" y="2192"/>
                    </a:cubicBezTo>
                    <a:close/>
                    <a:moveTo>
                      <a:pt x="24106" y="1"/>
                    </a:moveTo>
                    <a:cubicBezTo>
                      <a:pt x="19653" y="1"/>
                      <a:pt x="15113" y="1653"/>
                      <a:pt x="11420" y="5346"/>
                    </a:cubicBezTo>
                    <a:cubicBezTo>
                      <a:pt x="0" y="16765"/>
                      <a:pt x="8096" y="36281"/>
                      <a:pt x="24203" y="36281"/>
                    </a:cubicBezTo>
                    <a:cubicBezTo>
                      <a:pt x="34259" y="36281"/>
                      <a:pt x="42356" y="28100"/>
                      <a:pt x="42356" y="18129"/>
                    </a:cubicBezTo>
                    <a:cubicBezTo>
                      <a:pt x="42356" y="7231"/>
                      <a:pt x="33422" y="1"/>
                      <a:pt x="24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73" name="Group 26"/>
          <p:cNvGrpSpPr/>
          <p:nvPr/>
        </p:nvGrpSpPr>
        <p:grpSpPr>
          <a:xfrm>
            <a:off x="4474440" y="2304360"/>
            <a:ext cx="2075040" cy="2126520"/>
            <a:chOff x="4474440" y="2304360"/>
            <a:chExt cx="2075040" cy="2126520"/>
          </a:xfrm>
        </p:grpSpPr>
        <p:sp>
          <p:nvSpPr>
            <p:cNvPr id="574" name="CustomShape 27"/>
            <p:cNvSpPr/>
            <p:nvPr/>
          </p:nvSpPr>
          <p:spPr>
            <a:xfrm>
              <a:off x="4474440" y="4235760"/>
              <a:ext cx="2075040" cy="195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b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A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ná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lis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e 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da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s 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pr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ev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is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õe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s 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rel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ati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va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s 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ás </a:t>
              </a: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pa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ra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ge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ns 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nã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o 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pr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ov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oc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ad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as 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po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r </a:t>
              </a: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av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ari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as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575" name="CustomShape 28"/>
            <p:cNvSpPr/>
            <p:nvPr/>
          </p:nvSpPr>
          <p:spPr>
            <a:xfrm>
              <a:off x="4538520" y="3564720"/>
              <a:ext cx="2010960" cy="274680"/>
            </a:xfrm>
            <a:custGeom>
              <a:avLst/>
              <a:gdLst/>
              <a:ahLst/>
              <a:rect l="l" t="t" r="r" b="b"/>
              <a:pathLst>
                <a:path w="76275" h="14659">
                  <a:moveTo>
                    <a:pt x="1109" y="1"/>
                  </a:moveTo>
                  <a:cubicBezTo>
                    <a:pt x="512" y="1"/>
                    <a:pt x="1" y="512"/>
                    <a:pt x="1" y="1109"/>
                  </a:cubicBezTo>
                  <a:lnTo>
                    <a:pt x="1" y="13636"/>
                  </a:lnTo>
                  <a:cubicBezTo>
                    <a:pt x="1" y="14318"/>
                    <a:pt x="533" y="14659"/>
                    <a:pt x="1066" y="14659"/>
                  </a:cubicBezTo>
                  <a:cubicBezTo>
                    <a:pt x="1599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144" y="2131"/>
                  </a:lnTo>
                  <a:lnTo>
                    <a:pt x="74144" y="13636"/>
                  </a:lnTo>
                  <a:cubicBezTo>
                    <a:pt x="74144" y="14233"/>
                    <a:pt x="74570" y="14659"/>
                    <a:pt x="75167" y="14659"/>
                  </a:cubicBezTo>
                  <a:cubicBezTo>
                    <a:pt x="75763" y="14659"/>
                    <a:pt x="76275" y="14233"/>
                    <a:pt x="76275" y="13636"/>
                  </a:cubicBezTo>
                  <a:lnTo>
                    <a:pt x="76275" y="1109"/>
                  </a:lnTo>
                  <a:cubicBezTo>
                    <a:pt x="76275" y="512"/>
                    <a:pt x="75763" y="1"/>
                    <a:pt x="75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29"/>
            <p:cNvSpPr/>
            <p:nvPr/>
          </p:nvSpPr>
          <p:spPr>
            <a:xfrm>
              <a:off x="4992480" y="2304360"/>
              <a:ext cx="1027440" cy="904680"/>
            </a:xfrm>
            <a:custGeom>
              <a:avLst/>
              <a:gdLst/>
              <a:ahLst/>
              <a:rect l="l" t="t" r="r" b="b"/>
              <a:pathLst>
                <a:path w="54714" h="4818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30"/>
            <p:cNvSpPr/>
            <p:nvPr/>
          </p:nvSpPr>
          <p:spPr>
            <a:xfrm>
              <a:off x="5492160" y="2688840"/>
              <a:ext cx="38880" cy="915120"/>
            </a:xfrm>
            <a:custGeom>
              <a:avLst/>
              <a:gdLst/>
              <a:ahLst/>
              <a:rect l="l" t="t" r="r" b="b"/>
              <a:pathLst>
                <a:path w="2131" h="48727">
                  <a:moveTo>
                    <a:pt x="1066" y="1"/>
                  </a:moveTo>
                  <a:cubicBezTo>
                    <a:pt x="533" y="1"/>
                    <a:pt x="0" y="363"/>
                    <a:pt x="0" y="1087"/>
                  </a:cubicBezTo>
                  <a:lnTo>
                    <a:pt x="0" y="47704"/>
                  </a:lnTo>
                  <a:cubicBezTo>
                    <a:pt x="0" y="48300"/>
                    <a:pt x="512" y="48726"/>
                    <a:pt x="1108" y="48726"/>
                  </a:cubicBezTo>
                  <a:cubicBezTo>
                    <a:pt x="1705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8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31"/>
            <p:cNvSpPr/>
            <p:nvPr/>
          </p:nvSpPr>
          <p:spPr>
            <a:xfrm>
              <a:off x="5167800" y="2436840"/>
              <a:ext cx="724680" cy="640080"/>
            </a:xfrm>
            <a:custGeom>
              <a:avLst/>
              <a:gdLst/>
              <a:ahLst/>
              <a:rect l="l" t="t" r="r" b="b"/>
              <a:pathLst>
                <a:path w="38607" h="34096">
                  <a:moveTo>
                    <a:pt x="19240" y="0"/>
                  </a:moveTo>
                  <a:cubicBezTo>
                    <a:pt x="17086" y="0"/>
                    <a:pt x="14897" y="412"/>
                    <a:pt x="12784" y="1282"/>
                  </a:cubicBezTo>
                  <a:cubicBezTo>
                    <a:pt x="4091" y="4947"/>
                    <a:pt x="1" y="14832"/>
                    <a:pt x="3580" y="23525"/>
                  </a:cubicBezTo>
                  <a:cubicBezTo>
                    <a:pt x="6289" y="30104"/>
                    <a:pt x="12660" y="34096"/>
                    <a:pt x="19367" y="34096"/>
                  </a:cubicBezTo>
                  <a:cubicBezTo>
                    <a:pt x="21521" y="34096"/>
                    <a:pt x="23710" y="33684"/>
                    <a:pt x="25823" y="32814"/>
                  </a:cubicBezTo>
                  <a:cubicBezTo>
                    <a:pt x="34516" y="29149"/>
                    <a:pt x="38606" y="19179"/>
                    <a:pt x="35027" y="10571"/>
                  </a:cubicBezTo>
                  <a:cubicBezTo>
                    <a:pt x="32318" y="3992"/>
                    <a:pt x="25947" y="0"/>
                    <a:pt x="19240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32"/>
            <p:cNvSpPr/>
            <p:nvPr/>
          </p:nvSpPr>
          <p:spPr>
            <a:xfrm>
              <a:off x="5076360" y="2416680"/>
              <a:ext cx="793440" cy="681120"/>
            </a:xfrm>
            <a:custGeom>
              <a:avLst/>
              <a:gdLst/>
              <a:ahLst/>
              <a:rect l="l" t="t" r="r" b="b"/>
              <a:pathLst>
                <a:path w="42271" h="36282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2981" y="2193"/>
                    <a:pt x="40140" y="9266"/>
                    <a:pt x="40140" y="18129"/>
                  </a:cubicBezTo>
                  <a:cubicBezTo>
                    <a:pt x="40140" y="27767"/>
                    <a:pt x="32244" y="34162"/>
                    <a:pt x="24024" y="34162"/>
                  </a:cubicBezTo>
                  <a:cubicBezTo>
                    <a:pt x="20106" y="34162"/>
                    <a:pt x="16114" y="32709"/>
                    <a:pt x="12869" y="29463"/>
                  </a:cubicBezTo>
                  <a:cubicBezTo>
                    <a:pt x="2837" y="19347"/>
                    <a:pt x="9936" y="2192"/>
                    <a:pt x="24098" y="2192"/>
                  </a:cubicBezTo>
                  <a:close/>
                  <a:moveTo>
                    <a:pt x="24021" y="1"/>
                  </a:moveTo>
                  <a:cubicBezTo>
                    <a:pt x="19568" y="1"/>
                    <a:pt x="15028" y="1653"/>
                    <a:pt x="11335" y="5346"/>
                  </a:cubicBezTo>
                  <a:cubicBezTo>
                    <a:pt x="0" y="16765"/>
                    <a:pt x="8011" y="36281"/>
                    <a:pt x="24203" y="36281"/>
                  </a:cubicBezTo>
                  <a:cubicBezTo>
                    <a:pt x="34174" y="36281"/>
                    <a:pt x="42270" y="28100"/>
                    <a:pt x="42270" y="18129"/>
                  </a:cubicBezTo>
                  <a:cubicBezTo>
                    <a:pt x="42270" y="7231"/>
                    <a:pt x="33336" y="1"/>
                    <a:pt x="24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33"/>
            <p:cNvSpPr/>
            <p:nvPr/>
          </p:nvSpPr>
          <p:spPr>
            <a:xfrm>
              <a:off x="5383800" y="2598480"/>
              <a:ext cx="316440" cy="316440"/>
            </a:xfrm>
            <a:custGeom>
              <a:avLst/>
              <a:gdLst/>
              <a:ahLst/>
              <a:rect l="l" t="t" r="r" b="b"/>
              <a:pathLst>
                <a:path w="187325" h="187325">
                  <a:moveTo>
                    <a:pt x="102235" y="36195"/>
                  </a:moveTo>
                  <a:cubicBezTo>
                    <a:pt x="106045" y="36195"/>
                    <a:pt x="109220" y="37465"/>
                    <a:pt x="112395" y="40005"/>
                  </a:cubicBezTo>
                  <a:cubicBezTo>
                    <a:pt x="114935" y="42545"/>
                    <a:pt x="116205" y="45720"/>
                    <a:pt x="116205" y="49530"/>
                  </a:cubicBezTo>
                  <a:cubicBezTo>
                    <a:pt x="116205" y="53340"/>
                    <a:pt x="114935" y="56515"/>
                    <a:pt x="112395" y="59055"/>
                  </a:cubicBezTo>
                  <a:cubicBezTo>
                    <a:pt x="109220" y="61595"/>
                    <a:pt x="106045" y="62865"/>
                    <a:pt x="102235" y="62865"/>
                  </a:cubicBezTo>
                  <a:cubicBezTo>
                    <a:pt x="98425" y="62865"/>
                    <a:pt x="94615" y="61595"/>
                    <a:pt x="92075" y="59055"/>
                  </a:cubicBezTo>
                  <a:cubicBezTo>
                    <a:pt x="88900" y="56515"/>
                    <a:pt x="87630" y="53340"/>
                    <a:pt x="87630" y="49530"/>
                  </a:cubicBezTo>
                  <a:cubicBezTo>
                    <a:pt x="87630" y="45720"/>
                    <a:pt x="88900" y="42545"/>
                    <a:pt x="92075" y="40005"/>
                  </a:cubicBezTo>
                  <a:cubicBezTo>
                    <a:pt x="94615" y="37465"/>
                    <a:pt x="98425" y="36195"/>
                    <a:pt x="102235" y="36195"/>
                  </a:cubicBezTo>
                  <a:close/>
                  <a:moveTo>
                    <a:pt x="88900" y="74930"/>
                  </a:moveTo>
                  <a:cubicBezTo>
                    <a:pt x="94615" y="74930"/>
                    <a:pt x="99060" y="76200"/>
                    <a:pt x="102235" y="79375"/>
                  </a:cubicBezTo>
                  <a:cubicBezTo>
                    <a:pt x="105410" y="81915"/>
                    <a:pt x="106680" y="85725"/>
                    <a:pt x="106680" y="90170"/>
                  </a:cubicBezTo>
                  <a:cubicBezTo>
                    <a:pt x="106680" y="90805"/>
                    <a:pt x="106680" y="92710"/>
                    <a:pt x="106680" y="95250"/>
                  </a:cubicBezTo>
                  <a:cubicBezTo>
                    <a:pt x="106045" y="97155"/>
                    <a:pt x="106045" y="99695"/>
                    <a:pt x="105410" y="101600"/>
                  </a:cubicBezTo>
                  <a:lnTo>
                    <a:pt x="99060" y="122555"/>
                  </a:lnTo>
                  <a:cubicBezTo>
                    <a:pt x="99060" y="124460"/>
                    <a:pt x="98425" y="126365"/>
                    <a:pt x="97790" y="128270"/>
                  </a:cubicBezTo>
                  <a:cubicBezTo>
                    <a:pt x="97790" y="130810"/>
                    <a:pt x="97155" y="132715"/>
                    <a:pt x="97155" y="133350"/>
                  </a:cubicBezTo>
                  <a:cubicBezTo>
                    <a:pt x="97155" y="136525"/>
                    <a:pt x="97790" y="138430"/>
                    <a:pt x="99060" y="139065"/>
                  </a:cubicBezTo>
                  <a:cubicBezTo>
                    <a:pt x="100330" y="140335"/>
                    <a:pt x="102870" y="140970"/>
                    <a:pt x="106045" y="140970"/>
                  </a:cubicBezTo>
                  <a:cubicBezTo>
                    <a:pt x="107315" y="140970"/>
                    <a:pt x="109220" y="140335"/>
                    <a:pt x="111125" y="140335"/>
                  </a:cubicBezTo>
                  <a:cubicBezTo>
                    <a:pt x="112395" y="139700"/>
                    <a:pt x="114300" y="139065"/>
                    <a:pt x="114935" y="138430"/>
                  </a:cubicBezTo>
                  <a:lnTo>
                    <a:pt x="114935" y="138430"/>
                  </a:lnTo>
                  <a:lnTo>
                    <a:pt x="113030" y="145415"/>
                  </a:lnTo>
                  <a:cubicBezTo>
                    <a:pt x="108585" y="147320"/>
                    <a:pt x="104775" y="148590"/>
                    <a:pt x="101600" y="149860"/>
                  </a:cubicBezTo>
                  <a:cubicBezTo>
                    <a:pt x="99060" y="150495"/>
                    <a:pt x="95250" y="151130"/>
                    <a:pt x="91440" y="151130"/>
                  </a:cubicBezTo>
                  <a:cubicBezTo>
                    <a:pt x="85725" y="151130"/>
                    <a:pt x="81280" y="149860"/>
                    <a:pt x="78105" y="146685"/>
                  </a:cubicBezTo>
                  <a:cubicBezTo>
                    <a:pt x="74930" y="144145"/>
                    <a:pt x="73025" y="140335"/>
                    <a:pt x="73025" y="135890"/>
                  </a:cubicBezTo>
                  <a:cubicBezTo>
                    <a:pt x="73025" y="134620"/>
                    <a:pt x="73660" y="132715"/>
                    <a:pt x="73660" y="130810"/>
                  </a:cubicBezTo>
                  <a:cubicBezTo>
                    <a:pt x="73660" y="128905"/>
                    <a:pt x="74295" y="127000"/>
                    <a:pt x="74930" y="124460"/>
                  </a:cubicBezTo>
                  <a:lnTo>
                    <a:pt x="80645" y="103505"/>
                  </a:lnTo>
                  <a:cubicBezTo>
                    <a:pt x="81280" y="101600"/>
                    <a:pt x="81915" y="99695"/>
                    <a:pt x="81915" y="97790"/>
                  </a:cubicBezTo>
                  <a:cubicBezTo>
                    <a:pt x="82550" y="95885"/>
                    <a:pt x="82550" y="93980"/>
                    <a:pt x="82550" y="92710"/>
                  </a:cubicBezTo>
                  <a:cubicBezTo>
                    <a:pt x="82550" y="90170"/>
                    <a:pt x="81915" y="88265"/>
                    <a:pt x="81280" y="86995"/>
                  </a:cubicBezTo>
                  <a:cubicBezTo>
                    <a:pt x="80010" y="85725"/>
                    <a:pt x="77470" y="85090"/>
                    <a:pt x="74295" y="85090"/>
                  </a:cubicBezTo>
                  <a:cubicBezTo>
                    <a:pt x="73025" y="85090"/>
                    <a:pt x="71120" y="85725"/>
                    <a:pt x="69850" y="85725"/>
                  </a:cubicBezTo>
                  <a:cubicBezTo>
                    <a:pt x="67945" y="86360"/>
                    <a:pt x="66675" y="86995"/>
                    <a:pt x="65405" y="87630"/>
                  </a:cubicBezTo>
                  <a:lnTo>
                    <a:pt x="67310" y="80645"/>
                  </a:lnTo>
                  <a:cubicBezTo>
                    <a:pt x="71120" y="79375"/>
                    <a:pt x="74930" y="78105"/>
                    <a:pt x="78740" y="76835"/>
                  </a:cubicBezTo>
                  <a:cubicBezTo>
                    <a:pt x="81915" y="75565"/>
                    <a:pt x="85725" y="74930"/>
                    <a:pt x="88900" y="74930"/>
                  </a:cubicBezTo>
                  <a:close/>
                  <a:moveTo>
                    <a:pt x="93980" y="0"/>
                  </a:moveTo>
                  <a:cubicBezTo>
                    <a:pt x="41910" y="0"/>
                    <a:pt x="0" y="41910"/>
                    <a:pt x="0" y="93980"/>
                  </a:cubicBezTo>
                  <a:cubicBezTo>
                    <a:pt x="0" y="145415"/>
                    <a:pt x="41910" y="187325"/>
                    <a:pt x="93980" y="187325"/>
                  </a:cubicBezTo>
                  <a:cubicBezTo>
                    <a:pt x="145415" y="187325"/>
                    <a:pt x="187325" y="145415"/>
                    <a:pt x="187325" y="93980"/>
                  </a:cubicBezTo>
                  <a:cubicBezTo>
                    <a:pt x="187325" y="41910"/>
                    <a:pt x="145415" y="0"/>
                    <a:pt x="93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34"/>
            <p:cNvSpPr/>
            <p:nvPr/>
          </p:nvSpPr>
          <p:spPr>
            <a:xfrm>
              <a:off x="5146200" y="2436840"/>
              <a:ext cx="726480" cy="640080"/>
            </a:xfrm>
            <a:custGeom>
              <a:avLst/>
              <a:gdLst/>
              <a:ahLst/>
              <a:rect l="l" t="t" r="r" b="b"/>
              <a:pathLst>
                <a:path w="38692" h="34096">
                  <a:moveTo>
                    <a:pt x="19326" y="0"/>
                  </a:moveTo>
                  <a:cubicBezTo>
                    <a:pt x="17171" y="0"/>
                    <a:pt x="14983" y="412"/>
                    <a:pt x="12869" y="1282"/>
                  </a:cubicBezTo>
                  <a:cubicBezTo>
                    <a:pt x="4177" y="4947"/>
                    <a:pt x="1" y="14917"/>
                    <a:pt x="3665" y="23525"/>
                  </a:cubicBezTo>
                  <a:cubicBezTo>
                    <a:pt x="6374" y="30104"/>
                    <a:pt x="12745" y="34096"/>
                    <a:pt x="19452" y="34096"/>
                  </a:cubicBezTo>
                  <a:cubicBezTo>
                    <a:pt x="21606" y="34096"/>
                    <a:pt x="23795" y="33684"/>
                    <a:pt x="25908" y="32814"/>
                  </a:cubicBezTo>
                  <a:cubicBezTo>
                    <a:pt x="34601" y="29149"/>
                    <a:pt x="38692" y="19264"/>
                    <a:pt x="35112" y="10571"/>
                  </a:cubicBezTo>
                  <a:cubicBezTo>
                    <a:pt x="32403" y="3992"/>
                    <a:pt x="26032" y="0"/>
                    <a:pt x="1932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582" name="CustomShape 35"/>
            <p:cNvSpPr/>
            <p:nvPr/>
          </p:nvSpPr>
          <p:spPr>
            <a:xfrm>
              <a:off x="5055120" y="2416680"/>
              <a:ext cx="795240" cy="681120"/>
            </a:xfrm>
            <a:custGeom>
              <a:avLst/>
              <a:gdLst/>
              <a:ahLst/>
              <a:rect l="l" t="t" r="r" b="b"/>
              <a:pathLst>
                <a:path w="42356" h="36282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3066" y="2193"/>
                    <a:pt x="40225" y="9266"/>
                    <a:pt x="40225" y="18129"/>
                  </a:cubicBezTo>
                  <a:cubicBezTo>
                    <a:pt x="40225" y="27767"/>
                    <a:pt x="32329" y="34162"/>
                    <a:pt x="24109" y="34162"/>
                  </a:cubicBezTo>
                  <a:cubicBezTo>
                    <a:pt x="20191" y="34162"/>
                    <a:pt x="16200" y="32709"/>
                    <a:pt x="12954" y="29463"/>
                  </a:cubicBezTo>
                  <a:cubicBezTo>
                    <a:pt x="2922" y="19347"/>
                    <a:pt x="9936" y="2192"/>
                    <a:pt x="24098" y="2192"/>
                  </a:cubicBezTo>
                  <a:close/>
                  <a:moveTo>
                    <a:pt x="24106" y="1"/>
                  </a:moveTo>
                  <a:cubicBezTo>
                    <a:pt x="19653" y="1"/>
                    <a:pt x="15113" y="1653"/>
                    <a:pt x="11420" y="5346"/>
                  </a:cubicBezTo>
                  <a:cubicBezTo>
                    <a:pt x="0" y="16765"/>
                    <a:pt x="8096" y="36281"/>
                    <a:pt x="24203" y="36281"/>
                  </a:cubicBezTo>
                  <a:cubicBezTo>
                    <a:pt x="34259" y="36281"/>
                    <a:pt x="42356" y="28100"/>
                    <a:pt x="42356" y="18129"/>
                  </a:cubicBezTo>
                  <a:cubicBezTo>
                    <a:pt x="42356" y="7231"/>
                    <a:pt x="33422" y="1"/>
                    <a:pt x="24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3" name="Group 36"/>
          <p:cNvGrpSpPr/>
          <p:nvPr/>
        </p:nvGrpSpPr>
        <p:grpSpPr>
          <a:xfrm>
            <a:off x="6565320" y="2275560"/>
            <a:ext cx="2075040" cy="1838520"/>
            <a:chOff x="6565320" y="2275560"/>
            <a:chExt cx="2075040" cy="1838520"/>
          </a:xfrm>
        </p:grpSpPr>
        <p:sp>
          <p:nvSpPr>
            <p:cNvPr id="584" name="CustomShape 37"/>
            <p:cNvSpPr/>
            <p:nvPr/>
          </p:nvSpPr>
          <p:spPr>
            <a:xfrm>
              <a:off x="6565320" y="3918960"/>
              <a:ext cx="2075040" cy="195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b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Cá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lc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ul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o 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da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s 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e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fic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iê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nc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ia</a:t>
              </a: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s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585" name="CustomShape 38"/>
            <p:cNvSpPr/>
            <p:nvPr/>
          </p:nvSpPr>
          <p:spPr>
            <a:xfrm>
              <a:off x="6886080" y="3566160"/>
              <a:ext cx="1432800" cy="274680"/>
            </a:xfrm>
            <a:custGeom>
              <a:avLst/>
              <a:gdLst/>
              <a:ahLst/>
              <a:rect l="l" t="t" r="r" b="b"/>
              <a:pathLst>
                <a:path w="76275" h="14659">
                  <a:moveTo>
                    <a:pt x="1109" y="1"/>
                  </a:moveTo>
                  <a:cubicBezTo>
                    <a:pt x="512" y="1"/>
                    <a:pt x="1" y="512"/>
                    <a:pt x="1" y="1109"/>
                  </a:cubicBezTo>
                  <a:lnTo>
                    <a:pt x="1" y="13636"/>
                  </a:lnTo>
                  <a:cubicBezTo>
                    <a:pt x="1" y="14318"/>
                    <a:pt x="533" y="14659"/>
                    <a:pt x="1066" y="14659"/>
                  </a:cubicBezTo>
                  <a:cubicBezTo>
                    <a:pt x="1599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144" y="2131"/>
                  </a:lnTo>
                  <a:lnTo>
                    <a:pt x="74144" y="13636"/>
                  </a:lnTo>
                  <a:cubicBezTo>
                    <a:pt x="74144" y="14233"/>
                    <a:pt x="74570" y="14659"/>
                    <a:pt x="75167" y="14659"/>
                  </a:cubicBezTo>
                  <a:cubicBezTo>
                    <a:pt x="75763" y="14659"/>
                    <a:pt x="76275" y="14233"/>
                    <a:pt x="76275" y="13636"/>
                  </a:cubicBezTo>
                  <a:lnTo>
                    <a:pt x="76275" y="1109"/>
                  </a:lnTo>
                  <a:cubicBezTo>
                    <a:pt x="76275" y="512"/>
                    <a:pt x="75763" y="1"/>
                    <a:pt x="75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39"/>
            <p:cNvSpPr/>
            <p:nvPr/>
          </p:nvSpPr>
          <p:spPr>
            <a:xfrm>
              <a:off x="7083360" y="2275560"/>
              <a:ext cx="1027440" cy="904680"/>
            </a:xfrm>
            <a:custGeom>
              <a:avLst/>
              <a:gdLst/>
              <a:ahLst/>
              <a:rect l="l" t="t" r="r" b="b"/>
              <a:pathLst>
                <a:path w="54714" h="4818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40"/>
            <p:cNvSpPr/>
            <p:nvPr/>
          </p:nvSpPr>
          <p:spPr>
            <a:xfrm>
              <a:off x="7583040" y="2660040"/>
              <a:ext cx="38880" cy="915120"/>
            </a:xfrm>
            <a:custGeom>
              <a:avLst/>
              <a:gdLst/>
              <a:ahLst/>
              <a:rect l="l" t="t" r="r" b="b"/>
              <a:pathLst>
                <a:path w="2131" h="48727">
                  <a:moveTo>
                    <a:pt x="1066" y="1"/>
                  </a:moveTo>
                  <a:cubicBezTo>
                    <a:pt x="533" y="1"/>
                    <a:pt x="0" y="363"/>
                    <a:pt x="0" y="1087"/>
                  </a:cubicBezTo>
                  <a:lnTo>
                    <a:pt x="0" y="47704"/>
                  </a:lnTo>
                  <a:cubicBezTo>
                    <a:pt x="0" y="48300"/>
                    <a:pt x="512" y="48726"/>
                    <a:pt x="1108" y="48726"/>
                  </a:cubicBezTo>
                  <a:cubicBezTo>
                    <a:pt x="1705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8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41"/>
            <p:cNvSpPr/>
            <p:nvPr/>
          </p:nvSpPr>
          <p:spPr>
            <a:xfrm>
              <a:off x="7258680" y="2408040"/>
              <a:ext cx="724680" cy="640080"/>
            </a:xfrm>
            <a:custGeom>
              <a:avLst/>
              <a:gdLst/>
              <a:ahLst/>
              <a:rect l="l" t="t" r="r" b="b"/>
              <a:pathLst>
                <a:path w="38607" h="34096">
                  <a:moveTo>
                    <a:pt x="19240" y="0"/>
                  </a:moveTo>
                  <a:cubicBezTo>
                    <a:pt x="17086" y="0"/>
                    <a:pt x="14897" y="412"/>
                    <a:pt x="12784" y="1282"/>
                  </a:cubicBezTo>
                  <a:cubicBezTo>
                    <a:pt x="4091" y="4947"/>
                    <a:pt x="1" y="14832"/>
                    <a:pt x="3580" y="23525"/>
                  </a:cubicBezTo>
                  <a:cubicBezTo>
                    <a:pt x="6289" y="30104"/>
                    <a:pt x="12660" y="34096"/>
                    <a:pt x="19367" y="34096"/>
                  </a:cubicBezTo>
                  <a:cubicBezTo>
                    <a:pt x="21521" y="34096"/>
                    <a:pt x="23710" y="33684"/>
                    <a:pt x="25823" y="32814"/>
                  </a:cubicBezTo>
                  <a:cubicBezTo>
                    <a:pt x="34516" y="29149"/>
                    <a:pt x="38606" y="19179"/>
                    <a:pt x="35027" y="10571"/>
                  </a:cubicBezTo>
                  <a:cubicBezTo>
                    <a:pt x="32318" y="3992"/>
                    <a:pt x="25947" y="0"/>
                    <a:pt x="19240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42"/>
            <p:cNvSpPr/>
            <p:nvPr/>
          </p:nvSpPr>
          <p:spPr>
            <a:xfrm>
              <a:off x="7167240" y="2387880"/>
              <a:ext cx="793440" cy="681120"/>
            </a:xfrm>
            <a:custGeom>
              <a:avLst/>
              <a:gdLst/>
              <a:ahLst/>
              <a:rect l="l" t="t" r="r" b="b"/>
              <a:pathLst>
                <a:path w="42271" h="36282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2981" y="2193"/>
                    <a:pt x="40140" y="9266"/>
                    <a:pt x="40140" y="18129"/>
                  </a:cubicBezTo>
                  <a:cubicBezTo>
                    <a:pt x="40140" y="27767"/>
                    <a:pt x="32244" y="34162"/>
                    <a:pt x="24024" y="34162"/>
                  </a:cubicBezTo>
                  <a:cubicBezTo>
                    <a:pt x="20106" y="34162"/>
                    <a:pt x="16114" y="32709"/>
                    <a:pt x="12869" y="29463"/>
                  </a:cubicBezTo>
                  <a:cubicBezTo>
                    <a:pt x="2837" y="19347"/>
                    <a:pt x="9936" y="2192"/>
                    <a:pt x="24098" y="2192"/>
                  </a:cubicBezTo>
                  <a:close/>
                  <a:moveTo>
                    <a:pt x="24021" y="1"/>
                  </a:moveTo>
                  <a:cubicBezTo>
                    <a:pt x="19568" y="1"/>
                    <a:pt x="15028" y="1653"/>
                    <a:pt x="11335" y="5346"/>
                  </a:cubicBezTo>
                  <a:cubicBezTo>
                    <a:pt x="0" y="16765"/>
                    <a:pt x="8011" y="36281"/>
                    <a:pt x="24203" y="36281"/>
                  </a:cubicBezTo>
                  <a:cubicBezTo>
                    <a:pt x="34174" y="36281"/>
                    <a:pt x="42270" y="28100"/>
                    <a:pt x="42270" y="18129"/>
                  </a:cubicBezTo>
                  <a:cubicBezTo>
                    <a:pt x="42270" y="7231"/>
                    <a:pt x="33336" y="1"/>
                    <a:pt x="24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43"/>
            <p:cNvSpPr/>
            <p:nvPr/>
          </p:nvSpPr>
          <p:spPr>
            <a:xfrm>
              <a:off x="7474680" y="2569680"/>
              <a:ext cx="316440" cy="316440"/>
            </a:xfrm>
            <a:custGeom>
              <a:avLst/>
              <a:gdLst/>
              <a:ahLst/>
              <a:rect l="l" t="t" r="r" b="b"/>
              <a:pathLst>
                <a:path w="187325" h="187325">
                  <a:moveTo>
                    <a:pt x="102235" y="36195"/>
                  </a:moveTo>
                  <a:cubicBezTo>
                    <a:pt x="106045" y="36195"/>
                    <a:pt x="109220" y="37465"/>
                    <a:pt x="112395" y="40005"/>
                  </a:cubicBezTo>
                  <a:cubicBezTo>
                    <a:pt x="114935" y="42545"/>
                    <a:pt x="116205" y="45720"/>
                    <a:pt x="116205" y="49530"/>
                  </a:cubicBezTo>
                  <a:cubicBezTo>
                    <a:pt x="116205" y="53340"/>
                    <a:pt x="114935" y="56515"/>
                    <a:pt x="112395" y="59055"/>
                  </a:cubicBezTo>
                  <a:cubicBezTo>
                    <a:pt x="109220" y="61595"/>
                    <a:pt x="106045" y="62865"/>
                    <a:pt x="102235" y="62865"/>
                  </a:cubicBezTo>
                  <a:cubicBezTo>
                    <a:pt x="98425" y="62865"/>
                    <a:pt x="94615" y="61595"/>
                    <a:pt x="92075" y="59055"/>
                  </a:cubicBezTo>
                  <a:cubicBezTo>
                    <a:pt x="88900" y="56515"/>
                    <a:pt x="87630" y="53340"/>
                    <a:pt x="87630" y="49530"/>
                  </a:cubicBezTo>
                  <a:cubicBezTo>
                    <a:pt x="87630" y="45720"/>
                    <a:pt x="88900" y="42545"/>
                    <a:pt x="92075" y="40005"/>
                  </a:cubicBezTo>
                  <a:cubicBezTo>
                    <a:pt x="94615" y="37465"/>
                    <a:pt x="98425" y="36195"/>
                    <a:pt x="102235" y="36195"/>
                  </a:cubicBezTo>
                  <a:close/>
                  <a:moveTo>
                    <a:pt x="88900" y="74930"/>
                  </a:moveTo>
                  <a:cubicBezTo>
                    <a:pt x="94615" y="74930"/>
                    <a:pt x="99060" y="76200"/>
                    <a:pt x="102235" y="79375"/>
                  </a:cubicBezTo>
                  <a:cubicBezTo>
                    <a:pt x="105410" y="81915"/>
                    <a:pt x="106680" y="85725"/>
                    <a:pt x="106680" y="90170"/>
                  </a:cubicBezTo>
                  <a:cubicBezTo>
                    <a:pt x="106680" y="90805"/>
                    <a:pt x="106680" y="92710"/>
                    <a:pt x="106680" y="95250"/>
                  </a:cubicBezTo>
                  <a:cubicBezTo>
                    <a:pt x="106045" y="97155"/>
                    <a:pt x="106045" y="99695"/>
                    <a:pt x="105410" y="101600"/>
                  </a:cubicBezTo>
                  <a:lnTo>
                    <a:pt x="99060" y="122555"/>
                  </a:lnTo>
                  <a:cubicBezTo>
                    <a:pt x="99060" y="124460"/>
                    <a:pt x="98425" y="126365"/>
                    <a:pt x="97790" y="128270"/>
                  </a:cubicBezTo>
                  <a:cubicBezTo>
                    <a:pt x="97790" y="130810"/>
                    <a:pt x="97155" y="132715"/>
                    <a:pt x="97155" y="133350"/>
                  </a:cubicBezTo>
                  <a:cubicBezTo>
                    <a:pt x="97155" y="136525"/>
                    <a:pt x="97790" y="138430"/>
                    <a:pt x="99060" y="139065"/>
                  </a:cubicBezTo>
                  <a:cubicBezTo>
                    <a:pt x="100330" y="140335"/>
                    <a:pt x="102870" y="140970"/>
                    <a:pt x="106045" y="140970"/>
                  </a:cubicBezTo>
                  <a:cubicBezTo>
                    <a:pt x="107315" y="140970"/>
                    <a:pt x="109220" y="140335"/>
                    <a:pt x="111125" y="140335"/>
                  </a:cubicBezTo>
                  <a:cubicBezTo>
                    <a:pt x="112395" y="139700"/>
                    <a:pt x="114300" y="139065"/>
                    <a:pt x="114935" y="138430"/>
                  </a:cubicBezTo>
                  <a:lnTo>
                    <a:pt x="114935" y="138430"/>
                  </a:lnTo>
                  <a:lnTo>
                    <a:pt x="113030" y="145415"/>
                  </a:lnTo>
                  <a:cubicBezTo>
                    <a:pt x="108585" y="147320"/>
                    <a:pt x="104775" y="148590"/>
                    <a:pt x="101600" y="149860"/>
                  </a:cubicBezTo>
                  <a:cubicBezTo>
                    <a:pt x="99060" y="150495"/>
                    <a:pt x="95250" y="151130"/>
                    <a:pt x="91440" y="151130"/>
                  </a:cubicBezTo>
                  <a:cubicBezTo>
                    <a:pt x="85725" y="151130"/>
                    <a:pt x="81280" y="149860"/>
                    <a:pt x="78105" y="146685"/>
                  </a:cubicBezTo>
                  <a:cubicBezTo>
                    <a:pt x="74930" y="144145"/>
                    <a:pt x="73025" y="140335"/>
                    <a:pt x="73025" y="135890"/>
                  </a:cubicBezTo>
                  <a:cubicBezTo>
                    <a:pt x="73025" y="134620"/>
                    <a:pt x="73660" y="132715"/>
                    <a:pt x="73660" y="130810"/>
                  </a:cubicBezTo>
                  <a:cubicBezTo>
                    <a:pt x="73660" y="128905"/>
                    <a:pt x="74295" y="127000"/>
                    <a:pt x="74930" y="124460"/>
                  </a:cubicBezTo>
                  <a:lnTo>
                    <a:pt x="80645" y="103505"/>
                  </a:lnTo>
                  <a:cubicBezTo>
                    <a:pt x="81280" y="101600"/>
                    <a:pt x="81915" y="99695"/>
                    <a:pt x="81915" y="97790"/>
                  </a:cubicBezTo>
                  <a:cubicBezTo>
                    <a:pt x="82550" y="95885"/>
                    <a:pt x="82550" y="93980"/>
                    <a:pt x="82550" y="92710"/>
                  </a:cubicBezTo>
                  <a:cubicBezTo>
                    <a:pt x="82550" y="90170"/>
                    <a:pt x="81915" y="88265"/>
                    <a:pt x="81280" y="86995"/>
                  </a:cubicBezTo>
                  <a:cubicBezTo>
                    <a:pt x="80010" y="85725"/>
                    <a:pt x="77470" y="85090"/>
                    <a:pt x="74295" y="85090"/>
                  </a:cubicBezTo>
                  <a:cubicBezTo>
                    <a:pt x="73025" y="85090"/>
                    <a:pt x="71120" y="85725"/>
                    <a:pt x="69850" y="85725"/>
                  </a:cubicBezTo>
                  <a:cubicBezTo>
                    <a:pt x="67945" y="86360"/>
                    <a:pt x="66675" y="86995"/>
                    <a:pt x="65405" y="87630"/>
                  </a:cubicBezTo>
                  <a:lnTo>
                    <a:pt x="67310" y="80645"/>
                  </a:lnTo>
                  <a:cubicBezTo>
                    <a:pt x="71120" y="79375"/>
                    <a:pt x="74930" y="78105"/>
                    <a:pt x="78740" y="76835"/>
                  </a:cubicBezTo>
                  <a:cubicBezTo>
                    <a:pt x="81915" y="75565"/>
                    <a:pt x="85725" y="74930"/>
                    <a:pt x="88900" y="74930"/>
                  </a:cubicBezTo>
                  <a:close/>
                  <a:moveTo>
                    <a:pt x="93980" y="0"/>
                  </a:moveTo>
                  <a:cubicBezTo>
                    <a:pt x="41910" y="0"/>
                    <a:pt x="0" y="41910"/>
                    <a:pt x="0" y="93980"/>
                  </a:cubicBezTo>
                  <a:cubicBezTo>
                    <a:pt x="0" y="145415"/>
                    <a:pt x="41910" y="187325"/>
                    <a:pt x="93980" y="187325"/>
                  </a:cubicBezTo>
                  <a:cubicBezTo>
                    <a:pt x="145415" y="187325"/>
                    <a:pt x="187325" y="145415"/>
                    <a:pt x="187325" y="93980"/>
                  </a:cubicBezTo>
                  <a:cubicBezTo>
                    <a:pt x="187325" y="41910"/>
                    <a:pt x="145415" y="0"/>
                    <a:pt x="93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44"/>
            <p:cNvSpPr/>
            <p:nvPr/>
          </p:nvSpPr>
          <p:spPr>
            <a:xfrm>
              <a:off x="7237080" y="2408040"/>
              <a:ext cx="726480" cy="640080"/>
            </a:xfrm>
            <a:custGeom>
              <a:avLst/>
              <a:gdLst/>
              <a:ahLst/>
              <a:rect l="l" t="t" r="r" b="b"/>
              <a:pathLst>
                <a:path w="38692" h="34096">
                  <a:moveTo>
                    <a:pt x="19326" y="0"/>
                  </a:moveTo>
                  <a:cubicBezTo>
                    <a:pt x="17171" y="0"/>
                    <a:pt x="14983" y="412"/>
                    <a:pt x="12869" y="1282"/>
                  </a:cubicBezTo>
                  <a:cubicBezTo>
                    <a:pt x="4177" y="4947"/>
                    <a:pt x="1" y="14917"/>
                    <a:pt x="3665" y="23525"/>
                  </a:cubicBezTo>
                  <a:cubicBezTo>
                    <a:pt x="6374" y="30104"/>
                    <a:pt x="12745" y="34096"/>
                    <a:pt x="19452" y="34096"/>
                  </a:cubicBezTo>
                  <a:cubicBezTo>
                    <a:pt x="21606" y="34096"/>
                    <a:pt x="23795" y="33684"/>
                    <a:pt x="25908" y="32814"/>
                  </a:cubicBezTo>
                  <a:cubicBezTo>
                    <a:pt x="34601" y="29149"/>
                    <a:pt x="38692" y="19264"/>
                    <a:pt x="35112" y="10571"/>
                  </a:cubicBezTo>
                  <a:cubicBezTo>
                    <a:pt x="32403" y="3992"/>
                    <a:pt x="26032" y="0"/>
                    <a:pt x="1932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592" name="CustomShape 45"/>
            <p:cNvSpPr/>
            <p:nvPr/>
          </p:nvSpPr>
          <p:spPr>
            <a:xfrm>
              <a:off x="7146000" y="2387880"/>
              <a:ext cx="795240" cy="681120"/>
            </a:xfrm>
            <a:custGeom>
              <a:avLst/>
              <a:gdLst/>
              <a:ahLst/>
              <a:rect l="l" t="t" r="r" b="b"/>
              <a:pathLst>
                <a:path w="42356" h="36282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3066" y="2193"/>
                    <a:pt x="40225" y="9266"/>
                    <a:pt x="40225" y="18129"/>
                  </a:cubicBezTo>
                  <a:cubicBezTo>
                    <a:pt x="40225" y="27767"/>
                    <a:pt x="32329" y="34162"/>
                    <a:pt x="24109" y="34162"/>
                  </a:cubicBezTo>
                  <a:cubicBezTo>
                    <a:pt x="20191" y="34162"/>
                    <a:pt x="16200" y="32709"/>
                    <a:pt x="12954" y="29463"/>
                  </a:cubicBezTo>
                  <a:cubicBezTo>
                    <a:pt x="2922" y="19347"/>
                    <a:pt x="9936" y="2192"/>
                    <a:pt x="24098" y="2192"/>
                  </a:cubicBezTo>
                  <a:close/>
                  <a:moveTo>
                    <a:pt x="24106" y="1"/>
                  </a:moveTo>
                  <a:cubicBezTo>
                    <a:pt x="19653" y="1"/>
                    <a:pt x="15113" y="1653"/>
                    <a:pt x="11420" y="5346"/>
                  </a:cubicBezTo>
                  <a:cubicBezTo>
                    <a:pt x="0" y="16765"/>
                    <a:pt x="8096" y="36281"/>
                    <a:pt x="24203" y="36281"/>
                  </a:cubicBezTo>
                  <a:cubicBezTo>
                    <a:pt x="34259" y="36281"/>
                    <a:pt x="42356" y="28100"/>
                    <a:pt x="42356" y="18129"/>
                  </a:cubicBezTo>
                  <a:cubicBezTo>
                    <a:pt x="42356" y="7231"/>
                    <a:pt x="33422" y="1"/>
                    <a:pt x="24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311760" y="640080"/>
            <a:ext cx="851940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DESCRIÇÃO DAS PARAGENS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311760" y="1191600"/>
            <a:ext cx="851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95" name="" descr=""/>
          <p:cNvPicPr/>
          <p:nvPr/>
        </p:nvPicPr>
        <p:blipFill>
          <a:blip r:embed="rId1"/>
          <a:stretch/>
        </p:blipFill>
        <p:spPr>
          <a:xfrm>
            <a:off x="2500560" y="1243440"/>
            <a:ext cx="4141800" cy="386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893840" y="1737360"/>
            <a:ext cx="352944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600" spc="-1" strike="noStrike">
                <a:solidFill>
                  <a:srgbClr val="ffffff"/>
                </a:solidFill>
                <a:latin typeface="Roboto Black"/>
                <a:ea typeface="Roboto Black"/>
              </a:rPr>
              <a:t>MANUTENÇÃO CORRETIVA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4979520" y="2275200"/>
            <a:ext cx="444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3"/>
          <p:cNvSpPr/>
          <p:nvPr/>
        </p:nvSpPr>
        <p:spPr>
          <a:xfrm>
            <a:off x="1344240" y="2563200"/>
            <a:ext cx="173844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ffffff"/>
                </a:solidFill>
                <a:latin typeface="Roboto Black"/>
                <a:ea typeface="Roboto Black"/>
              </a:rPr>
              <a:t>33-60%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365760" y="822960"/>
            <a:ext cx="4147560" cy="2962080"/>
          </a:xfrm>
          <a:prstGeom prst="rect">
            <a:avLst/>
          </a:prstGeom>
          <a:ln>
            <a:noFill/>
          </a:ln>
        </p:spPr>
      </p:pic>
      <p:sp>
        <p:nvSpPr>
          <p:cNvPr id="301" name="CustomShape 4"/>
          <p:cNvSpPr/>
          <p:nvPr/>
        </p:nvSpPr>
        <p:spPr>
          <a:xfrm>
            <a:off x="1344240" y="2563560"/>
            <a:ext cx="173844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ffffff"/>
                </a:solidFill>
                <a:latin typeface="Roboto Black"/>
                <a:ea typeface="Roboto Black"/>
              </a:rPr>
              <a:t>33-60%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182880" y="567000"/>
            <a:ext cx="4571280" cy="4114080"/>
          </a:xfrm>
          <a:custGeom>
            <a:avLst/>
            <a:gdLst/>
            <a:ahLst/>
            <a:rect l="l" t="t" r="r" b="b"/>
            <a:pathLst>
              <a:path w="209468" h="174831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ustomShape 1"/>
          <p:cNvSpPr/>
          <p:nvPr/>
        </p:nvSpPr>
        <p:spPr>
          <a:xfrm>
            <a:off x="311760" y="644400"/>
            <a:ext cx="851940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PARAGENS PROVOCADAS POR AVARIA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97" name="CustomShape 2"/>
          <p:cNvSpPr/>
          <p:nvPr/>
        </p:nvSpPr>
        <p:spPr>
          <a:xfrm>
            <a:off x="311760" y="1191600"/>
            <a:ext cx="851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98" name="" descr=""/>
          <p:cNvPicPr/>
          <p:nvPr/>
        </p:nvPicPr>
        <p:blipFill>
          <a:blip r:embed="rId1"/>
          <a:stretch/>
        </p:blipFill>
        <p:spPr>
          <a:xfrm>
            <a:off x="655920" y="2321640"/>
            <a:ext cx="7885800" cy="12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ustomShape 1"/>
          <p:cNvSpPr/>
          <p:nvPr/>
        </p:nvSpPr>
        <p:spPr>
          <a:xfrm>
            <a:off x="311760" y="644400"/>
            <a:ext cx="851940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PARAGENS NÃO PROVOCADAS POR AVARIA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00" name="CustomShape 2"/>
          <p:cNvSpPr/>
          <p:nvPr/>
        </p:nvSpPr>
        <p:spPr>
          <a:xfrm>
            <a:off x="311760" y="1191600"/>
            <a:ext cx="851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01" name="" descr=""/>
          <p:cNvPicPr/>
          <p:nvPr/>
        </p:nvPicPr>
        <p:blipFill>
          <a:blip r:embed="rId1"/>
          <a:stretch/>
        </p:blipFill>
        <p:spPr>
          <a:xfrm>
            <a:off x="594360" y="1398600"/>
            <a:ext cx="8009280" cy="344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311760" y="644400"/>
            <a:ext cx="851940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EFICIÊNCIAS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03" name="CustomShape 2"/>
          <p:cNvSpPr/>
          <p:nvPr/>
        </p:nvSpPr>
        <p:spPr>
          <a:xfrm>
            <a:off x="311760" y="1191600"/>
            <a:ext cx="851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04" name="" descr=""/>
          <p:cNvPicPr/>
          <p:nvPr/>
        </p:nvPicPr>
        <p:blipFill>
          <a:blip r:embed="rId1"/>
          <a:stretch/>
        </p:blipFill>
        <p:spPr>
          <a:xfrm>
            <a:off x="2339280" y="1621440"/>
            <a:ext cx="4464360" cy="846720"/>
          </a:xfrm>
          <a:prstGeom prst="rect">
            <a:avLst/>
          </a:prstGeom>
          <a:ln>
            <a:noFill/>
          </a:ln>
        </p:spPr>
      </p:pic>
      <p:pic>
        <p:nvPicPr>
          <p:cNvPr id="605" name="" descr=""/>
          <p:cNvPicPr/>
          <p:nvPr/>
        </p:nvPicPr>
        <p:blipFill>
          <a:blip r:embed="rId2"/>
          <a:stretch/>
        </p:blipFill>
        <p:spPr>
          <a:xfrm>
            <a:off x="2085840" y="3549240"/>
            <a:ext cx="4970880" cy="65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311760" y="644400"/>
            <a:ext cx="851940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TEMPO DE PRODUÇÃO “GANHO”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07" name="CustomShape 2"/>
          <p:cNvSpPr/>
          <p:nvPr/>
        </p:nvSpPr>
        <p:spPr>
          <a:xfrm>
            <a:off x="311760" y="1191600"/>
            <a:ext cx="851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3"/>
          <p:cNvSpPr/>
          <p:nvPr/>
        </p:nvSpPr>
        <p:spPr>
          <a:xfrm>
            <a:off x="502560" y="1737360"/>
            <a:ext cx="8137800" cy="279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600" spc="-1" strike="noStrike">
                <a:solidFill>
                  <a:srgbClr val="0e2a47"/>
                </a:solidFill>
                <a:latin typeface="Roboto Black"/>
                <a:ea typeface="Roboto Black"/>
              </a:rPr>
              <a:t>04:55:06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>
            <a:off x="311760" y="644400"/>
            <a:ext cx="851940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CONCLUSÃO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10" name="CustomShape 2"/>
          <p:cNvSpPr/>
          <p:nvPr/>
        </p:nvSpPr>
        <p:spPr>
          <a:xfrm>
            <a:off x="311760" y="1191600"/>
            <a:ext cx="851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3"/>
          <p:cNvSpPr/>
          <p:nvPr/>
        </p:nvSpPr>
        <p:spPr>
          <a:xfrm>
            <a:off x="457200" y="1463040"/>
            <a:ext cx="813744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Considerando os resultados anteriores, é possível afirmar que a abordagem proposta é uma solução viável no que diz respeito a sistemas de manutenção preditiva;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No futuro, seria útil o desenvolvimento de um algoritmo de otimização de forma a selecionar a melhor combinação de parâmetros para cada equipamento.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893840" y="1737360"/>
            <a:ext cx="352944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600" spc="-1" strike="noStrike">
                <a:solidFill>
                  <a:srgbClr val="ffffff"/>
                </a:solidFill>
                <a:latin typeface="Roboto Black"/>
                <a:ea typeface="Roboto Black"/>
              </a:rPr>
              <a:t>MANUTENÇÃO PREVENTIVA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4979520" y="2275200"/>
            <a:ext cx="444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"/>
          <p:cNvSpPr/>
          <p:nvPr/>
        </p:nvSpPr>
        <p:spPr>
          <a:xfrm>
            <a:off x="1344240" y="2563200"/>
            <a:ext cx="173844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420480" y="822960"/>
            <a:ext cx="4150800" cy="2925360"/>
          </a:xfrm>
          <a:prstGeom prst="rect">
            <a:avLst/>
          </a:prstGeom>
          <a:ln>
            <a:noFill/>
          </a:ln>
        </p:spPr>
      </p:pic>
      <p:sp>
        <p:nvSpPr>
          <p:cNvPr id="307" name="CustomShape 4"/>
          <p:cNvSpPr/>
          <p:nvPr/>
        </p:nvSpPr>
        <p:spPr>
          <a:xfrm>
            <a:off x="182880" y="567000"/>
            <a:ext cx="4571280" cy="4114080"/>
          </a:xfrm>
          <a:custGeom>
            <a:avLst/>
            <a:gdLst/>
            <a:ahLst/>
            <a:rect l="l" t="t" r="r" b="b"/>
            <a:pathLst>
              <a:path w="209468" h="174831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893840" y="1737360"/>
            <a:ext cx="352944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600" spc="-1" strike="noStrike">
                <a:solidFill>
                  <a:srgbClr val="ffffff"/>
                </a:solidFill>
                <a:latin typeface="Roboto Black"/>
                <a:ea typeface="Roboto Black"/>
              </a:rPr>
              <a:t>MANUTENÇÃO PREDITIVA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979520" y="2275200"/>
            <a:ext cx="444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1344240" y="2563200"/>
            <a:ext cx="173844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365760" y="694800"/>
            <a:ext cx="4242240" cy="3162960"/>
          </a:xfrm>
          <a:prstGeom prst="rect">
            <a:avLst/>
          </a:prstGeom>
          <a:ln>
            <a:noFill/>
          </a:ln>
        </p:spPr>
      </p:pic>
      <p:sp>
        <p:nvSpPr>
          <p:cNvPr id="312" name="CustomShape 4"/>
          <p:cNvSpPr/>
          <p:nvPr/>
        </p:nvSpPr>
        <p:spPr>
          <a:xfrm>
            <a:off x="182880" y="567000"/>
            <a:ext cx="4571280" cy="4114080"/>
          </a:xfrm>
          <a:custGeom>
            <a:avLst/>
            <a:gdLst/>
            <a:ahLst/>
            <a:rect l="l" t="t" r="r" b="b"/>
            <a:pathLst>
              <a:path w="209468" h="174831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11760" y="644400"/>
            <a:ext cx="851940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MANUTENÇÃO PREDITIVA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820080" y="3340080"/>
            <a:ext cx="188820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100" spc="-1" strike="noStrike">
                <a:solidFill>
                  <a:srgbClr val="ffffff"/>
                </a:solidFill>
                <a:latin typeface="Roboto Light"/>
                <a:ea typeface="Roboto Light"/>
              </a:rPr>
              <a:t>Aumento do tempo de vida do equipemento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6527880" y="3340080"/>
            <a:ext cx="188820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100" spc="-1" strike="noStrike">
                <a:solidFill>
                  <a:srgbClr val="ffffff"/>
                </a:solidFill>
                <a:latin typeface="Roboto Light"/>
                <a:ea typeface="Roboto Light"/>
              </a:rPr>
              <a:t>Aumento do tempo de funcioamento do equipamento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4599360" y="3340080"/>
            <a:ext cx="188820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100" spc="-1" strike="noStrike">
                <a:solidFill>
                  <a:srgbClr val="ffffff"/>
                </a:solidFill>
                <a:latin typeface="Roboto Light"/>
                <a:ea typeface="Roboto Light"/>
              </a:rPr>
              <a:t>Redução do tempo de planeamento de produção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726480" y="3274560"/>
            <a:ext cx="207504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ffffff"/>
                </a:solidFill>
                <a:latin typeface="Roboto Black"/>
                <a:ea typeface="Roboto Black"/>
              </a:rPr>
              <a:t>33-60%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CustomShape 6"/>
          <p:cNvSpPr/>
          <p:nvPr/>
        </p:nvSpPr>
        <p:spPr>
          <a:xfrm>
            <a:off x="6434640" y="3274560"/>
            <a:ext cx="207504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ffffff"/>
                </a:solidFill>
                <a:latin typeface="Roboto Black"/>
                <a:ea typeface="Roboto Black"/>
              </a:rPr>
              <a:t>10-20%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9" name="CustomShape 7"/>
          <p:cNvSpPr/>
          <p:nvPr/>
        </p:nvSpPr>
        <p:spPr>
          <a:xfrm>
            <a:off x="4507920" y="3091680"/>
            <a:ext cx="2075040" cy="3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ffffff"/>
                </a:solidFill>
                <a:latin typeface="Roboto Black"/>
                <a:ea typeface="Roboto Black"/>
              </a:rPr>
              <a:t>20-50%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0" name="CustomShape 8"/>
          <p:cNvSpPr/>
          <p:nvPr/>
        </p:nvSpPr>
        <p:spPr>
          <a:xfrm>
            <a:off x="311760" y="1191600"/>
            <a:ext cx="851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9"/>
          <p:cNvSpPr/>
          <p:nvPr/>
        </p:nvSpPr>
        <p:spPr>
          <a:xfrm>
            <a:off x="2680920" y="3357360"/>
            <a:ext cx="188820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100" spc="-1" strike="noStrike">
                <a:solidFill>
                  <a:srgbClr val="ffffff"/>
                </a:solidFill>
                <a:latin typeface="Roboto Light"/>
                <a:ea typeface="Roboto Light"/>
              </a:rPr>
              <a:t>Redução dos custos de manutenção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22" name="CustomShape 10"/>
          <p:cNvSpPr/>
          <p:nvPr/>
        </p:nvSpPr>
        <p:spPr>
          <a:xfrm>
            <a:off x="2587680" y="3291840"/>
            <a:ext cx="207504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ffffff"/>
                </a:solidFill>
                <a:latin typeface="Roboto Black"/>
                <a:ea typeface="Roboto Black"/>
              </a:rPr>
              <a:t>10-15%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23" name="Group 11"/>
          <p:cNvGrpSpPr/>
          <p:nvPr/>
        </p:nvGrpSpPr>
        <p:grpSpPr>
          <a:xfrm>
            <a:off x="3442680" y="4389120"/>
            <a:ext cx="2257560" cy="365040"/>
            <a:chOff x="3442680" y="4389120"/>
            <a:chExt cx="2257560" cy="365040"/>
          </a:xfrm>
        </p:grpSpPr>
        <p:sp>
          <p:nvSpPr>
            <p:cNvPr id="324" name="CustomShape 12"/>
            <p:cNvSpPr/>
            <p:nvPr/>
          </p:nvSpPr>
          <p:spPr>
            <a:xfrm>
              <a:off x="3442680" y="4389120"/>
              <a:ext cx="2257560" cy="365040"/>
            </a:xfrm>
            <a:custGeom>
              <a:avLst/>
              <a:gdLst/>
              <a:ahLst/>
              <a:rect l="l" t="t" r="r" b="b"/>
              <a:pathLst>
                <a:path w="46382" h="10214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13"/>
            <p:cNvSpPr/>
            <p:nvPr/>
          </p:nvSpPr>
          <p:spPr>
            <a:xfrm>
              <a:off x="3592800" y="4437720"/>
              <a:ext cx="1950840" cy="268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" sz="1200" spc="-1" strike="noStrike">
                  <a:solidFill>
                    <a:srgbClr val="0e2a47"/>
                  </a:solidFill>
                  <a:latin typeface="Roboto Black"/>
                  <a:ea typeface="Roboto Black"/>
                </a:rPr>
                <a:t>Chris Coleman </a:t>
              </a:r>
              <a:r>
                <a:rPr b="0" i="1" lang="es" sz="1200" spc="-1" strike="noStrike">
                  <a:solidFill>
                    <a:srgbClr val="0e2a47"/>
                  </a:solidFill>
                  <a:latin typeface="Roboto Black"/>
                  <a:ea typeface="Roboto Black"/>
                </a:rPr>
                <a:t>et al.</a:t>
              </a:r>
              <a:r>
                <a:rPr b="0" lang="es" sz="1200" spc="-1" strike="noStrike">
                  <a:solidFill>
                    <a:srgbClr val="0e2a47"/>
                  </a:solidFill>
                  <a:latin typeface="Roboto Black"/>
                  <a:ea typeface="Roboto Black"/>
                </a:rPr>
                <a:t> 2017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326" name="Group 14"/>
          <p:cNvGrpSpPr/>
          <p:nvPr/>
        </p:nvGrpSpPr>
        <p:grpSpPr>
          <a:xfrm>
            <a:off x="1267200" y="2095920"/>
            <a:ext cx="993960" cy="829440"/>
            <a:chOff x="1267200" y="2095920"/>
            <a:chExt cx="993960" cy="829440"/>
          </a:xfrm>
        </p:grpSpPr>
        <p:sp>
          <p:nvSpPr>
            <p:cNvPr id="327" name="CustomShape 15"/>
            <p:cNvSpPr/>
            <p:nvPr/>
          </p:nvSpPr>
          <p:spPr>
            <a:xfrm>
              <a:off x="1267200" y="2095920"/>
              <a:ext cx="993960" cy="829440"/>
            </a:xfrm>
            <a:custGeom>
              <a:avLst/>
              <a:gdLst/>
              <a:ahLst/>
              <a:rect l="l" t="t" r="r" b="b"/>
              <a:pathLst>
                <a:path w="209468" h="174831">
                  <a:moveTo>
                    <a:pt x="198077" y="11364"/>
                  </a:moveTo>
                  <a:lnTo>
                    <a:pt x="198105" y="12377"/>
                  </a:lnTo>
                  <a:lnTo>
                    <a:pt x="198105" y="134115"/>
                  </a:lnTo>
                  <a:cubicBezTo>
                    <a:pt x="198105" y="134854"/>
                    <a:pt x="197803" y="135155"/>
                    <a:pt x="197064" y="135155"/>
                  </a:cubicBezTo>
                  <a:lnTo>
                    <a:pt x="12294" y="135155"/>
                  </a:lnTo>
                  <a:cubicBezTo>
                    <a:pt x="11555" y="135155"/>
                    <a:pt x="11254" y="134854"/>
                    <a:pt x="11254" y="134115"/>
                  </a:cubicBezTo>
                  <a:lnTo>
                    <a:pt x="11254" y="12377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30" y="712"/>
                    <a:pt x="712" y="5531"/>
                    <a:pt x="0" y="11364"/>
                  </a:cubicBezTo>
                  <a:lnTo>
                    <a:pt x="0" y="12377"/>
                  </a:lnTo>
                  <a:lnTo>
                    <a:pt x="0" y="134115"/>
                  </a:lnTo>
                  <a:cubicBezTo>
                    <a:pt x="0" y="136497"/>
                    <a:pt x="630" y="138468"/>
                    <a:pt x="1643" y="140248"/>
                  </a:cubicBezTo>
                  <a:cubicBezTo>
                    <a:pt x="3998" y="144383"/>
                    <a:pt x="7503" y="146518"/>
                    <a:pt x="12294" y="146518"/>
                  </a:cubicBezTo>
                  <a:lnTo>
                    <a:pt x="79707" y="146518"/>
                  </a:lnTo>
                  <a:lnTo>
                    <a:pt x="79707" y="163522"/>
                  </a:lnTo>
                  <a:lnTo>
                    <a:pt x="66920" y="163522"/>
                  </a:lnTo>
                  <a:cubicBezTo>
                    <a:pt x="63744" y="163522"/>
                    <a:pt x="61280" y="165987"/>
                    <a:pt x="61280" y="169163"/>
                  </a:cubicBezTo>
                  <a:cubicBezTo>
                    <a:pt x="61280" y="172339"/>
                    <a:pt x="63744" y="174831"/>
                    <a:pt x="66920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39"/>
                    <a:pt x="148216" y="169163"/>
                  </a:cubicBezTo>
                  <a:cubicBezTo>
                    <a:pt x="148216" y="165987"/>
                    <a:pt x="145642" y="163522"/>
                    <a:pt x="142466" y="163522"/>
                  </a:cubicBezTo>
                  <a:lnTo>
                    <a:pt x="129651" y="163522"/>
                  </a:lnTo>
                  <a:lnTo>
                    <a:pt x="129651" y="146518"/>
                  </a:lnTo>
                  <a:lnTo>
                    <a:pt x="197064" y="146518"/>
                  </a:lnTo>
                  <a:cubicBezTo>
                    <a:pt x="201911" y="146518"/>
                    <a:pt x="205388" y="144437"/>
                    <a:pt x="207715" y="140248"/>
                  </a:cubicBezTo>
                  <a:cubicBezTo>
                    <a:pt x="208783" y="138359"/>
                    <a:pt x="209468" y="136360"/>
                    <a:pt x="209468" y="134115"/>
                  </a:cubicBezTo>
                  <a:lnTo>
                    <a:pt x="209468" y="12377"/>
                  </a:lnTo>
                  <a:lnTo>
                    <a:pt x="209468" y="11364"/>
                  </a:lnTo>
                  <a:cubicBezTo>
                    <a:pt x="208756" y="5531"/>
                    <a:pt x="203909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8" name="Group 16"/>
            <p:cNvGrpSpPr/>
            <p:nvPr/>
          </p:nvGrpSpPr>
          <p:grpSpPr>
            <a:xfrm>
              <a:off x="1550520" y="2261520"/>
              <a:ext cx="426960" cy="373680"/>
              <a:chOff x="1550520" y="2261520"/>
              <a:chExt cx="426960" cy="373680"/>
            </a:xfrm>
          </p:grpSpPr>
          <p:sp>
            <p:nvSpPr>
              <p:cNvPr id="329" name="CustomShape 17"/>
              <p:cNvSpPr/>
              <p:nvPr/>
            </p:nvSpPr>
            <p:spPr>
              <a:xfrm>
                <a:off x="1626480" y="2328480"/>
                <a:ext cx="275040" cy="239040"/>
              </a:xfrm>
              <a:custGeom>
                <a:avLst/>
                <a:gdLst/>
                <a:ahLst/>
                <a:rect l="l" t="t" r="r" b="b"/>
                <a:pathLst>
                  <a:path w="7531" h="7468">
                    <a:moveTo>
                      <a:pt x="3750" y="663"/>
                    </a:moveTo>
                    <a:cubicBezTo>
                      <a:pt x="3939" y="663"/>
                      <a:pt x="4096" y="820"/>
                      <a:pt x="4096" y="1009"/>
                    </a:cubicBezTo>
                    <a:lnTo>
                      <a:pt x="4096" y="3624"/>
                    </a:lnTo>
                    <a:lnTo>
                      <a:pt x="5357" y="4884"/>
                    </a:lnTo>
                    <a:cubicBezTo>
                      <a:pt x="5514" y="5042"/>
                      <a:pt x="5514" y="5231"/>
                      <a:pt x="5357" y="5357"/>
                    </a:cubicBezTo>
                    <a:cubicBezTo>
                      <a:pt x="5294" y="5420"/>
                      <a:pt x="5207" y="5451"/>
                      <a:pt x="5120" y="5451"/>
                    </a:cubicBezTo>
                    <a:cubicBezTo>
                      <a:pt x="5034" y="5451"/>
                      <a:pt x="4947" y="5420"/>
                      <a:pt x="4884" y="5357"/>
                    </a:cubicBezTo>
                    <a:lnTo>
                      <a:pt x="3498" y="3971"/>
                    </a:lnTo>
                    <a:cubicBezTo>
                      <a:pt x="3435" y="3908"/>
                      <a:pt x="3403" y="3813"/>
                      <a:pt x="3403" y="3719"/>
                    </a:cubicBezTo>
                    <a:lnTo>
                      <a:pt x="3403" y="1009"/>
                    </a:lnTo>
                    <a:cubicBezTo>
                      <a:pt x="3403" y="820"/>
                      <a:pt x="3561" y="663"/>
                      <a:pt x="3750" y="663"/>
                    </a:cubicBezTo>
                    <a:close/>
                    <a:moveTo>
                      <a:pt x="3750" y="1"/>
                    </a:moveTo>
                    <a:cubicBezTo>
                      <a:pt x="1671" y="1"/>
                      <a:pt x="1" y="1702"/>
                      <a:pt x="1" y="3750"/>
                    </a:cubicBezTo>
                    <a:cubicBezTo>
                      <a:pt x="1" y="5829"/>
                      <a:pt x="1702" y="7468"/>
                      <a:pt x="3750" y="7468"/>
                    </a:cubicBezTo>
                    <a:cubicBezTo>
                      <a:pt x="5798" y="7468"/>
                      <a:pt x="7499" y="5798"/>
                      <a:pt x="7499" y="3750"/>
                    </a:cubicBezTo>
                    <a:cubicBezTo>
                      <a:pt x="7530" y="1702"/>
                      <a:pt x="5829" y="1"/>
                      <a:pt x="3750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CustomShape 18"/>
              <p:cNvSpPr/>
              <p:nvPr/>
            </p:nvSpPr>
            <p:spPr>
              <a:xfrm>
                <a:off x="1550520" y="2261520"/>
                <a:ext cx="426960" cy="373680"/>
              </a:xfrm>
              <a:custGeom>
                <a:avLst/>
                <a:gdLst/>
                <a:ahLst/>
                <a:rect l="l" t="t" r="r" b="b"/>
                <a:pathLst>
                  <a:path w="11689" h="11658">
                    <a:moveTo>
                      <a:pt x="5829" y="1355"/>
                    </a:moveTo>
                    <a:cubicBezTo>
                      <a:pt x="8286" y="1355"/>
                      <a:pt x="10271" y="3372"/>
                      <a:pt x="10271" y="5829"/>
                    </a:cubicBezTo>
                    <a:cubicBezTo>
                      <a:pt x="10271" y="8286"/>
                      <a:pt x="8318" y="10271"/>
                      <a:pt x="5829" y="10271"/>
                    </a:cubicBezTo>
                    <a:cubicBezTo>
                      <a:pt x="3403" y="10271"/>
                      <a:pt x="1387" y="8255"/>
                      <a:pt x="1387" y="5829"/>
                    </a:cubicBezTo>
                    <a:cubicBezTo>
                      <a:pt x="1387" y="3372"/>
                      <a:pt x="3371" y="1355"/>
                      <a:pt x="5829" y="1355"/>
                    </a:cubicBezTo>
                    <a:close/>
                    <a:moveTo>
                      <a:pt x="5829" y="1"/>
                    </a:moveTo>
                    <a:cubicBezTo>
                      <a:pt x="2647" y="1"/>
                      <a:pt x="0" y="2616"/>
                      <a:pt x="0" y="5829"/>
                    </a:cubicBezTo>
                    <a:cubicBezTo>
                      <a:pt x="0" y="9011"/>
                      <a:pt x="2647" y="11657"/>
                      <a:pt x="5829" y="11657"/>
                    </a:cubicBezTo>
                    <a:cubicBezTo>
                      <a:pt x="9011" y="11657"/>
                      <a:pt x="11657" y="9011"/>
                      <a:pt x="11657" y="5829"/>
                    </a:cubicBezTo>
                    <a:cubicBezTo>
                      <a:pt x="11689" y="2616"/>
                      <a:pt x="9042" y="1"/>
                      <a:pt x="5829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31" name="Group 19"/>
          <p:cNvGrpSpPr/>
          <p:nvPr/>
        </p:nvGrpSpPr>
        <p:grpSpPr>
          <a:xfrm>
            <a:off x="5055480" y="2103120"/>
            <a:ext cx="993960" cy="829440"/>
            <a:chOff x="5055480" y="2103120"/>
            <a:chExt cx="993960" cy="829440"/>
          </a:xfrm>
        </p:grpSpPr>
        <p:sp>
          <p:nvSpPr>
            <p:cNvPr id="332" name="CustomShape 20"/>
            <p:cNvSpPr/>
            <p:nvPr/>
          </p:nvSpPr>
          <p:spPr>
            <a:xfrm>
              <a:off x="5055480" y="2103120"/>
              <a:ext cx="993960" cy="829440"/>
            </a:xfrm>
            <a:custGeom>
              <a:avLst/>
              <a:gdLst/>
              <a:ahLst/>
              <a:rect l="l" t="t" r="r" b="b"/>
              <a:pathLst>
                <a:path w="209468" h="174831">
                  <a:moveTo>
                    <a:pt x="198077" y="11364"/>
                  </a:moveTo>
                  <a:lnTo>
                    <a:pt x="198105" y="12377"/>
                  </a:lnTo>
                  <a:lnTo>
                    <a:pt x="198105" y="134115"/>
                  </a:lnTo>
                  <a:cubicBezTo>
                    <a:pt x="198105" y="134854"/>
                    <a:pt x="197803" y="135155"/>
                    <a:pt x="197064" y="135155"/>
                  </a:cubicBezTo>
                  <a:lnTo>
                    <a:pt x="12294" y="135155"/>
                  </a:lnTo>
                  <a:cubicBezTo>
                    <a:pt x="11555" y="135155"/>
                    <a:pt x="11254" y="134854"/>
                    <a:pt x="11254" y="134115"/>
                  </a:cubicBezTo>
                  <a:lnTo>
                    <a:pt x="11254" y="12377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30" y="712"/>
                    <a:pt x="712" y="5531"/>
                    <a:pt x="0" y="11364"/>
                  </a:cubicBezTo>
                  <a:lnTo>
                    <a:pt x="0" y="12377"/>
                  </a:lnTo>
                  <a:lnTo>
                    <a:pt x="0" y="134115"/>
                  </a:lnTo>
                  <a:cubicBezTo>
                    <a:pt x="0" y="136497"/>
                    <a:pt x="630" y="138468"/>
                    <a:pt x="1643" y="140248"/>
                  </a:cubicBezTo>
                  <a:cubicBezTo>
                    <a:pt x="3998" y="144383"/>
                    <a:pt x="7503" y="146518"/>
                    <a:pt x="12294" y="146518"/>
                  </a:cubicBezTo>
                  <a:lnTo>
                    <a:pt x="79707" y="146518"/>
                  </a:lnTo>
                  <a:lnTo>
                    <a:pt x="79707" y="163522"/>
                  </a:lnTo>
                  <a:lnTo>
                    <a:pt x="66920" y="163522"/>
                  </a:lnTo>
                  <a:cubicBezTo>
                    <a:pt x="63744" y="163522"/>
                    <a:pt x="61280" y="165987"/>
                    <a:pt x="61280" y="169163"/>
                  </a:cubicBezTo>
                  <a:cubicBezTo>
                    <a:pt x="61280" y="172339"/>
                    <a:pt x="63744" y="174831"/>
                    <a:pt x="66920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39"/>
                    <a:pt x="148216" y="169163"/>
                  </a:cubicBezTo>
                  <a:cubicBezTo>
                    <a:pt x="148216" y="165987"/>
                    <a:pt x="145642" y="163522"/>
                    <a:pt x="142466" y="163522"/>
                  </a:cubicBezTo>
                  <a:lnTo>
                    <a:pt x="129651" y="163522"/>
                  </a:lnTo>
                  <a:lnTo>
                    <a:pt x="129651" y="146518"/>
                  </a:lnTo>
                  <a:lnTo>
                    <a:pt x="197064" y="146518"/>
                  </a:lnTo>
                  <a:cubicBezTo>
                    <a:pt x="201911" y="146518"/>
                    <a:pt x="205388" y="144437"/>
                    <a:pt x="207715" y="140248"/>
                  </a:cubicBezTo>
                  <a:cubicBezTo>
                    <a:pt x="208783" y="138359"/>
                    <a:pt x="209468" y="136360"/>
                    <a:pt x="209468" y="134115"/>
                  </a:cubicBezTo>
                  <a:lnTo>
                    <a:pt x="209468" y="12377"/>
                  </a:lnTo>
                  <a:lnTo>
                    <a:pt x="209468" y="11364"/>
                  </a:lnTo>
                  <a:cubicBezTo>
                    <a:pt x="208756" y="5531"/>
                    <a:pt x="203909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3" name="Group 21"/>
            <p:cNvGrpSpPr/>
            <p:nvPr/>
          </p:nvGrpSpPr>
          <p:grpSpPr>
            <a:xfrm>
              <a:off x="5338800" y="2268720"/>
              <a:ext cx="426960" cy="373680"/>
              <a:chOff x="5338800" y="2268720"/>
              <a:chExt cx="426960" cy="373680"/>
            </a:xfrm>
          </p:grpSpPr>
          <p:sp>
            <p:nvSpPr>
              <p:cNvPr id="334" name="CustomShape 22"/>
              <p:cNvSpPr/>
              <p:nvPr/>
            </p:nvSpPr>
            <p:spPr>
              <a:xfrm>
                <a:off x="5414760" y="2335680"/>
                <a:ext cx="275040" cy="239040"/>
              </a:xfrm>
              <a:custGeom>
                <a:avLst/>
                <a:gdLst/>
                <a:ahLst/>
                <a:rect l="l" t="t" r="r" b="b"/>
                <a:pathLst>
                  <a:path w="7531" h="7468">
                    <a:moveTo>
                      <a:pt x="3750" y="663"/>
                    </a:moveTo>
                    <a:cubicBezTo>
                      <a:pt x="3939" y="663"/>
                      <a:pt x="4096" y="820"/>
                      <a:pt x="4096" y="1009"/>
                    </a:cubicBezTo>
                    <a:lnTo>
                      <a:pt x="4096" y="3624"/>
                    </a:lnTo>
                    <a:lnTo>
                      <a:pt x="5357" y="4884"/>
                    </a:lnTo>
                    <a:cubicBezTo>
                      <a:pt x="5514" y="5042"/>
                      <a:pt x="5514" y="5231"/>
                      <a:pt x="5357" y="5357"/>
                    </a:cubicBezTo>
                    <a:cubicBezTo>
                      <a:pt x="5294" y="5420"/>
                      <a:pt x="5207" y="5451"/>
                      <a:pt x="5120" y="5451"/>
                    </a:cubicBezTo>
                    <a:cubicBezTo>
                      <a:pt x="5034" y="5451"/>
                      <a:pt x="4947" y="5420"/>
                      <a:pt x="4884" y="5357"/>
                    </a:cubicBezTo>
                    <a:lnTo>
                      <a:pt x="3498" y="3971"/>
                    </a:lnTo>
                    <a:cubicBezTo>
                      <a:pt x="3435" y="3908"/>
                      <a:pt x="3403" y="3813"/>
                      <a:pt x="3403" y="3719"/>
                    </a:cubicBezTo>
                    <a:lnTo>
                      <a:pt x="3403" y="1009"/>
                    </a:lnTo>
                    <a:cubicBezTo>
                      <a:pt x="3403" y="820"/>
                      <a:pt x="3561" y="663"/>
                      <a:pt x="3750" y="663"/>
                    </a:cubicBezTo>
                    <a:close/>
                    <a:moveTo>
                      <a:pt x="3750" y="1"/>
                    </a:moveTo>
                    <a:cubicBezTo>
                      <a:pt x="1671" y="1"/>
                      <a:pt x="1" y="1702"/>
                      <a:pt x="1" y="3750"/>
                    </a:cubicBezTo>
                    <a:cubicBezTo>
                      <a:pt x="1" y="5829"/>
                      <a:pt x="1702" y="7468"/>
                      <a:pt x="3750" y="7468"/>
                    </a:cubicBezTo>
                    <a:cubicBezTo>
                      <a:pt x="5798" y="7468"/>
                      <a:pt x="7499" y="5798"/>
                      <a:pt x="7499" y="3750"/>
                    </a:cubicBezTo>
                    <a:cubicBezTo>
                      <a:pt x="7530" y="1702"/>
                      <a:pt x="5829" y="1"/>
                      <a:pt x="3750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5" name="CustomShape 23"/>
              <p:cNvSpPr/>
              <p:nvPr/>
            </p:nvSpPr>
            <p:spPr>
              <a:xfrm>
                <a:off x="5338800" y="2268720"/>
                <a:ext cx="426960" cy="373680"/>
              </a:xfrm>
              <a:custGeom>
                <a:avLst/>
                <a:gdLst/>
                <a:ahLst/>
                <a:rect l="l" t="t" r="r" b="b"/>
                <a:pathLst>
                  <a:path w="11689" h="11658">
                    <a:moveTo>
                      <a:pt x="5829" y="1355"/>
                    </a:moveTo>
                    <a:cubicBezTo>
                      <a:pt x="8286" y="1355"/>
                      <a:pt x="10271" y="3372"/>
                      <a:pt x="10271" y="5829"/>
                    </a:cubicBezTo>
                    <a:cubicBezTo>
                      <a:pt x="10271" y="8286"/>
                      <a:pt x="8318" y="10271"/>
                      <a:pt x="5829" y="10271"/>
                    </a:cubicBezTo>
                    <a:cubicBezTo>
                      <a:pt x="3403" y="10271"/>
                      <a:pt x="1387" y="8255"/>
                      <a:pt x="1387" y="5829"/>
                    </a:cubicBezTo>
                    <a:cubicBezTo>
                      <a:pt x="1387" y="3372"/>
                      <a:pt x="3371" y="1355"/>
                      <a:pt x="5829" y="1355"/>
                    </a:cubicBezTo>
                    <a:close/>
                    <a:moveTo>
                      <a:pt x="5829" y="1"/>
                    </a:moveTo>
                    <a:cubicBezTo>
                      <a:pt x="2647" y="1"/>
                      <a:pt x="0" y="2616"/>
                      <a:pt x="0" y="5829"/>
                    </a:cubicBezTo>
                    <a:cubicBezTo>
                      <a:pt x="0" y="9011"/>
                      <a:pt x="2647" y="11657"/>
                      <a:pt x="5829" y="11657"/>
                    </a:cubicBezTo>
                    <a:cubicBezTo>
                      <a:pt x="9011" y="11657"/>
                      <a:pt x="11657" y="9011"/>
                      <a:pt x="11657" y="5829"/>
                    </a:cubicBezTo>
                    <a:cubicBezTo>
                      <a:pt x="11689" y="2616"/>
                      <a:pt x="9042" y="1"/>
                      <a:pt x="5829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36" name="Group 24"/>
          <p:cNvGrpSpPr/>
          <p:nvPr/>
        </p:nvGrpSpPr>
        <p:grpSpPr>
          <a:xfrm>
            <a:off x="6949440" y="2100600"/>
            <a:ext cx="993960" cy="829440"/>
            <a:chOff x="6949440" y="2100600"/>
            <a:chExt cx="993960" cy="829440"/>
          </a:xfrm>
        </p:grpSpPr>
        <p:sp>
          <p:nvSpPr>
            <p:cNvPr id="337" name="CustomShape 25"/>
            <p:cNvSpPr/>
            <p:nvPr/>
          </p:nvSpPr>
          <p:spPr>
            <a:xfrm>
              <a:off x="6949440" y="2100600"/>
              <a:ext cx="993960" cy="829440"/>
            </a:xfrm>
            <a:custGeom>
              <a:avLst/>
              <a:gdLst/>
              <a:ahLst/>
              <a:rect l="l" t="t" r="r" b="b"/>
              <a:pathLst>
                <a:path w="209468" h="174831">
                  <a:moveTo>
                    <a:pt x="198077" y="11364"/>
                  </a:moveTo>
                  <a:lnTo>
                    <a:pt x="198105" y="12377"/>
                  </a:lnTo>
                  <a:lnTo>
                    <a:pt x="198105" y="134115"/>
                  </a:lnTo>
                  <a:cubicBezTo>
                    <a:pt x="198105" y="134854"/>
                    <a:pt x="197803" y="135155"/>
                    <a:pt x="197064" y="135155"/>
                  </a:cubicBezTo>
                  <a:lnTo>
                    <a:pt x="12294" y="135155"/>
                  </a:lnTo>
                  <a:cubicBezTo>
                    <a:pt x="11555" y="135155"/>
                    <a:pt x="11254" y="134854"/>
                    <a:pt x="11254" y="134115"/>
                  </a:cubicBezTo>
                  <a:lnTo>
                    <a:pt x="11254" y="12377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30" y="712"/>
                    <a:pt x="712" y="5531"/>
                    <a:pt x="0" y="11364"/>
                  </a:cubicBezTo>
                  <a:lnTo>
                    <a:pt x="0" y="12377"/>
                  </a:lnTo>
                  <a:lnTo>
                    <a:pt x="0" y="134115"/>
                  </a:lnTo>
                  <a:cubicBezTo>
                    <a:pt x="0" y="136497"/>
                    <a:pt x="630" y="138468"/>
                    <a:pt x="1643" y="140248"/>
                  </a:cubicBezTo>
                  <a:cubicBezTo>
                    <a:pt x="3998" y="144383"/>
                    <a:pt x="7503" y="146518"/>
                    <a:pt x="12294" y="146518"/>
                  </a:cubicBezTo>
                  <a:lnTo>
                    <a:pt x="79707" y="146518"/>
                  </a:lnTo>
                  <a:lnTo>
                    <a:pt x="79707" y="163522"/>
                  </a:lnTo>
                  <a:lnTo>
                    <a:pt x="66920" y="163522"/>
                  </a:lnTo>
                  <a:cubicBezTo>
                    <a:pt x="63744" y="163522"/>
                    <a:pt x="61280" y="165987"/>
                    <a:pt x="61280" y="169163"/>
                  </a:cubicBezTo>
                  <a:cubicBezTo>
                    <a:pt x="61280" y="172339"/>
                    <a:pt x="63744" y="174831"/>
                    <a:pt x="66920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39"/>
                    <a:pt x="148216" y="169163"/>
                  </a:cubicBezTo>
                  <a:cubicBezTo>
                    <a:pt x="148216" y="165987"/>
                    <a:pt x="145642" y="163522"/>
                    <a:pt x="142466" y="163522"/>
                  </a:cubicBezTo>
                  <a:lnTo>
                    <a:pt x="129651" y="163522"/>
                  </a:lnTo>
                  <a:lnTo>
                    <a:pt x="129651" y="146518"/>
                  </a:lnTo>
                  <a:lnTo>
                    <a:pt x="197064" y="146518"/>
                  </a:lnTo>
                  <a:cubicBezTo>
                    <a:pt x="201911" y="146518"/>
                    <a:pt x="205388" y="144437"/>
                    <a:pt x="207715" y="140248"/>
                  </a:cubicBezTo>
                  <a:cubicBezTo>
                    <a:pt x="208783" y="138359"/>
                    <a:pt x="209468" y="136360"/>
                    <a:pt x="209468" y="134115"/>
                  </a:cubicBezTo>
                  <a:lnTo>
                    <a:pt x="209468" y="12377"/>
                  </a:lnTo>
                  <a:lnTo>
                    <a:pt x="209468" y="11364"/>
                  </a:lnTo>
                  <a:cubicBezTo>
                    <a:pt x="208756" y="5531"/>
                    <a:pt x="203909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8" name="Group 26"/>
            <p:cNvGrpSpPr/>
            <p:nvPr/>
          </p:nvGrpSpPr>
          <p:grpSpPr>
            <a:xfrm>
              <a:off x="7232760" y="2266200"/>
              <a:ext cx="426960" cy="373680"/>
              <a:chOff x="7232760" y="2266200"/>
              <a:chExt cx="426960" cy="373680"/>
            </a:xfrm>
          </p:grpSpPr>
          <p:sp>
            <p:nvSpPr>
              <p:cNvPr id="339" name="CustomShape 27"/>
              <p:cNvSpPr/>
              <p:nvPr/>
            </p:nvSpPr>
            <p:spPr>
              <a:xfrm>
                <a:off x="7308720" y="2333160"/>
                <a:ext cx="275040" cy="239040"/>
              </a:xfrm>
              <a:custGeom>
                <a:avLst/>
                <a:gdLst/>
                <a:ahLst/>
                <a:rect l="l" t="t" r="r" b="b"/>
                <a:pathLst>
                  <a:path w="7531" h="7468">
                    <a:moveTo>
                      <a:pt x="3750" y="663"/>
                    </a:moveTo>
                    <a:cubicBezTo>
                      <a:pt x="3939" y="663"/>
                      <a:pt x="4096" y="820"/>
                      <a:pt x="4096" y="1009"/>
                    </a:cubicBezTo>
                    <a:lnTo>
                      <a:pt x="4096" y="3624"/>
                    </a:lnTo>
                    <a:lnTo>
                      <a:pt x="5357" y="4884"/>
                    </a:lnTo>
                    <a:cubicBezTo>
                      <a:pt x="5514" y="5042"/>
                      <a:pt x="5514" y="5231"/>
                      <a:pt x="5357" y="5357"/>
                    </a:cubicBezTo>
                    <a:cubicBezTo>
                      <a:pt x="5294" y="5420"/>
                      <a:pt x="5207" y="5451"/>
                      <a:pt x="5120" y="5451"/>
                    </a:cubicBezTo>
                    <a:cubicBezTo>
                      <a:pt x="5034" y="5451"/>
                      <a:pt x="4947" y="5420"/>
                      <a:pt x="4884" y="5357"/>
                    </a:cubicBezTo>
                    <a:lnTo>
                      <a:pt x="3498" y="3971"/>
                    </a:lnTo>
                    <a:cubicBezTo>
                      <a:pt x="3435" y="3908"/>
                      <a:pt x="3403" y="3813"/>
                      <a:pt x="3403" y="3719"/>
                    </a:cubicBezTo>
                    <a:lnTo>
                      <a:pt x="3403" y="1009"/>
                    </a:lnTo>
                    <a:cubicBezTo>
                      <a:pt x="3403" y="820"/>
                      <a:pt x="3561" y="663"/>
                      <a:pt x="3750" y="663"/>
                    </a:cubicBezTo>
                    <a:close/>
                    <a:moveTo>
                      <a:pt x="3750" y="1"/>
                    </a:moveTo>
                    <a:cubicBezTo>
                      <a:pt x="1671" y="1"/>
                      <a:pt x="1" y="1702"/>
                      <a:pt x="1" y="3750"/>
                    </a:cubicBezTo>
                    <a:cubicBezTo>
                      <a:pt x="1" y="5829"/>
                      <a:pt x="1702" y="7468"/>
                      <a:pt x="3750" y="7468"/>
                    </a:cubicBezTo>
                    <a:cubicBezTo>
                      <a:pt x="5798" y="7468"/>
                      <a:pt x="7499" y="5798"/>
                      <a:pt x="7499" y="3750"/>
                    </a:cubicBezTo>
                    <a:cubicBezTo>
                      <a:pt x="7530" y="1702"/>
                      <a:pt x="5829" y="1"/>
                      <a:pt x="3750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CustomShape 28"/>
              <p:cNvSpPr/>
              <p:nvPr/>
            </p:nvSpPr>
            <p:spPr>
              <a:xfrm>
                <a:off x="7232760" y="2266200"/>
                <a:ext cx="426960" cy="373680"/>
              </a:xfrm>
              <a:custGeom>
                <a:avLst/>
                <a:gdLst/>
                <a:ahLst/>
                <a:rect l="l" t="t" r="r" b="b"/>
                <a:pathLst>
                  <a:path w="11689" h="11658">
                    <a:moveTo>
                      <a:pt x="5829" y="1355"/>
                    </a:moveTo>
                    <a:cubicBezTo>
                      <a:pt x="8286" y="1355"/>
                      <a:pt x="10271" y="3372"/>
                      <a:pt x="10271" y="5829"/>
                    </a:cubicBezTo>
                    <a:cubicBezTo>
                      <a:pt x="10271" y="8286"/>
                      <a:pt x="8318" y="10271"/>
                      <a:pt x="5829" y="10271"/>
                    </a:cubicBezTo>
                    <a:cubicBezTo>
                      <a:pt x="3403" y="10271"/>
                      <a:pt x="1387" y="8255"/>
                      <a:pt x="1387" y="5829"/>
                    </a:cubicBezTo>
                    <a:cubicBezTo>
                      <a:pt x="1387" y="3372"/>
                      <a:pt x="3371" y="1355"/>
                      <a:pt x="5829" y="1355"/>
                    </a:cubicBezTo>
                    <a:close/>
                    <a:moveTo>
                      <a:pt x="5829" y="1"/>
                    </a:moveTo>
                    <a:cubicBezTo>
                      <a:pt x="2647" y="1"/>
                      <a:pt x="0" y="2616"/>
                      <a:pt x="0" y="5829"/>
                    </a:cubicBezTo>
                    <a:cubicBezTo>
                      <a:pt x="0" y="9011"/>
                      <a:pt x="2647" y="11657"/>
                      <a:pt x="5829" y="11657"/>
                    </a:cubicBezTo>
                    <a:cubicBezTo>
                      <a:pt x="9011" y="11657"/>
                      <a:pt x="11657" y="9011"/>
                      <a:pt x="11657" y="5829"/>
                    </a:cubicBezTo>
                    <a:cubicBezTo>
                      <a:pt x="11689" y="2616"/>
                      <a:pt x="9042" y="1"/>
                      <a:pt x="5829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41" name="Group 29"/>
          <p:cNvGrpSpPr/>
          <p:nvPr/>
        </p:nvGrpSpPr>
        <p:grpSpPr>
          <a:xfrm>
            <a:off x="3161160" y="2098440"/>
            <a:ext cx="993960" cy="829440"/>
            <a:chOff x="3161160" y="2098440"/>
            <a:chExt cx="993960" cy="829440"/>
          </a:xfrm>
        </p:grpSpPr>
        <p:grpSp>
          <p:nvGrpSpPr>
            <p:cNvPr id="342" name="Group 30"/>
            <p:cNvGrpSpPr/>
            <p:nvPr/>
          </p:nvGrpSpPr>
          <p:grpSpPr>
            <a:xfrm>
              <a:off x="3446280" y="2270160"/>
              <a:ext cx="423360" cy="365040"/>
              <a:chOff x="3446280" y="2270160"/>
              <a:chExt cx="423360" cy="365040"/>
            </a:xfrm>
          </p:grpSpPr>
          <p:sp>
            <p:nvSpPr>
              <p:cNvPr id="343" name="CustomShape 31"/>
              <p:cNvSpPr/>
              <p:nvPr/>
            </p:nvSpPr>
            <p:spPr>
              <a:xfrm>
                <a:off x="3446280" y="2270160"/>
                <a:ext cx="423360" cy="365040"/>
              </a:xfrm>
              <a:custGeom>
                <a:avLst/>
                <a:gdLst/>
                <a:ahLst/>
                <a:rect l="l" t="t" r="r" b="b"/>
                <a:pathLst>
                  <a:path w="18911" h="18911">
                    <a:moveTo>
                      <a:pt x="9455" y="2466"/>
                    </a:moveTo>
                    <a:cubicBezTo>
                      <a:pt x="13307" y="2466"/>
                      <a:pt x="16442" y="5601"/>
                      <a:pt x="16442" y="9456"/>
                    </a:cubicBezTo>
                    <a:cubicBezTo>
                      <a:pt x="16442" y="13310"/>
                      <a:pt x="13307" y="16445"/>
                      <a:pt x="9455" y="16445"/>
                    </a:cubicBezTo>
                    <a:cubicBezTo>
                      <a:pt x="5601" y="16445"/>
                      <a:pt x="2466" y="13310"/>
                      <a:pt x="2466" y="9456"/>
                    </a:cubicBezTo>
                    <a:cubicBezTo>
                      <a:pt x="2466" y="5601"/>
                      <a:pt x="5601" y="2466"/>
                      <a:pt x="9455" y="2466"/>
                    </a:cubicBezTo>
                    <a:close/>
                    <a:moveTo>
                      <a:pt x="9455" y="0"/>
                    </a:moveTo>
                    <a:cubicBezTo>
                      <a:pt x="4228" y="0"/>
                      <a:pt x="0" y="4228"/>
                      <a:pt x="0" y="9456"/>
                    </a:cubicBezTo>
                    <a:cubicBezTo>
                      <a:pt x="0" y="14683"/>
                      <a:pt x="4228" y="18911"/>
                      <a:pt x="9455" y="18911"/>
                    </a:cubicBezTo>
                    <a:cubicBezTo>
                      <a:pt x="14680" y="18911"/>
                      <a:pt x="18911" y="14683"/>
                      <a:pt x="18911" y="9456"/>
                    </a:cubicBezTo>
                    <a:cubicBezTo>
                      <a:pt x="18911" y="4231"/>
                      <a:pt x="14680" y="0"/>
                      <a:pt x="9455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" name="CustomShape 32"/>
              <p:cNvSpPr/>
              <p:nvPr/>
            </p:nvSpPr>
            <p:spPr>
              <a:xfrm>
                <a:off x="3526920" y="2340000"/>
                <a:ext cx="262080" cy="225360"/>
              </a:xfrm>
              <a:custGeom>
                <a:avLst/>
                <a:gdLst/>
                <a:ahLst/>
                <a:rect l="l" t="t" r="r" b="b"/>
                <a:pathLst>
                  <a:path w="11718" h="11721">
                    <a:moveTo>
                      <a:pt x="5860" y="1043"/>
                    </a:moveTo>
                    <a:cubicBezTo>
                      <a:pt x="6171" y="1043"/>
                      <a:pt x="6424" y="1295"/>
                      <a:pt x="6424" y="1609"/>
                    </a:cubicBezTo>
                    <a:lnTo>
                      <a:pt x="6424" y="2542"/>
                    </a:lnTo>
                    <a:cubicBezTo>
                      <a:pt x="7264" y="2792"/>
                      <a:pt x="7839" y="3566"/>
                      <a:pt x="7842" y="4442"/>
                    </a:cubicBezTo>
                    <a:cubicBezTo>
                      <a:pt x="7842" y="4755"/>
                      <a:pt x="7589" y="5008"/>
                      <a:pt x="7276" y="5008"/>
                    </a:cubicBezTo>
                    <a:cubicBezTo>
                      <a:pt x="6966" y="5008"/>
                      <a:pt x="6713" y="4755"/>
                      <a:pt x="6713" y="4442"/>
                    </a:cubicBezTo>
                    <a:cubicBezTo>
                      <a:pt x="6713" y="3929"/>
                      <a:pt x="6292" y="3588"/>
                      <a:pt x="5853" y="3588"/>
                    </a:cubicBezTo>
                    <a:cubicBezTo>
                      <a:pt x="5644" y="3588"/>
                      <a:pt x="5429" y="3666"/>
                      <a:pt x="5255" y="3840"/>
                    </a:cubicBezTo>
                    <a:cubicBezTo>
                      <a:pt x="4719" y="4376"/>
                      <a:pt x="5099" y="5297"/>
                      <a:pt x="5860" y="5297"/>
                    </a:cubicBezTo>
                    <a:cubicBezTo>
                      <a:pt x="5862" y="5297"/>
                      <a:pt x="5865" y="5297"/>
                      <a:pt x="5867" y="5297"/>
                    </a:cubicBezTo>
                    <a:cubicBezTo>
                      <a:pt x="6849" y="5297"/>
                      <a:pt x="7680" y="6019"/>
                      <a:pt x="7821" y="6993"/>
                    </a:cubicBezTo>
                    <a:cubicBezTo>
                      <a:pt x="7962" y="7968"/>
                      <a:pt x="7369" y="8899"/>
                      <a:pt x="6424" y="9179"/>
                    </a:cubicBezTo>
                    <a:lnTo>
                      <a:pt x="6424" y="10115"/>
                    </a:lnTo>
                    <a:cubicBezTo>
                      <a:pt x="6424" y="10426"/>
                      <a:pt x="6171" y="10679"/>
                      <a:pt x="5860" y="10679"/>
                    </a:cubicBezTo>
                    <a:cubicBezTo>
                      <a:pt x="5547" y="10679"/>
                      <a:pt x="5294" y="10426"/>
                      <a:pt x="5294" y="10115"/>
                    </a:cubicBezTo>
                    <a:lnTo>
                      <a:pt x="5294" y="9179"/>
                    </a:lnTo>
                    <a:cubicBezTo>
                      <a:pt x="4454" y="8929"/>
                      <a:pt x="3879" y="8155"/>
                      <a:pt x="3876" y="7279"/>
                    </a:cubicBezTo>
                    <a:cubicBezTo>
                      <a:pt x="3876" y="6966"/>
                      <a:pt x="4129" y="6713"/>
                      <a:pt x="4442" y="6713"/>
                    </a:cubicBezTo>
                    <a:cubicBezTo>
                      <a:pt x="4752" y="6713"/>
                      <a:pt x="5005" y="6966"/>
                      <a:pt x="5005" y="7279"/>
                    </a:cubicBezTo>
                    <a:cubicBezTo>
                      <a:pt x="5005" y="7792"/>
                      <a:pt x="5426" y="8133"/>
                      <a:pt x="5865" y="8133"/>
                    </a:cubicBezTo>
                    <a:cubicBezTo>
                      <a:pt x="6074" y="8133"/>
                      <a:pt x="6288" y="8055"/>
                      <a:pt x="6463" y="7881"/>
                    </a:cubicBezTo>
                    <a:cubicBezTo>
                      <a:pt x="6999" y="7345"/>
                      <a:pt x="6619" y="6427"/>
                      <a:pt x="5860" y="6427"/>
                    </a:cubicBezTo>
                    <a:cubicBezTo>
                      <a:pt x="4873" y="6427"/>
                      <a:pt x="4039" y="5704"/>
                      <a:pt x="3897" y="4728"/>
                    </a:cubicBezTo>
                    <a:cubicBezTo>
                      <a:pt x="3756" y="3753"/>
                      <a:pt x="4349" y="2822"/>
                      <a:pt x="5294" y="2542"/>
                    </a:cubicBezTo>
                    <a:lnTo>
                      <a:pt x="5294" y="1609"/>
                    </a:lnTo>
                    <a:cubicBezTo>
                      <a:pt x="5294" y="1295"/>
                      <a:pt x="5547" y="1043"/>
                      <a:pt x="5860" y="1043"/>
                    </a:cubicBezTo>
                    <a:close/>
                    <a:moveTo>
                      <a:pt x="5860" y="1"/>
                    </a:moveTo>
                    <a:cubicBezTo>
                      <a:pt x="2629" y="1"/>
                      <a:pt x="1" y="2629"/>
                      <a:pt x="1" y="5861"/>
                    </a:cubicBezTo>
                    <a:cubicBezTo>
                      <a:pt x="1" y="9092"/>
                      <a:pt x="2629" y="11720"/>
                      <a:pt x="5860" y="11720"/>
                    </a:cubicBezTo>
                    <a:cubicBezTo>
                      <a:pt x="9088" y="11720"/>
                      <a:pt x="11717" y="9092"/>
                      <a:pt x="11717" y="5861"/>
                    </a:cubicBezTo>
                    <a:cubicBezTo>
                      <a:pt x="11717" y="2629"/>
                      <a:pt x="9088" y="1"/>
                      <a:pt x="5860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5" name="CustomShape 33"/>
            <p:cNvSpPr/>
            <p:nvPr/>
          </p:nvSpPr>
          <p:spPr>
            <a:xfrm>
              <a:off x="3161160" y="2098440"/>
              <a:ext cx="993960" cy="829440"/>
            </a:xfrm>
            <a:custGeom>
              <a:avLst/>
              <a:gdLst/>
              <a:ahLst/>
              <a:rect l="l" t="t" r="r" b="b"/>
              <a:pathLst>
                <a:path w="209468" h="174831">
                  <a:moveTo>
                    <a:pt x="198077" y="11364"/>
                  </a:moveTo>
                  <a:lnTo>
                    <a:pt x="198105" y="12377"/>
                  </a:lnTo>
                  <a:lnTo>
                    <a:pt x="198105" y="134115"/>
                  </a:lnTo>
                  <a:cubicBezTo>
                    <a:pt x="198105" y="134854"/>
                    <a:pt x="197803" y="135155"/>
                    <a:pt x="197064" y="135155"/>
                  </a:cubicBezTo>
                  <a:lnTo>
                    <a:pt x="12294" y="135155"/>
                  </a:lnTo>
                  <a:cubicBezTo>
                    <a:pt x="11555" y="135155"/>
                    <a:pt x="11254" y="134854"/>
                    <a:pt x="11254" y="134115"/>
                  </a:cubicBezTo>
                  <a:lnTo>
                    <a:pt x="11254" y="12377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30" y="712"/>
                    <a:pt x="712" y="5531"/>
                    <a:pt x="0" y="11364"/>
                  </a:cubicBezTo>
                  <a:lnTo>
                    <a:pt x="0" y="12377"/>
                  </a:lnTo>
                  <a:lnTo>
                    <a:pt x="0" y="134115"/>
                  </a:lnTo>
                  <a:cubicBezTo>
                    <a:pt x="0" y="136497"/>
                    <a:pt x="630" y="138468"/>
                    <a:pt x="1643" y="140248"/>
                  </a:cubicBezTo>
                  <a:cubicBezTo>
                    <a:pt x="3998" y="144383"/>
                    <a:pt x="7503" y="146518"/>
                    <a:pt x="12294" y="146518"/>
                  </a:cubicBezTo>
                  <a:lnTo>
                    <a:pt x="79707" y="146518"/>
                  </a:lnTo>
                  <a:lnTo>
                    <a:pt x="79707" y="163522"/>
                  </a:lnTo>
                  <a:lnTo>
                    <a:pt x="66920" y="163522"/>
                  </a:lnTo>
                  <a:cubicBezTo>
                    <a:pt x="63744" y="163522"/>
                    <a:pt x="61280" y="165987"/>
                    <a:pt x="61280" y="169163"/>
                  </a:cubicBezTo>
                  <a:cubicBezTo>
                    <a:pt x="61280" y="172339"/>
                    <a:pt x="63744" y="174831"/>
                    <a:pt x="66920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39"/>
                    <a:pt x="148216" y="169163"/>
                  </a:cubicBezTo>
                  <a:cubicBezTo>
                    <a:pt x="148216" y="165987"/>
                    <a:pt x="145642" y="163522"/>
                    <a:pt x="142466" y="163522"/>
                  </a:cubicBezTo>
                  <a:lnTo>
                    <a:pt x="129651" y="163522"/>
                  </a:lnTo>
                  <a:lnTo>
                    <a:pt x="129651" y="146518"/>
                  </a:lnTo>
                  <a:lnTo>
                    <a:pt x="197064" y="146518"/>
                  </a:lnTo>
                  <a:cubicBezTo>
                    <a:pt x="201911" y="146518"/>
                    <a:pt x="205388" y="144437"/>
                    <a:pt x="207715" y="140248"/>
                  </a:cubicBezTo>
                  <a:cubicBezTo>
                    <a:pt x="208783" y="138359"/>
                    <a:pt x="209468" y="136360"/>
                    <a:pt x="209468" y="134115"/>
                  </a:cubicBezTo>
                  <a:lnTo>
                    <a:pt x="209468" y="12377"/>
                  </a:lnTo>
                  <a:lnTo>
                    <a:pt x="209468" y="11364"/>
                  </a:lnTo>
                  <a:cubicBezTo>
                    <a:pt x="208756" y="5531"/>
                    <a:pt x="203909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1614240" y="2834640"/>
            <a:ext cx="1580400" cy="2337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"/>
          <p:cNvSpPr/>
          <p:nvPr/>
        </p:nvSpPr>
        <p:spPr>
          <a:xfrm>
            <a:off x="3781440" y="2834640"/>
            <a:ext cx="1580400" cy="23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"/>
          <p:cNvSpPr/>
          <p:nvPr/>
        </p:nvSpPr>
        <p:spPr>
          <a:xfrm>
            <a:off x="311760" y="644400"/>
            <a:ext cx="851940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OBJETIVOS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3875040" y="3383280"/>
            <a:ext cx="139320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00" spc="-1" strike="noStrike">
                <a:solidFill>
                  <a:srgbClr val="0e2a47"/>
                </a:solidFill>
                <a:latin typeface="Roboto Light"/>
                <a:ea typeface="Roboto Light"/>
              </a:rPr>
              <a:t>Desenvolvimento de um sistema de manutenção preditiva para a prensa Haulick &amp; Roos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5948640" y="2834640"/>
            <a:ext cx="1580400" cy="2336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6"/>
          <p:cNvSpPr/>
          <p:nvPr/>
        </p:nvSpPr>
        <p:spPr>
          <a:xfrm>
            <a:off x="6042240" y="3383280"/>
            <a:ext cx="139320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00" spc="-1" strike="noStrike">
                <a:solidFill>
                  <a:srgbClr val="0e2a47"/>
                </a:solidFill>
                <a:latin typeface="Roboto Light"/>
                <a:ea typeface="Roboto Light"/>
              </a:rPr>
              <a:t>Desenvolvimento de uma plataforma de visualização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352" name="CustomShape 7"/>
          <p:cNvSpPr/>
          <p:nvPr/>
        </p:nvSpPr>
        <p:spPr>
          <a:xfrm>
            <a:off x="1715040" y="3383280"/>
            <a:ext cx="139320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00" spc="-1" strike="noStrike">
                <a:solidFill>
                  <a:srgbClr val="0e2a47"/>
                </a:solidFill>
                <a:latin typeface="Roboto Light"/>
                <a:ea typeface="Roboto Light"/>
              </a:rPr>
              <a:t>Centralização dos dados de múltiplos equipamentos numa só plataforma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3" name="CustomShape 8"/>
          <p:cNvSpPr/>
          <p:nvPr/>
        </p:nvSpPr>
        <p:spPr>
          <a:xfrm>
            <a:off x="3502080" y="3096000"/>
            <a:ext cx="207504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00" spc="-1" strike="noStrike">
                <a:solidFill>
                  <a:srgbClr val="0e2a47"/>
                </a:solidFill>
                <a:latin typeface="Roboto Black"/>
                <a:ea typeface="Roboto Black"/>
              </a:rPr>
              <a:t>MANUTENÇÃO PREDITIVA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4" name="CustomShape 9"/>
          <p:cNvSpPr/>
          <p:nvPr/>
        </p:nvSpPr>
        <p:spPr>
          <a:xfrm>
            <a:off x="5701320" y="1776960"/>
            <a:ext cx="207504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00" spc="-1" strike="noStrike">
                <a:solidFill>
                  <a:srgbClr val="0e2a47"/>
                </a:solidFill>
                <a:latin typeface="Roboto Black"/>
                <a:ea typeface="Roboto Black"/>
              </a:rPr>
              <a:t>EXPANSION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5" name="CustomShape 10"/>
          <p:cNvSpPr/>
          <p:nvPr/>
        </p:nvSpPr>
        <p:spPr>
          <a:xfrm>
            <a:off x="1371600" y="3096000"/>
            <a:ext cx="207504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00" spc="-1" strike="noStrike">
                <a:solidFill>
                  <a:srgbClr val="0e2a47"/>
                </a:solidFill>
                <a:latin typeface="Roboto Black"/>
                <a:ea typeface="Roboto Black"/>
              </a:rPr>
              <a:t>CENTRALIZAÇÃO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6" name="CustomShape 11"/>
          <p:cNvSpPr/>
          <p:nvPr/>
        </p:nvSpPr>
        <p:spPr>
          <a:xfrm>
            <a:off x="1938240" y="1408320"/>
            <a:ext cx="932400" cy="93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2"/>
          <p:cNvSpPr/>
          <p:nvPr/>
        </p:nvSpPr>
        <p:spPr>
          <a:xfrm>
            <a:off x="4105440" y="1408320"/>
            <a:ext cx="932400" cy="93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3"/>
          <p:cNvSpPr/>
          <p:nvPr/>
        </p:nvSpPr>
        <p:spPr>
          <a:xfrm>
            <a:off x="6272640" y="1408320"/>
            <a:ext cx="932400" cy="93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4"/>
          <p:cNvSpPr/>
          <p:nvPr/>
        </p:nvSpPr>
        <p:spPr>
          <a:xfrm>
            <a:off x="311760" y="1191600"/>
            <a:ext cx="851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5"/>
          <p:cNvSpPr/>
          <p:nvPr/>
        </p:nvSpPr>
        <p:spPr>
          <a:xfrm>
            <a:off x="5696640" y="3096000"/>
            <a:ext cx="2075040" cy="1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00" spc="-1" strike="noStrike">
                <a:solidFill>
                  <a:srgbClr val="0e2a47"/>
                </a:solidFill>
                <a:latin typeface="Roboto Black"/>
                <a:ea typeface="Roboto Black"/>
              </a:rPr>
              <a:t>PLATAFORMA DE </a:t>
            </a:r>
            <a:br/>
            <a:r>
              <a:rPr b="0" lang="es" sz="900" spc="-1" strike="noStrike">
                <a:solidFill>
                  <a:srgbClr val="0e2a47"/>
                </a:solidFill>
                <a:latin typeface="Roboto Black"/>
                <a:ea typeface="Roboto Black"/>
              </a:rPr>
              <a:t>VISUALIZAÇÃO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61" name="CustomShape 16"/>
          <p:cNvSpPr/>
          <p:nvPr/>
        </p:nvSpPr>
        <p:spPr>
          <a:xfrm>
            <a:off x="2310120" y="1891440"/>
            <a:ext cx="158040" cy="393840"/>
          </a:xfrm>
          <a:custGeom>
            <a:avLst/>
            <a:gdLst/>
            <a:ahLst/>
            <a:rect l="l" t="t" r="r" b="b"/>
            <a:pathLst>
              <a:path w="443" h="1098">
                <a:moveTo>
                  <a:pt x="110" y="1097"/>
                </a:moveTo>
                <a:lnTo>
                  <a:pt x="110" y="274"/>
                </a:lnTo>
                <a:lnTo>
                  <a:pt x="0" y="274"/>
                </a:lnTo>
                <a:lnTo>
                  <a:pt x="221" y="0"/>
                </a:lnTo>
                <a:lnTo>
                  <a:pt x="442" y="274"/>
                </a:lnTo>
                <a:lnTo>
                  <a:pt x="331" y="274"/>
                </a:lnTo>
                <a:lnTo>
                  <a:pt x="331" y="1097"/>
                </a:lnTo>
                <a:lnTo>
                  <a:pt x="110" y="1097"/>
                </a:lnTo>
              </a:path>
            </a:pathLst>
          </a:custGeom>
          <a:solidFill>
            <a:srgbClr val="0e2a47"/>
          </a:solidFill>
          <a:ln>
            <a:solidFill>
              <a:srgbClr val="35526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7"/>
          <p:cNvSpPr/>
          <p:nvPr/>
        </p:nvSpPr>
        <p:spPr>
          <a:xfrm rot="18900000">
            <a:off x="2492640" y="1801440"/>
            <a:ext cx="158040" cy="393840"/>
          </a:xfrm>
          <a:custGeom>
            <a:avLst/>
            <a:gdLst/>
            <a:ahLst/>
            <a:rect l="l" t="t" r="r" b="b"/>
            <a:pathLst>
              <a:path w="443" h="1098">
                <a:moveTo>
                  <a:pt x="110" y="1097"/>
                </a:moveTo>
                <a:lnTo>
                  <a:pt x="110" y="274"/>
                </a:lnTo>
                <a:lnTo>
                  <a:pt x="0" y="274"/>
                </a:lnTo>
                <a:lnTo>
                  <a:pt x="221" y="0"/>
                </a:lnTo>
                <a:lnTo>
                  <a:pt x="442" y="274"/>
                </a:lnTo>
                <a:lnTo>
                  <a:pt x="331" y="273"/>
                </a:lnTo>
                <a:lnTo>
                  <a:pt x="331" y="1096"/>
                </a:lnTo>
                <a:lnTo>
                  <a:pt x="110" y="1097"/>
                </a:lnTo>
              </a:path>
            </a:pathLst>
          </a:custGeom>
          <a:solidFill>
            <a:srgbClr val="0e2a47"/>
          </a:solidFill>
          <a:ln>
            <a:solidFill>
              <a:srgbClr val="35526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8"/>
          <p:cNvSpPr/>
          <p:nvPr/>
        </p:nvSpPr>
        <p:spPr>
          <a:xfrm rot="2700000">
            <a:off x="2109240" y="1808280"/>
            <a:ext cx="158040" cy="393840"/>
          </a:xfrm>
          <a:custGeom>
            <a:avLst/>
            <a:gdLst/>
            <a:ahLst/>
            <a:rect l="l" t="t" r="r" b="b"/>
            <a:pathLst>
              <a:path w="444" h="1098">
                <a:moveTo>
                  <a:pt x="110" y="1097"/>
                </a:moveTo>
                <a:lnTo>
                  <a:pt x="110" y="274"/>
                </a:lnTo>
                <a:lnTo>
                  <a:pt x="0" y="274"/>
                </a:lnTo>
                <a:lnTo>
                  <a:pt x="221" y="0"/>
                </a:lnTo>
                <a:lnTo>
                  <a:pt x="443" y="274"/>
                </a:lnTo>
                <a:lnTo>
                  <a:pt x="332" y="273"/>
                </a:lnTo>
                <a:lnTo>
                  <a:pt x="332" y="1097"/>
                </a:lnTo>
                <a:lnTo>
                  <a:pt x="110" y="1097"/>
                </a:lnTo>
              </a:path>
            </a:pathLst>
          </a:custGeom>
          <a:solidFill>
            <a:srgbClr val="0e2a47"/>
          </a:solidFill>
          <a:ln>
            <a:solidFill>
              <a:srgbClr val="35526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9"/>
          <p:cNvSpPr/>
          <p:nvPr/>
        </p:nvSpPr>
        <p:spPr>
          <a:xfrm>
            <a:off x="2286000" y="1645920"/>
            <a:ext cx="182160" cy="182160"/>
          </a:xfrm>
          <a:prstGeom prst="ellipse">
            <a:avLst/>
          </a:prstGeom>
          <a:solidFill>
            <a:srgbClr val="0e2a47"/>
          </a:solidFill>
          <a:ln>
            <a:solidFill>
              <a:srgbClr val="0e2a47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5" name="Group 20"/>
          <p:cNvGrpSpPr/>
          <p:nvPr/>
        </p:nvGrpSpPr>
        <p:grpSpPr>
          <a:xfrm>
            <a:off x="4334400" y="1646280"/>
            <a:ext cx="456480" cy="456480"/>
            <a:chOff x="4334400" y="1646280"/>
            <a:chExt cx="456480" cy="456480"/>
          </a:xfrm>
        </p:grpSpPr>
        <p:sp>
          <p:nvSpPr>
            <p:cNvPr id="366" name="CustomShape 21"/>
            <p:cNvSpPr/>
            <p:nvPr/>
          </p:nvSpPr>
          <p:spPr>
            <a:xfrm>
              <a:off x="4334400" y="1648440"/>
              <a:ext cx="456480" cy="454320"/>
            </a:xfrm>
            <a:custGeom>
              <a:avLst/>
              <a:gdLst/>
              <a:ahLst/>
              <a:rect l="l" t="t" r="r" b="b"/>
              <a:pathLst>
                <a:path w="12067" h="11702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22"/>
            <p:cNvSpPr/>
            <p:nvPr/>
          </p:nvSpPr>
          <p:spPr>
            <a:xfrm>
              <a:off x="4335480" y="1884240"/>
              <a:ext cx="217440" cy="217440"/>
            </a:xfrm>
            <a:custGeom>
              <a:avLst/>
              <a:gdLst/>
              <a:ahLst/>
              <a:rect l="l" t="t" r="r" b="b"/>
              <a:pathLst>
                <a:path w="5766" h="5624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23"/>
            <p:cNvSpPr/>
            <p:nvPr/>
          </p:nvSpPr>
          <p:spPr>
            <a:xfrm>
              <a:off x="4591440" y="1646280"/>
              <a:ext cx="194400" cy="198000"/>
            </a:xfrm>
            <a:custGeom>
              <a:avLst/>
              <a:gdLst/>
              <a:ahLst/>
              <a:rect l="l" t="t" r="r" b="b"/>
              <a:pathLst>
                <a:path w="5167" h="5109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9" name="Group 24"/>
          <p:cNvGrpSpPr/>
          <p:nvPr/>
        </p:nvGrpSpPr>
        <p:grpSpPr>
          <a:xfrm>
            <a:off x="6492240" y="1645920"/>
            <a:ext cx="514800" cy="509760"/>
            <a:chOff x="6492240" y="1645920"/>
            <a:chExt cx="514800" cy="509760"/>
          </a:xfrm>
        </p:grpSpPr>
        <p:sp>
          <p:nvSpPr>
            <p:cNvPr id="370" name="CustomShape 25"/>
            <p:cNvSpPr/>
            <p:nvPr/>
          </p:nvSpPr>
          <p:spPr>
            <a:xfrm>
              <a:off x="6675480" y="1764720"/>
              <a:ext cx="29160" cy="29160"/>
            </a:xfrm>
            <a:custGeom>
              <a:avLst/>
              <a:gdLst/>
              <a:ahLst/>
              <a:rect l="l" t="t" r="r" b="b"/>
              <a:pathLst>
                <a:path w="694" h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26"/>
            <p:cNvSpPr/>
            <p:nvPr/>
          </p:nvSpPr>
          <p:spPr>
            <a:xfrm>
              <a:off x="6586200" y="1886400"/>
              <a:ext cx="29160" cy="28800"/>
            </a:xfrm>
            <a:custGeom>
              <a:avLst/>
              <a:gdLst/>
              <a:ahLst/>
              <a:rect l="l" t="t" r="r" b="b"/>
              <a:pathLst>
                <a:path w="694" h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27"/>
            <p:cNvSpPr/>
            <p:nvPr/>
          </p:nvSpPr>
          <p:spPr>
            <a:xfrm>
              <a:off x="6796080" y="1854720"/>
              <a:ext cx="30240" cy="29160"/>
            </a:xfrm>
            <a:custGeom>
              <a:avLst/>
              <a:gdLst/>
              <a:ahLst/>
              <a:rect l="l" t="t" r="r" b="b"/>
              <a:pathLst>
                <a:path w="725" h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28"/>
            <p:cNvSpPr/>
            <p:nvPr/>
          </p:nvSpPr>
          <p:spPr>
            <a:xfrm>
              <a:off x="6492240" y="2006280"/>
              <a:ext cx="510480" cy="59760"/>
            </a:xfrm>
            <a:custGeom>
              <a:avLst/>
              <a:gdLst/>
              <a:ahLst/>
              <a:rect l="l" t="t" r="r" b="b"/>
              <a:pathLst>
                <a:path w="11689" h="1387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29"/>
            <p:cNvSpPr/>
            <p:nvPr/>
          </p:nvSpPr>
          <p:spPr>
            <a:xfrm>
              <a:off x="6606720" y="2097720"/>
              <a:ext cx="281880" cy="57960"/>
            </a:xfrm>
            <a:custGeom>
              <a:avLst/>
              <a:gdLst/>
              <a:ahLst/>
              <a:rect l="l" t="t" r="r" b="b"/>
              <a:pathLst>
                <a:path w="6460" h="1355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30"/>
            <p:cNvSpPr/>
            <p:nvPr/>
          </p:nvSpPr>
          <p:spPr>
            <a:xfrm>
              <a:off x="6885360" y="1735920"/>
              <a:ext cx="30600" cy="29160"/>
            </a:xfrm>
            <a:custGeom>
              <a:avLst/>
              <a:gdLst/>
              <a:ahLst/>
              <a:rect l="l" t="t" r="r" b="b"/>
              <a:pathLst>
                <a:path w="726" h="694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31"/>
            <p:cNvSpPr/>
            <p:nvPr/>
          </p:nvSpPr>
          <p:spPr>
            <a:xfrm>
              <a:off x="6496560" y="1645920"/>
              <a:ext cx="510480" cy="329040"/>
            </a:xfrm>
            <a:custGeom>
              <a:avLst/>
              <a:gdLst/>
              <a:ahLst/>
              <a:rect l="l" t="t" r="r" b="b"/>
              <a:pathLst>
                <a:path w="11689" h="7531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4893840" y="1737360"/>
            <a:ext cx="352944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600" spc="-1" strike="noStrike">
                <a:solidFill>
                  <a:srgbClr val="ffffff"/>
                </a:solidFill>
                <a:latin typeface="Roboto Black"/>
                <a:ea typeface="Roboto Black"/>
              </a:rPr>
              <a:t>SOLUÇÃO PROPOSTA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4979520" y="2275200"/>
            <a:ext cx="444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0" y="-18360"/>
            <a:ext cx="4882680" cy="517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4893840" y="1737360"/>
            <a:ext cx="379224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600" spc="-1" strike="noStrike">
                <a:solidFill>
                  <a:srgbClr val="ffffff"/>
                </a:solidFill>
                <a:latin typeface="Roboto Black"/>
                <a:ea typeface="Roboto Black"/>
              </a:rPr>
              <a:t>SOLUÇÃO IMPLEMENTADA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4979520" y="2275200"/>
            <a:ext cx="444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1080" y="-18360"/>
            <a:ext cx="4791240" cy="517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11760" y="644400"/>
            <a:ext cx="851940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SEGMENTAÇÃO DE SÉRIES TEMPORAIS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311760" y="1191600"/>
            <a:ext cx="851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85" name="" descr=""/>
          <p:cNvPicPr/>
          <p:nvPr/>
        </p:nvPicPr>
        <p:blipFill>
          <a:blip r:embed="rId1"/>
          <a:stretch/>
        </p:blipFill>
        <p:spPr>
          <a:xfrm>
            <a:off x="1757160" y="1280160"/>
            <a:ext cx="5628600" cy="36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2021-07-05T12:05:58Z</dcterms:modified>
  <cp:revision>8</cp:revision>
  <dc:subject/>
  <dc:title/>
</cp:coreProperties>
</file>