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5" r:id="rId8"/>
    <p:sldId id="260" r:id="rId9"/>
    <p:sldId id="264" r:id="rId10"/>
    <p:sldId id="261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59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46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83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517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7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73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7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9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0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E0E3-E1E2-4BC5-A182-4C1929E64B72}" type="datetimeFigureOut">
              <a:rPr lang="pl-PL" smtClean="0"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2169-0657-4178-9692-2BF90ECB99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386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training.bitbucket.io/cpp-thd/async_future.html" TargetMode="External"/><Relationship Id="rId2" Type="http://schemas.openxmlformats.org/officeDocument/2006/relationships/hyperlink" Target="https://thispoin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2BDCA2-2CDF-43AD-A96C-0DF6BF7D8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Prosta współbieżność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AFBAB34-9C73-464A-A455-D0A7210DE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Roch Fedorowicz</a:t>
            </a:r>
          </a:p>
          <a:p>
            <a:r>
              <a:rPr lang="pl-PL" dirty="0"/>
              <a:t>Daniel Cogiel</a:t>
            </a:r>
          </a:p>
        </p:txBody>
      </p:sp>
    </p:spTree>
    <p:extLst>
      <p:ext uri="{BB962C8B-B14F-4D97-AF65-F5344CB8AC3E}">
        <p14:creationId xmlns:p14="http://schemas.microsoft.com/office/powerpoint/2010/main" val="281497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81F480-889D-48B3-B6C2-2102238A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pl-PL" dirty="0" err="1">
                <a:solidFill>
                  <a:srgbClr val="7030A0"/>
                </a:solidFill>
                <a:latin typeface="Consolas" panose="020B0609020204030204" pitchFamily="49" charset="0"/>
              </a:rPr>
              <a:t>packaged_task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D57E22-97AE-406D-B67E-03A8E138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Jak sama nazwa mówi, obiekt tej klasy pozwala nam na „opakowanie” funkcji, wykonanie jej w zewnętrznym asynchronicznym wątku i zwrócenie wartości z niej przy pomocy obiektu </a:t>
            </a:r>
            <a:r>
              <a:rPr lang="pl-PL" sz="2400" dirty="0" err="1"/>
              <a:t>future</a:t>
            </a:r>
            <a:r>
              <a:rPr lang="pl-PL" sz="2400" dirty="0"/>
              <a:t>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packaged_task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 &lt;&lt;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type_returned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 (&lt;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arg_type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&gt;,  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arg2_type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&gt;, ...)&gt; 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 (&lt;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endParaRPr lang="pl-PL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/>
              <a:t>Obiekt tej klasy pozwala na jeszcze bardziej przejrzystą komunikację i przekazywanie wartości pomiędzy wątkami.</a:t>
            </a:r>
          </a:p>
        </p:txBody>
      </p:sp>
    </p:spTree>
    <p:extLst>
      <p:ext uri="{BB962C8B-B14F-4D97-AF65-F5344CB8AC3E}">
        <p14:creationId xmlns:p14="http://schemas.microsoft.com/office/powerpoint/2010/main" val="151754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E45416-9E3E-44CF-B762-EC324826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Przykłady użycia </a:t>
            </a:r>
            <a:r>
              <a:rPr lang="pl-PL" dirty="0" err="1">
                <a:solidFill>
                  <a:srgbClr val="7030A0"/>
                </a:solidFill>
                <a:latin typeface="Consolas" panose="020B0609020204030204" pitchFamily="49" charset="0"/>
              </a:rPr>
              <a:t>packaged_task</a:t>
            </a:r>
            <a:b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F8A2F35-3D0C-440A-B416-27431C09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589860"/>
            <a:ext cx="6172200" cy="4873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future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valueSetter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Wewnatrz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watku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, ustalanie wartości..."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404;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packaged_task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valueSetter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task1.get_future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future_object.get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thread1.join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30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371798DE-0542-4683-B9DC-9D21E7E9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436165"/>
          </a:xfrm>
        </p:spPr>
        <p:txBody>
          <a:bodyPr>
            <a:normAutofit/>
          </a:bodyPr>
          <a:lstStyle/>
          <a:p>
            <a:pPr algn="just"/>
            <a:r>
              <a:rPr lang="pl-PL" sz="2000" dirty="0"/>
              <a:t>Metoda </a:t>
            </a:r>
            <a:r>
              <a:rPr lang="pl-PL" sz="2000" dirty="0" err="1"/>
              <a:t>std</a:t>
            </a:r>
            <a:r>
              <a:rPr lang="pl-PL" sz="2000" dirty="0"/>
              <a:t>::</a:t>
            </a:r>
            <a:r>
              <a:rPr lang="pl-PL" sz="2000" dirty="0" err="1"/>
              <a:t>packaged_task</a:t>
            </a:r>
            <a:r>
              <a:rPr lang="pl-PL" sz="2000" dirty="0"/>
              <a:t>::</a:t>
            </a:r>
            <a:r>
              <a:rPr lang="pl-PL" sz="2000" dirty="0" err="1"/>
              <a:t>get_future</a:t>
            </a:r>
            <a:r>
              <a:rPr lang="pl-PL" sz="2000" dirty="0"/>
              <a:t>() pozwala na otrzymanie obiektu </a:t>
            </a:r>
            <a:r>
              <a:rPr lang="pl-PL" sz="2000" dirty="0" err="1"/>
              <a:t>future</a:t>
            </a:r>
            <a:r>
              <a:rPr lang="pl-PL" sz="2000" dirty="0"/>
              <a:t> unikalnego względem obiektu </a:t>
            </a:r>
            <a:r>
              <a:rPr lang="pl-PL" sz="2000" dirty="0" err="1"/>
              <a:t>promise</a:t>
            </a:r>
            <a:r>
              <a:rPr lang="pl-PL" sz="2000" dirty="0"/>
              <a:t>.</a:t>
            </a:r>
          </a:p>
          <a:p>
            <a:pPr algn="just"/>
            <a:endParaRPr lang="pl-PL" sz="2000" dirty="0"/>
          </a:p>
          <a:p>
            <a:pPr algn="just"/>
            <a:r>
              <a:rPr lang="pl-PL" sz="2000" dirty="0"/>
              <a:t>Metoda </a:t>
            </a:r>
            <a:r>
              <a:rPr lang="pl-PL" sz="2000" dirty="0" err="1"/>
              <a:t>std</a:t>
            </a:r>
            <a:r>
              <a:rPr lang="pl-PL" sz="2000" dirty="0"/>
              <a:t>::</a:t>
            </a:r>
            <a:r>
              <a:rPr lang="pl-PL" sz="2000" dirty="0" err="1"/>
              <a:t>move</a:t>
            </a:r>
            <a:r>
              <a:rPr lang="pl-PL" sz="2000" dirty="0"/>
              <a:t>() pozwala na przekazanie zadania do wątku.</a:t>
            </a:r>
          </a:p>
          <a:p>
            <a:pPr algn="just"/>
            <a:endParaRPr lang="pl-PL" sz="2000" dirty="0"/>
          </a:p>
          <a:p>
            <a:pPr algn="just"/>
            <a:r>
              <a:rPr lang="pl-PL" sz="2000" dirty="0" err="1"/>
              <a:t>Output</a:t>
            </a:r>
            <a:r>
              <a:rPr lang="pl-PL" sz="2000" dirty="0"/>
              <a:t>: </a:t>
            </a:r>
          </a:p>
          <a:p>
            <a:pPr algn="just"/>
            <a:r>
              <a:rPr lang="pl-PL" sz="2000" dirty="0"/>
              <a:t>Wewnątrz wątku, zmiana wartości...</a:t>
            </a:r>
          </a:p>
          <a:p>
            <a:pPr algn="just"/>
            <a:r>
              <a:rPr lang="pl-PL" sz="2000" dirty="0"/>
              <a:t>404</a:t>
            </a:r>
          </a:p>
        </p:txBody>
      </p:sp>
    </p:spTree>
    <p:extLst>
      <p:ext uri="{BB962C8B-B14F-4D97-AF65-F5344CB8AC3E}">
        <p14:creationId xmlns:p14="http://schemas.microsoft.com/office/powerpoint/2010/main" val="398771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7E043-CB86-44AF-A8D9-56C443BC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Przykłady użycia </a:t>
            </a:r>
            <a:r>
              <a:rPr lang="pl-PL" dirty="0" err="1">
                <a:solidFill>
                  <a:srgbClr val="7030A0"/>
                </a:solidFill>
                <a:latin typeface="Consolas" panose="020B0609020204030204" pitchFamily="49" charset="0"/>
              </a:rPr>
              <a:t>packaged_task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61BB32-462F-473B-AA2B-51EB0A90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0"/>
            <a:ext cx="7011988" cy="4873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3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3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3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future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packaged_task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l-PL" sz="13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newVec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3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; ++i) {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newVec.push_back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newVec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future_object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task1.get_future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), 12);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3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future_object.get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thread1.join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pl-PL" sz="1300" dirty="0">
              <a:latin typeface="Consolas" panose="020B0609020204030204" pitchFamily="49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09AC75-E5E6-4FBF-AC6D-8F08C04A6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/>
              <a:t>Funkcje podawaną do obiektu </a:t>
            </a:r>
            <a:r>
              <a:rPr lang="pl-PL" sz="2000" dirty="0" err="1"/>
              <a:t>packaged_task</a:t>
            </a:r>
            <a:r>
              <a:rPr lang="pl-PL" sz="2000" dirty="0"/>
              <a:t> można również podać przy użyciu lambdy lub obiektu funkcyjnego. Dodatkowa przewaga </a:t>
            </a:r>
            <a:r>
              <a:rPr lang="pl-PL" sz="2000" dirty="0" err="1"/>
              <a:t>packaged_task</a:t>
            </a:r>
            <a:r>
              <a:rPr lang="pl-PL" sz="2000" dirty="0"/>
              <a:t> nad </a:t>
            </a:r>
            <a:r>
              <a:rPr lang="pl-PL" sz="2000" dirty="0" err="1"/>
              <a:t>promise</a:t>
            </a:r>
            <a:r>
              <a:rPr lang="pl-PL" sz="2000" dirty="0"/>
              <a:t> polega na możliwości przekazywania typów złożonych (np. </a:t>
            </a:r>
            <a:r>
              <a:rPr lang="pl-PL" sz="2000" dirty="0" err="1"/>
              <a:t>std</a:t>
            </a:r>
            <a:r>
              <a:rPr lang="pl-PL" sz="2000" dirty="0"/>
              <a:t>::</a:t>
            </a:r>
            <a:r>
              <a:rPr lang="pl-PL" sz="2000" dirty="0" err="1"/>
              <a:t>vector</a:t>
            </a:r>
            <a:r>
              <a:rPr lang="pl-PL" sz="2000" dirty="0"/>
              <a:t>) co jest niemożliwe w przypadku </a:t>
            </a:r>
            <a:r>
              <a:rPr lang="pl-PL" sz="2000" dirty="0" err="1"/>
              <a:t>promise</a:t>
            </a:r>
            <a:r>
              <a:rPr lang="pl-PL" sz="2000" dirty="0"/>
              <a:t>.</a:t>
            </a:r>
          </a:p>
          <a:p>
            <a:pPr algn="just"/>
            <a:endParaRPr lang="pl-PL" sz="2000" dirty="0"/>
          </a:p>
          <a:p>
            <a:pPr algn="just"/>
            <a:r>
              <a:rPr lang="pl-PL" sz="2000" dirty="0" err="1"/>
              <a:t>Output</a:t>
            </a:r>
            <a:r>
              <a:rPr lang="pl-PL" sz="2000" dirty="0"/>
              <a:t>: </a:t>
            </a:r>
          </a:p>
          <a:p>
            <a:pPr algn="just"/>
            <a:r>
              <a:rPr lang="pl-PL" sz="2000" dirty="0"/>
              <a:t>1 2 3 4 5 6 7 8 9 10 11 12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226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00266588-8A0C-4836-81A3-5E135C05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1F1787D9-A54D-4986-AE4D-44D1B3FF5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https://thispointer.com</a:t>
            </a:r>
            <a:endParaRPr lang="pl-PL" dirty="0"/>
          </a:p>
          <a:p>
            <a:r>
              <a:rPr lang="pl-PL" dirty="0">
                <a:hlinkClick r:id="rId3"/>
              </a:rPr>
              <a:t>https://infotraining.bitbucket.io/cpp-thd/async_future.html</a:t>
            </a:r>
            <a:endParaRPr lang="pl-PL" dirty="0"/>
          </a:p>
          <a:p>
            <a:r>
              <a:rPr lang="pl-PL" dirty="0">
                <a:hlinkClick r:id="rId4"/>
              </a:rPr>
              <a:t>https://en.cppreference.com/w/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68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E7826A-D342-461F-87ED-C8C32952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Biblioteka &lt;</a:t>
            </a:r>
            <a:r>
              <a:rPr lang="pl-PL" b="1" dirty="0" err="1"/>
              <a:t>thread</a:t>
            </a:r>
            <a:r>
              <a:rPr lang="pl-PL" b="1" dirty="0"/>
              <a:t>&gt;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743535-3E23-4800-B8F3-2F3A92F48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3200" dirty="0"/>
              <a:t>Biblioteka standardowa C++, która pozwala obserwować wątki w aplikacji i nimi zarządzać.</a:t>
            </a:r>
          </a:p>
          <a:p>
            <a:pPr marL="0" indent="0">
              <a:buNone/>
            </a:pPr>
            <a:r>
              <a:rPr lang="pl-PL" sz="3200" dirty="0"/>
              <a:t>Podstawowy element biblioteki – klasa </a:t>
            </a:r>
            <a:r>
              <a:rPr lang="pl-PL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thread</a:t>
            </a:r>
            <a:endParaRPr lang="pl-PL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pl-PL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thread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 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&gt;(&lt;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function_pointer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&gt;, 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arg1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arg2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, …&gt;)</a:t>
            </a:r>
          </a:p>
          <a:p>
            <a:pPr marL="0" indent="0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Konstruując obiekt tej klasy, powierzamy wykonanie funkcji z zadanymi argumentami jednemu z wątków procesora.</a:t>
            </a:r>
          </a:p>
        </p:txBody>
      </p:sp>
    </p:spTree>
    <p:extLst>
      <p:ext uri="{BB962C8B-B14F-4D97-AF65-F5344CB8AC3E}">
        <p14:creationId xmlns:p14="http://schemas.microsoft.com/office/powerpoint/2010/main" val="34236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861D82-9437-48E9-B347-C1DC50C8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87325"/>
            <a:ext cx="3932237" cy="1600200"/>
          </a:xfrm>
        </p:spPr>
        <p:txBody>
          <a:bodyPr/>
          <a:lstStyle/>
          <a:p>
            <a:pPr algn="ctr"/>
            <a:r>
              <a:rPr lang="pl-PL" dirty="0"/>
              <a:t>Przykład użycia </a:t>
            </a:r>
            <a:r>
              <a:rPr lang="pl-PL" dirty="0" err="1">
                <a:solidFill>
                  <a:srgbClr val="7030A0"/>
                </a:solidFill>
                <a:latin typeface="Consolas" panose="020B0609020204030204" pitchFamily="49" charset="0"/>
              </a:rPr>
              <a:t>thread</a:t>
            </a:r>
            <a:endParaRPr lang="pl-PL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38A9A5-5142-4042-82EB-0219A53E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13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3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thread_function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100; i++)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napis =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"Wykonanie w osobnym 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watku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thread_function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napis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100; i++)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"Wykonanie w funkcji 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my_thread.join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Koniec</a:t>
            </a:r>
            <a:r>
              <a:rPr lang="de-DE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99FEE03-A23D-41C1-BB9D-94CBF3679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endParaRPr lang="pl-PL" dirty="0"/>
          </a:p>
          <a:p>
            <a:pPr algn="just"/>
            <a:r>
              <a:rPr lang="pl-PL" sz="2800" dirty="0"/>
              <a:t>Metoda </a:t>
            </a:r>
            <a:r>
              <a:rPr lang="pl-PL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thread</a:t>
            </a:r>
            <a:r>
              <a:rPr lang="pl-PL" sz="28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pl-PL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join</a:t>
            </a:r>
            <a:r>
              <a:rPr lang="pl-PL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2800" dirty="0"/>
              <a:t>sprawia, że program nie wykona się dalej, dopóki dany wątek nie ukończy swojego zadania.</a:t>
            </a:r>
            <a:endParaRPr lang="pl-PL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9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C6731-9C52-4193-A811-E65CD672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panose="020B0609020204030204" pitchFamily="49" charset="0"/>
              </a:rPr>
              <a:t>std</a:t>
            </a:r>
            <a:r>
              <a:rPr lang="pl-PL" dirty="0">
                <a:latin typeface="Consolas" panose="020B0609020204030204" pitchFamily="49" charset="0"/>
              </a:rPr>
              <a:t>::</a:t>
            </a:r>
            <a:r>
              <a:rPr lang="pl-PL" dirty="0" err="1">
                <a:latin typeface="Consolas" panose="020B0609020204030204" pitchFamily="49" charset="0"/>
              </a:rPr>
              <a:t>future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7E814-F47B-4B4A-8DB7-BE6C6FE1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Obiekty typu 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future</a:t>
            </a: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dirty="0"/>
              <a:t>pozwalają na odczytanie wyników funkcji asynchronicznych (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pl-PL" sz="2400" dirty="0"/>
              <a:t>, 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promise</a:t>
            </a:r>
            <a:r>
              <a:rPr lang="pl-PL" sz="2400" dirty="0"/>
              <a:t>, 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packaged_task</a:t>
            </a:r>
            <a:r>
              <a:rPr lang="pl-PL" dirty="0"/>
              <a:t>). Tworząc obiekt 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future</a:t>
            </a:r>
            <a:r>
              <a:rPr lang="pl-PL" dirty="0"/>
              <a:t>, przekazujemy wątkowi informację, jakiego typu wartość zostanie zwrócona, gdy wykonywana funkcja zakończy swoją pracę.</a:t>
            </a:r>
          </a:p>
          <a:p>
            <a:pPr marL="0" indent="0" algn="just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pl-PL" sz="400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pl-PL" sz="4000" dirty="0" err="1">
                <a:solidFill>
                  <a:srgbClr val="7030A0"/>
                </a:solidFill>
                <a:latin typeface="Consolas" panose="020B0609020204030204" pitchFamily="49" charset="0"/>
              </a:rPr>
              <a:t>future</a:t>
            </a:r>
            <a:r>
              <a:rPr lang="pl-PL" sz="4000" dirty="0">
                <a:solidFill>
                  <a:srgbClr val="7030A0"/>
                </a:solidFill>
                <a:latin typeface="Consolas" panose="020B0609020204030204" pitchFamily="49" charset="0"/>
              </a:rPr>
              <a:t>&lt;&lt;typ&gt;&gt; &lt;nazwa&gt; </a:t>
            </a:r>
          </a:p>
          <a:p>
            <a:pPr marL="0" indent="0" algn="just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62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8E390-A196-4E89-B4A8-F50D8BE8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Consolas" panose="020B0609020204030204" pitchFamily="49" charset="0"/>
              </a:rPr>
              <a:t>std</a:t>
            </a:r>
            <a:r>
              <a:rPr lang="pl-PL" dirty="0">
                <a:latin typeface="Consolas" panose="020B0609020204030204" pitchFamily="49" charset="0"/>
              </a:rPr>
              <a:t>::</a:t>
            </a:r>
            <a:r>
              <a:rPr lang="pl-PL" dirty="0" err="1">
                <a:latin typeface="Consolas" panose="020B0609020204030204" pitchFamily="49" charset="0"/>
              </a:rPr>
              <a:t>async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E2F8DC-C4FC-4594-8DC1-8D2D1E68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10515600" cy="4692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pl-PL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pl-PL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pl-PL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/>
              <a:t>jest szablonem funkcji, który przyjmuje wskaźnik na funkcję, obiekt funkcyjny, bądź wyrażenie lambda i wykonuje zdefiniowane przez nie operacje w sposób asynchroniczny. </a:t>
            </a:r>
            <a:r>
              <a:rPr lang="pl-PL" sz="2400" dirty="0" err="1">
                <a:latin typeface="Consolas" panose="020B0609020204030204" pitchFamily="49" charset="0"/>
              </a:rPr>
              <a:t>std</a:t>
            </a:r>
            <a:r>
              <a:rPr lang="pl-PL" sz="2400" dirty="0">
                <a:latin typeface="Consolas" panose="020B0609020204030204" pitchFamily="49" charset="0"/>
              </a:rPr>
              <a:t>::</a:t>
            </a:r>
            <a:r>
              <a:rPr lang="pl-PL" sz="2400" dirty="0" err="1">
                <a:latin typeface="Consolas" panose="020B0609020204030204" pitchFamily="49" charset="0"/>
              </a:rPr>
              <a:t>async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/>
              <a:t>zwraca wartość </a:t>
            </a:r>
            <a:r>
              <a:rPr lang="pl-PL" sz="2400" dirty="0" err="1">
                <a:latin typeface="Consolas" panose="020B0609020204030204" pitchFamily="49" charset="0"/>
              </a:rPr>
              <a:t>std</a:t>
            </a:r>
            <a:r>
              <a:rPr lang="pl-PL" sz="2400" dirty="0">
                <a:latin typeface="Consolas" panose="020B0609020204030204" pitchFamily="49" charset="0"/>
              </a:rPr>
              <a:t>::</a:t>
            </a:r>
            <a:r>
              <a:rPr lang="pl-PL" sz="2400" dirty="0" err="1">
                <a:latin typeface="Consolas" panose="020B0609020204030204" pitchFamily="49" charset="0"/>
              </a:rPr>
              <a:t>future</a:t>
            </a:r>
            <a:r>
              <a:rPr lang="pl-PL" sz="2400" dirty="0"/>
              <a:t> i posiada trzy polityki uruchamia </a:t>
            </a:r>
            <a:r>
              <a:rPr lang="pl-PL" sz="2400" i="1" dirty="0"/>
              <a:t>(</a:t>
            </a:r>
            <a:r>
              <a:rPr lang="pl-PL" sz="2400" i="1" dirty="0" err="1"/>
              <a:t>launch</a:t>
            </a:r>
            <a:r>
              <a:rPr lang="pl-PL" sz="2400" i="1" dirty="0"/>
              <a:t> </a:t>
            </a:r>
            <a:r>
              <a:rPr lang="pl-PL" sz="2400" i="1" dirty="0" err="1"/>
              <a:t>policies</a:t>
            </a:r>
            <a:r>
              <a:rPr lang="pl-PL" sz="2400" i="1" dirty="0"/>
              <a:t>)</a:t>
            </a:r>
            <a:r>
              <a:rPr lang="pl-PL" sz="2400" dirty="0"/>
              <a:t>:</a:t>
            </a:r>
          </a:p>
          <a:p>
            <a:pPr algn="just"/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launch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pl-PL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async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/>
              <a:t>– podana funkcja zostanie wykonana w osobnym wątku</a:t>
            </a:r>
          </a:p>
          <a:p>
            <a:pPr algn="just"/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launch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pl-PL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deferred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/>
              <a:t>– zachowanie nieasynchroniczne, funkcja zostanie wywołana, gdy inny wątek wywoła metodę </a:t>
            </a:r>
            <a:r>
              <a:rPr lang="pl-PL" sz="2400" dirty="0" err="1">
                <a:latin typeface="Consolas" panose="020B0609020204030204" pitchFamily="49" charset="0"/>
              </a:rPr>
              <a:t>get</a:t>
            </a:r>
            <a:r>
              <a:rPr lang="pl-PL" sz="2400" dirty="0">
                <a:latin typeface="Consolas" panose="020B0609020204030204" pitchFamily="49" charset="0"/>
              </a:rPr>
              <a:t>() </a:t>
            </a:r>
            <a:r>
              <a:rPr lang="pl-PL" sz="2400" dirty="0"/>
              <a:t>na utworzonym obiekcie </a:t>
            </a:r>
            <a:r>
              <a:rPr lang="pl-PL" sz="2400" dirty="0" err="1">
                <a:latin typeface="Consolas" panose="020B0609020204030204" pitchFamily="49" charset="0"/>
              </a:rPr>
              <a:t>std</a:t>
            </a:r>
            <a:r>
              <a:rPr lang="pl-PL" sz="2400" dirty="0">
                <a:latin typeface="Consolas" panose="020B0609020204030204" pitchFamily="49" charset="0"/>
              </a:rPr>
              <a:t>::</a:t>
            </a:r>
            <a:r>
              <a:rPr lang="pl-PL" sz="2400" dirty="0" err="1">
                <a:latin typeface="Consolas" panose="020B0609020204030204" pitchFamily="49" charset="0"/>
              </a:rPr>
              <a:t>future</a:t>
            </a:r>
            <a:endParaRPr lang="pl-PL" sz="2400" dirty="0">
              <a:latin typeface="Consolas" panose="020B0609020204030204" pitchFamily="49" charset="0"/>
            </a:endParaRPr>
          </a:p>
          <a:p>
            <a:pPr algn="just"/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launch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async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 | </a:t>
            </a:r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launch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deferred</a:t>
            </a:r>
            <a:r>
              <a:rPr lang="pl-PL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/>
              <a:t>– domyślna polityka, system sam zdecyduje za nas, czy wywołać funkcję w osobnym wątku</a:t>
            </a:r>
          </a:p>
          <a:p>
            <a:pPr algn="just"/>
            <a:endParaRPr lang="pl-PL" sz="2400" dirty="0"/>
          </a:p>
          <a:p>
            <a:pPr marL="0" indent="0" algn="ctr">
              <a:buNone/>
            </a:pP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async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(&lt;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launch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 policy&gt;, &lt;funkcja&gt;, &lt;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arg1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arg2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, …&gt;)</a:t>
            </a:r>
          </a:p>
        </p:txBody>
      </p:sp>
    </p:spTree>
    <p:extLst>
      <p:ext uri="{BB962C8B-B14F-4D97-AF65-F5344CB8AC3E}">
        <p14:creationId xmlns:p14="http://schemas.microsoft.com/office/powerpoint/2010/main" val="26017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24E5771-67C2-424B-B0E8-38091AA8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40" y="440422"/>
            <a:ext cx="2658421" cy="1740716"/>
          </a:xfrm>
        </p:spPr>
        <p:txBody>
          <a:bodyPr>
            <a:normAutofit fontScale="90000"/>
          </a:bodyPr>
          <a:lstStyle/>
          <a:p>
            <a:r>
              <a:rPr lang="pl-PL" dirty="0"/>
              <a:t>Przykład użycia </a:t>
            </a:r>
            <a:r>
              <a:rPr lang="pl-PL" dirty="0" err="1">
                <a:latin typeface="Consolas" panose="020B0609020204030204" pitchFamily="49" charset="0"/>
              </a:rPr>
              <a:t>std</a:t>
            </a:r>
            <a:r>
              <a:rPr lang="pl-PL" dirty="0">
                <a:latin typeface="Consolas" panose="020B0609020204030204" pitchFamily="49" charset="0"/>
              </a:rPr>
              <a:t>::</a:t>
            </a:r>
            <a:r>
              <a:rPr lang="pl-PL" dirty="0" err="1">
                <a:latin typeface="Consolas" panose="020B0609020204030204" pitchFamily="49" charset="0"/>
              </a:rPr>
              <a:t>async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z polityką </a:t>
            </a:r>
            <a:r>
              <a:rPr lang="pl-PL" dirty="0" err="1">
                <a:latin typeface="Consolas" panose="020B0609020204030204" pitchFamily="49" charset="0"/>
              </a:rPr>
              <a:t>async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DA83DCE5-DE09-458E-B299-92F86D5C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652" y="268448"/>
            <a:ext cx="8716162" cy="6450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chrono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future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</a:p>
          <a:p>
            <a:pPr marL="0" indent="0">
              <a:buNone/>
            </a:pP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chrono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str2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(3));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return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str2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system_clock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system_clock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std::async(std::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launch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merge,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"Jan"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"Nowak"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"Jan"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"Kowalski"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future_value.get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end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system_clock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Czas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wykonania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(end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start).count()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endParaRPr lang="pl-PL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B444A336-EEA8-45B1-A94D-179EF3D1B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563" y="2726874"/>
            <a:ext cx="2389973" cy="3134177"/>
          </a:xfrm>
        </p:spPr>
        <p:txBody>
          <a:bodyPr/>
          <a:lstStyle/>
          <a:p>
            <a:r>
              <a:rPr lang="pl-PL" dirty="0" err="1"/>
              <a:t>OUTPUT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>
                <a:latin typeface="Consolas" panose="020B0609020204030204" pitchFamily="49" charset="0"/>
              </a:rPr>
              <a:t>Jan Kowalski</a:t>
            </a:r>
          </a:p>
          <a:p>
            <a:r>
              <a:rPr lang="pl-PL" dirty="0">
                <a:latin typeface="Consolas" panose="020B0609020204030204" pitchFamily="49" charset="0"/>
              </a:rPr>
              <a:t>Jan Nowak</a:t>
            </a:r>
          </a:p>
          <a:p>
            <a:r>
              <a:rPr lang="pl-PL" dirty="0">
                <a:latin typeface="Consolas" panose="020B0609020204030204" pitchFamily="49" charset="0"/>
              </a:rPr>
              <a:t>Czas wykonania: 3 s</a:t>
            </a:r>
          </a:p>
        </p:txBody>
      </p:sp>
    </p:spTree>
    <p:extLst>
      <p:ext uri="{BB962C8B-B14F-4D97-AF65-F5344CB8AC3E}">
        <p14:creationId xmlns:p14="http://schemas.microsoft.com/office/powerpoint/2010/main" val="30532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24E5771-67C2-424B-B0E8-38091AA8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8" y="448811"/>
            <a:ext cx="3103926" cy="1740716"/>
          </a:xfrm>
        </p:spPr>
        <p:txBody>
          <a:bodyPr>
            <a:normAutofit fontScale="90000"/>
          </a:bodyPr>
          <a:lstStyle/>
          <a:p>
            <a:r>
              <a:rPr lang="pl-PL" dirty="0"/>
              <a:t>Przykład użycia </a:t>
            </a:r>
            <a:r>
              <a:rPr lang="pl-PL" dirty="0" err="1">
                <a:latin typeface="Consolas" panose="020B0609020204030204" pitchFamily="49" charset="0"/>
              </a:rPr>
              <a:t>std</a:t>
            </a:r>
            <a:r>
              <a:rPr lang="pl-PL" dirty="0">
                <a:latin typeface="Consolas" panose="020B0609020204030204" pitchFamily="49" charset="0"/>
              </a:rPr>
              <a:t>::</a:t>
            </a:r>
            <a:r>
              <a:rPr lang="pl-PL" dirty="0" err="1">
                <a:latin typeface="Consolas" panose="020B0609020204030204" pitchFamily="49" charset="0"/>
              </a:rPr>
              <a:t>async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z polityką </a:t>
            </a:r>
            <a:r>
              <a:rPr lang="pl-PL" dirty="0" err="1">
                <a:latin typeface="Consolas" panose="020B0609020204030204" pitchFamily="49" charset="0"/>
              </a:rPr>
              <a:t>deferred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DA83DCE5-DE09-458E-B299-92F86D5C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764" y="268449"/>
            <a:ext cx="8732940" cy="5592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chrono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future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chrono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str2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(3));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str2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system_clock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system_clock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std::async(std::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launch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deferred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merge,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"York"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"Los"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"Angeles"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future_value.get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end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system_clock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Czas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wykonania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(end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start).count()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900" dirty="0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B444A336-EEA8-45B1-A94D-179EF3D1B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815" y="2726874"/>
            <a:ext cx="2389973" cy="3134177"/>
          </a:xfrm>
        </p:spPr>
        <p:txBody>
          <a:bodyPr/>
          <a:lstStyle/>
          <a:p>
            <a:r>
              <a:rPr lang="pl-PL" dirty="0" err="1"/>
              <a:t>OUTPUT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en-US" dirty="0">
                <a:latin typeface="Consolas" panose="020B0609020204030204" pitchFamily="49" charset="0"/>
              </a:rPr>
              <a:t>Los Angeles</a:t>
            </a:r>
          </a:p>
          <a:p>
            <a:r>
              <a:rPr lang="en-US" dirty="0">
                <a:latin typeface="Consolas" panose="020B0609020204030204" pitchFamily="49" charset="0"/>
              </a:rPr>
              <a:t>New York</a:t>
            </a:r>
          </a:p>
          <a:p>
            <a:r>
              <a:rPr lang="en-US" dirty="0" err="1">
                <a:latin typeface="Consolas" panose="020B0609020204030204" pitchFamily="49" charset="0"/>
              </a:rPr>
              <a:t>Czas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wykonania</a:t>
            </a:r>
            <a:r>
              <a:rPr lang="en-US" dirty="0">
                <a:latin typeface="Consolas" panose="020B0609020204030204" pitchFamily="49" charset="0"/>
              </a:rPr>
              <a:t>: 6 s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7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E45416-9E3E-44CF-B762-EC324826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pl-PL" dirty="0" err="1">
                <a:solidFill>
                  <a:srgbClr val="7030A0"/>
                </a:solidFill>
                <a:latin typeface="Consolas" panose="020B0609020204030204" pitchFamily="49" charset="0"/>
              </a:rPr>
              <a:t>promise</a:t>
            </a:r>
            <a:b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endParaRPr lang="pl-PL" dirty="0"/>
          </a:p>
        </p:txBody>
      </p:sp>
      <p:pic>
        <p:nvPicPr>
          <p:cNvPr id="8" name="Symbol zastępczy obrazu 7">
            <a:extLst>
              <a:ext uri="{FF2B5EF4-FFF2-40B4-BE49-F238E27FC236}">
                <a16:creationId xmlns:a16="http://schemas.microsoft.com/office/drawing/2014/main" id="{B140F85C-6DBB-42F3-80C8-6409BD58D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66278" y="604286"/>
            <a:ext cx="6519223" cy="5264702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EB595-972D-4389-BA75-6291AFA71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l-PL" sz="2400" dirty="0"/>
              <a:t>Obiekt klasy </a:t>
            </a:r>
            <a:r>
              <a:rPr lang="pl-PL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promise</a:t>
            </a:r>
            <a:r>
              <a:rPr lang="pl-PL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/>
              <a:t>służy do prostej wymiany wartości pomiędzy dwoma wątkami. Jest on w tym celu nierozłącznie stosowany z obiektem klasy </a:t>
            </a:r>
            <a:r>
              <a:rPr lang="pl-PL" sz="2400" dirty="0" err="1"/>
              <a:t>future</a:t>
            </a:r>
            <a:r>
              <a:rPr lang="pl-PL" sz="2400" dirty="0"/>
              <a:t>. Posiadając obiekt klasy </a:t>
            </a:r>
            <a:r>
              <a:rPr lang="pl-PL" sz="2400" dirty="0" err="1"/>
              <a:t>promise</a:t>
            </a:r>
            <a:r>
              <a:rPr lang="pl-PL" sz="2400" dirty="0"/>
              <a:t> możemy wygenerować unikalnie połączony z nim obiekt klasy </a:t>
            </a:r>
            <a:r>
              <a:rPr lang="pl-PL" sz="2400" dirty="0" err="1"/>
              <a:t>future</a:t>
            </a:r>
            <a:r>
              <a:rPr lang="pl-PL" sz="2400" dirty="0"/>
              <a:t>, który później posłuży nam do odebrania informacji. Całość obrazuje schemat:</a:t>
            </a:r>
          </a:p>
          <a:p>
            <a:pPr algn="just"/>
            <a:endParaRPr lang="pl-PL" sz="2400" dirty="0"/>
          </a:p>
          <a:p>
            <a:pPr algn="just"/>
            <a:r>
              <a:rPr lang="pl-PL" sz="2200" dirty="0" err="1">
                <a:solidFill>
                  <a:srgbClr val="7030A0"/>
                </a:solidFill>
                <a:latin typeface="Consolas" panose="020B0609020204030204" pitchFamily="49" charset="0"/>
                <a:ea typeface="+mj-ea"/>
                <a:cs typeface="+mj-cs"/>
              </a:rPr>
              <a:t>std</a:t>
            </a:r>
            <a:r>
              <a:rPr lang="pl-PL" sz="2200" dirty="0">
                <a:solidFill>
                  <a:srgbClr val="7030A0"/>
                </a:solidFill>
                <a:latin typeface="Consolas" panose="020B0609020204030204" pitchFamily="49" charset="0"/>
                <a:ea typeface="+mj-ea"/>
                <a:cs typeface="+mj-cs"/>
              </a:rPr>
              <a:t>::</a:t>
            </a:r>
            <a:r>
              <a:rPr lang="pl-PL" sz="2200" dirty="0" err="1">
                <a:solidFill>
                  <a:srgbClr val="7030A0"/>
                </a:solidFill>
                <a:latin typeface="Consolas" panose="020B0609020204030204" pitchFamily="49" charset="0"/>
                <a:ea typeface="+mj-ea"/>
                <a:cs typeface="+mj-cs"/>
              </a:rPr>
              <a:t>promise</a:t>
            </a:r>
            <a:r>
              <a:rPr lang="pl-PL" sz="2200" dirty="0">
                <a:solidFill>
                  <a:srgbClr val="7030A0"/>
                </a:solidFill>
                <a:latin typeface="Consolas" panose="020B0609020204030204" pitchFamily="49" charset="0"/>
                <a:ea typeface="+mj-ea"/>
                <a:cs typeface="+mj-cs"/>
              </a:rPr>
              <a:t> &lt;&lt;</a:t>
            </a:r>
            <a:r>
              <a:rPr lang="pl-PL" sz="2200" dirty="0" err="1">
                <a:solidFill>
                  <a:srgbClr val="7030A0"/>
                </a:solidFill>
                <a:latin typeface="Consolas" panose="020B0609020204030204" pitchFamily="49" charset="0"/>
                <a:ea typeface="+mj-ea"/>
                <a:cs typeface="+mj-cs"/>
              </a:rPr>
              <a:t>type</a:t>
            </a:r>
            <a:r>
              <a:rPr lang="pl-PL" sz="2200" dirty="0">
                <a:solidFill>
                  <a:srgbClr val="7030A0"/>
                </a:solidFill>
                <a:latin typeface="Consolas" panose="020B0609020204030204" pitchFamily="49" charset="0"/>
                <a:ea typeface="+mj-ea"/>
                <a:cs typeface="+mj-cs"/>
              </a:rPr>
              <a:t>&gt;&gt; &lt;</a:t>
            </a:r>
            <a:r>
              <a:rPr lang="pl-PL" sz="2200" dirty="0" err="1">
                <a:solidFill>
                  <a:srgbClr val="7030A0"/>
                </a:solidFill>
                <a:latin typeface="Consolas" panose="020B0609020204030204" pitchFamily="49" charset="0"/>
                <a:ea typeface="+mj-ea"/>
                <a:cs typeface="+mj-cs"/>
              </a:rPr>
              <a:t>name</a:t>
            </a:r>
            <a:r>
              <a:rPr lang="pl-PL" sz="2200" dirty="0">
                <a:solidFill>
                  <a:srgbClr val="7030A0"/>
                </a:solidFill>
                <a:latin typeface="Consolas" panose="020B0609020204030204" pitchFamily="49" charset="0"/>
                <a:ea typeface="+mj-ea"/>
                <a:cs typeface="+mj-cs"/>
              </a:rPr>
              <a:t>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883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E45416-9E3E-44CF-B762-EC324826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użycia </a:t>
            </a:r>
            <a:r>
              <a:rPr lang="pl-PL" dirty="0" err="1">
                <a:solidFill>
                  <a:srgbClr val="7030A0"/>
                </a:solidFill>
                <a:latin typeface="Consolas" panose="020B0609020204030204" pitchFamily="49" charset="0"/>
              </a:rPr>
              <a:t>promise</a:t>
            </a:r>
            <a:b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F8A2F35-3D0C-440A-B416-27431C09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0"/>
            <a:ext cx="6172200" cy="4873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3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3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3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future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valueSetter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promise_obj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Wewnatrz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watku</a:t>
            </a:r>
            <a:r>
              <a:rPr lang="pl-PL" sz="1300" dirty="0">
                <a:solidFill>
                  <a:srgbClr val="A31515"/>
                </a:solidFill>
                <a:latin typeface="Consolas" panose="020B0609020204030204" pitchFamily="49" charset="0"/>
              </a:rPr>
              <a:t>, ustalanie wartości..."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promise_obj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.set_value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(404);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promise_object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l-PL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future_object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promise_object.get_future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valueSetter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std::move(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promise_object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future_object.get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thread1.join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pl-PL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30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371798DE-0542-4683-B9DC-9D21E7E9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dirty="0"/>
              <a:t>Metoda 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promise</a:t>
            </a:r>
            <a:r>
              <a:rPr lang="pl-PL" dirty="0"/>
              <a:t>::</a:t>
            </a:r>
            <a:r>
              <a:rPr lang="pl-PL" dirty="0" err="1"/>
              <a:t>setValue</a:t>
            </a:r>
            <a:r>
              <a:rPr lang="pl-PL" dirty="0"/>
              <a:t>() pozwala na ustawienie wartości w obiekcie </a:t>
            </a:r>
            <a:r>
              <a:rPr lang="pl-PL" dirty="0" err="1"/>
              <a:t>promise</a:t>
            </a:r>
            <a:r>
              <a:rPr lang="pl-PL" dirty="0"/>
              <a:t>, co sprawia również, że zostaje ona wpisana w obiekcie </a:t>
            </a:r>
            <a:r>
              <a:rPr lang="pl-PL" dirty="0" err="1"/>
              <a:t>future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Metoda 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promise</a:t>
            </a:r>
            <a:r>
              <a:rPr lang="pl-PL" dirty="0"/>
              <a:t>::</a:t>
            </a:r>
            <a:r>
              <a:rPr lang="pl-PL" dirty="0" err="1"/>
              <a:t>get_future</a:t>
            </a:r>
            <a:r>
              <a:rPr lang="pl-PL" dirty="0"/>
              <a:t>() pozwala na otrzymanie obiektu </a:t>
            </a:r>
            <a:r>
              <a:rPr lang="pl-PL" dirty="0" err="1"/>
              <a:t>future</a:t>
            </a:r>
            <a:r>
              <a:rPr lang="pl-PL" dirty="0"/>
              <a:t> unikalnego względem obiektu </a:t>
            </a:r>
            <a:r>
              <a:rPr lang="pl-PL" dirty="0" err="1"/>
              <a:t>promise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Output</a:t>
            </a:r>
            <a:r>
              <a:rPr lang="pl-PL" dirty="0"/>
              <a:t>: </a:t>
            </a:r>
          </a:p>
          <a:p>
            <a:r>
              <a:rPr lang="pl-PL" dirty="0" err="1"/>
              <a:t>Wewnatrz</a:t>
            </a:r>
            <a:r>
              <a:rPr lang="pl-PL" dirty="0"/>
              <a:t> </a:t>
            </a:r>
            <a:r>
              <a:rPr lang="pl-PL" dirty="0" err="1"/>
              <a:t>watku</a:t>
            </a:r>
            <a:r>
              <a:rPr lang="pl-PL" dirty="0"/>
              <a:t>, zmiana wartości...</a:t>
            </a:r>
          </a:p>
          <a:p>
            <a:r>
              <a:rPr lang="pl-PL" dirty="0"/>
              <a:t>404</a:t>
            </a:r>
          </a:p>
        </p:txBody>
      </p:sp>
    </p:spTree>
    <p:extLst>
      <p:ext uri="{BB962C8B-B14F-4D97-AF65-F5344CB8AC3E}">
        <p14:creationId xmlns:p14="http://schemas.microsoft.com/office/powerpoint/2010/main" val="54891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1590</Words>
  <Application>Microsoft Office PowerPoint</Application>
  <PresentationFormat>Panoramiczny</PresentationFormat>
  <Paragraphs>189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Prosta współbieżność</vt:lpstr>
      <vt:lpstr>Biblioteka &lt;thread&gt;</vt:lpstr>
      <vt:lpstr>Przykład użycia thread</vt:lpstr>
      <vt:lpstr>std::future</vt:lpstr>
      <vt:lpstr>std::async()</vt:lpstr>
      <vt:lpstr>Przykład użycia std::async z polityką async</vt:lpstr>
      <vt:lpstr>Przykład użycia std::async z polityką deferred</vt:lpstr>
      <vt:lpstr>std::promise </vt:lpstr>
      <vt:lpstr>Przykład użycia promise </vt:lpstr>
      <vt:lpstr>std::packaged_task</vt:lpstr>
      <vt:lpstr>Przykłady użycia packaged_task </vt:lpstr>
      <vt:lpstr>Przykłady użycia packaged_task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 współbieżność</dc:title>
  <dc:creator>KGF</dc:creator>
  <cp:lastModifiedBy>Daniel Cogiel (danicog433)</cp:lastModifiedBy>
  <cp:revision>50</cp:revision>
  <dcterms:created xsi:type="dcterms:W3CDTF">2022-03-28T11:06:04Z</dcterms:created>
  <dcterms:modified xsi:type="dcterms:W3CDTF">2022-04-01T13:56:51Z</dcterms:modified>
</cp:coreProperties>
</file>