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r76UdL3Su0JA78EyDiEKAuIbx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1C9CFA-25D8-4268-9CB5-33B343331629}">
  <a:tblStyle styleId="{641C9CFA-25D8-4268-9CB5-33B343331629}" styleName="Table_0">
    <a:wholeTbl>
      <a:tcTxStyle b="off" i="off">
        <a:font>
          <a:latin typeface="Arial"/>
          <a:ea typeface="Arial"/>
          <a:cs typeface="Arial"/>
        </a:font>
        <a:srgbClr val="000000"/>
      </a:tcTxStyle>
      <a:tcStyle>
        <a:tcBdr>
          <a:left>
            <a:ln cap="flat" cmpd="sng" w="9525">
              <a:solidFill>
                <a:srgbClr val="BFBFBF"/>
              </a:solidFill>
              <a:prstDash val="solid"/>
              <a:round/>
              <a:headEnd len="sm" w="sm" type="none"/>
              <a:tailEnd len="sm" w="sm" type="none"/>
            </a:ln>
          </a:left>
          <a:right>
            <a:ln cap="flat" cmpd="sng" w="9525">
              <a:solidFill>
                <a:srgbClr val="BFBFBF"/>
              </a:solidFill>
              <a:prstDash val="solid"/>
              <a:round/>
              <a:headEnd len="sm" w="sm" type="none"/>
              <a:tailEnd len="sm" w="sm" type="none"/>
            </a:ln>
          </a:right>
          <a:top>
            <a:ln cap="flat" cmpd="sng" w="9525">
              <a:solidFill>
                <a:srgbClr val="BFBFBF"/>
              </a:solidFill>
              <a:prstDash val="solid"/>
              <a:round/>
              <a:headEnd len="sm" w="sm" type="none"/>
              <a:tailEnd len="sm" w="sm" type="none"/>
            </a:ln>
          </a:top>
          <a:bottom>
            <a:ln cap="flat" cmpd="sng" w="9525">
              <a:solidFill>
                <a:srgbClr val="BFBFBF"/>
              </a:solidFill>
              <a:prstDash val="solid"/>
              <a:round/>
              <a:headEnd len="sm" w="sm" type="none"/>
              <a:tailEnd len="sm" w="sm" type="none"/>
            </a:ln>
          </a:bottom>
          <a:insideH>
            <a:ln cap="flat" cmpd="sng" w="9525">
              <a:solidFill>
                <a:srgbClr val="BFBFBF"/>
              </a:solidFill>
              <a:prstDash val="solid"/>
              <a:round/>
              <a:headEnd len="sm" w="sm" type="none"/>
              <a:tailEnd len="sm" w="sm" type="none"/>
            </a:ln>
          </a:insideH>
          <a:insideV>
            <a:ln cap="flat" cmpd="sng" w="9525">
              <a:solidFill>
                <a:srgbClr val="BFBFBF"/>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629b6d70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31629b6d70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6017d6842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316017d684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3.png"/><Relationship Id="rId11" Type="http://schemas.openxmlformats.org/officeDocument/2006/relationships/image" Target="../media/image3.png"/><Relationship Id="rId10"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5.jp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hyperlink" Target="https://rental-cars-sable.vercel.app/" TargetMode="External"/><Relationship Id="rId6" Type="http://schemas.openxmlformats.org/officeDocument/2006/relationships/image" Target="../media/image9.png"/><Relationship Id="rId7" Type="http://schemas.openxmlformats.org/officeDocument/2006/relationships/hyperlink" Target="https://github.com/DanielContador/grupo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6.jpg"/><Relationship Id="rId5"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i="0" lang="es-CL" sz="4400" u="none" cap="none" strike="noStrike">
                <a:solidFill>
                  <a:schemeClr val="dk1"/>
                </a:solidFill>
                <a:latin typeface="Verdana"/>
                <a:ea typeface="Verdana"/>
                <a:cs typeface="Verdana"/>
                <a:sym typeface="Verdana"/>
              </a:rPr>
              <a:t>PROYECTO RentalCars</a:t>
            </a:r>
            <a:endParaRPr i="0" sz="1400" u="none" cap="none" strike="noStrike">
              <a:solidFill>
                <a:srgbClr val="000000"/>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2400"/>
              <a:buFont typeface="Arial"/>
              <a:buNone/>
            </a:pPr>
            <a:r>
              <a:rPr i="0" lang="es-CL" sz="2400" u="none" cap="none" strike="noStrike">
                <a:solidFill>
                  <a:schemeClr val="dk1"/>
                </a:solidFill>
                <a:latin typeface="Verdana"/>
                <a:ea typeface="Verdana"/>
                <a:cs typeface="Verdana"/>
                <a:sym typeface="Verdana"/>
              </a:rPr>
              <a:t>PRESENTACIÓN FINAL PORTAFOLIO DE TÍTULO</a:t>
            </a:r>
            <a:endParaRPr i="0" sz="2400" u="none" cap="none" strike="noStrike">
              <a:solidFill>
                <a:schemeClr val="dk1"/>
              </a:solidFill>
              <a:latin typeface="Verdana"/>
              <a:ea typeface="Verdana"/>
              <a:cs typeface="Verdana"/>
              <a:sym typeface="Verdana"/>
            </a:endParaRPr>
          </a:p>
        </p:txBody>
      </p:sp>
      <p:pic>
        <p:nvPicPr>
          <p:cNvPr id="86" name="Google Shape;86;p1"/>
          <p:cNvPicPr preferRelativeResize="0"/>
          <p:nvPr/>
        </p:nvPicPr>
        <p:blipFill>
          <a:blip r:embed="rId4">
            <a:alphaModFix/>
          </a:blip>
          <a:stretch>
            <a:fillRect/>
          </a:stretch>
        </p:blipFill>
        <p:spPr>
          <a:xfrm>
            <a:off x="503396" y="5543528"/>
            <a:ext cx="2875225" cy="993000"/>
          </a:xfrm>
          <a:prstGeom prst="rect">
            <a:avLst/>
          </a:prstGeom>
          <a:noFill/>
          <a:ln>
            <a:noFill/>
          </a:ln>
        </p:spPr>
      </p:pic>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EscuelaIT Duoc UC - Escuela de Informática y Telecomunicaciones Duoc UC - Duoc  UC | LinkedIn" id="175" name="Google Shape;175;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6" name="Google Shape;176;p10"/>
          <p:cNvSpPr txBox="1"/>
          <p:nvPr/>
        </p:nvSpPr>
        <p:spPr>
          <a:xfrm>
            <a:off x="0" y="992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Tecnologías utilizadas</a:t>
            </a:r>
            <a:endParaRPr b="0" i="0" sz="1400" u="none" cap="none" strike="noStrike">
              <a:solidFill>
                <a:srgbClr val="000000"/>
              </a:solidFill>
              <a:latin typeface="Arial"/>
              <a:ea typeface="Arial"/>
              <a:cs typeface="Arial"/>
              <a:sym typeface="Arial"/>
            </a:endParaRPr>
          </a:p>
        </p:txBody>
      </p:sp>
      <p:cxnSp>
        <p:nvCxnSpPr>
          <p:cNvPr id="177" name="Google Shape;177;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78" name="Google Shape;178;p10"/>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RentalCars</a:t>
            </a:r>
            <a:endParaRPr b="0" i="0" sz="1400" u="none" cap="none" strike="noStrike">
              <a:solidFill>
                <a:srgbClr val="000000"/>
              </a:solidFill>
              <a:latin typeface="Arial"/>
              <a:ea typeface="Arial"/>
              <a:cs typeface="Arial"/>
              <a:sym typeface="Arial"/>
            </a:endParaRPr>
          </a:p>
        </p:txBody>
      </p:sp>
      <p:pic>
        <p:nvPicPr>
          <p:cNvPr id="179" name="Google Shape;179;p10"/>
          <p:cNvPicPr preferRelativeResize="0"/>
          <p:nvPr/>
        </p:nvPicPr>
        <p:blipFill rotWithShape="1">
          <a:blip r:embed="rId4">
            <a:alphaModFix/>
          </a:blip>
          <a:srcRect b="0" l="0" r="0" t="0"/>
          <a:stretch/>
        </p:blipFill>
        <p:spPr>
          <a:xfrm>
            <a:off x="648500" y="4606005"/>
            <a:ext cx="4085626" cy="1763370"/>
          </a:xfrm>
          <a:prstGeom prst="rect">
            <a:avLst/>
          </a:prstGeom>
          <a:noFill/>
          <a:ln>
            <a:noFill/>
          </a:ln>
        </p:spPr>
      </p:pic>
      <p:pic>
        <p:nvPicPr>
          <p:cNvPr id="180" name="Google Shape;180;p10"/>
          <p:cNvPicPr preferRelativeResize="0"/>
          <p:nvPr/>
        </p:nvPicPr>
        <p:blipFill rotWithShape="1">
          <a:blip r:embed="rId5">
            <a:alphaModFix/>
          </a:blip>
          <a:srcRect b="0" l="0" r="0" t="0"/>
          <a:stretch/>
        </p:blipFill>
        <p:spPr>
          <a:xfrm>
            <a:off x="4954075" y="4703876"/>
            <a:ext cx="2786925" cy="1567625"/>
          </a:xfrm>
          <a:prstGeom prst="rect">
            <a:avLst/>
          </a:prstGeom>
          <a:noFill/>
          <a:ln>
            <a:noFill/>
          </a:ln>
        </p:spPr>
      </p:pic>
      <p:pic>
        <p:nvPicPr>
          <p:cNvPr id="181" name="Google Shape;181;p10"/>
          <p:cNvPicPr preferRelativeResize="0"/>
          <p:nvPr/>
        </p:nvPicPr>
        <p:blipFill rotWithShape="1">
          <a:blip r:embed="rId6">
            <a:alphaModFix/>
          </a:blip>
          <a:srcRect b="0" l="0" r="0" t="0"/>
          <a:stretch/>
        </p:blipFill>
        <p:spPr>
          <a:xfrm>
            <a:off x="7741000" y="4925789"/>
            <a:ext cx="2403058" cy="1345712"/>
          </a:xfrm>
          <a:prstGeom prst="rect">
            <a:avLst/>
          </a:prstGeom>
          <a:noFill/>
          <a:ln>
            <a:noFill/>
          </a:ln>
        </p:spPr>
      </p:pic>
      <p:pic>
        <p:nvPicPr>
          <p:cNvPr id="182" name="Google Shape;182;p10"/>
          <p:cNvPicPr preferRelativeResize="0"/>
          <p:nvPr/>
        </p:nvPicPr>
        <p:blipFill rotWithShape="1">
          <a:blip r:embed="rId7">
            <a:alphaModFix/>
          </a:blip>
          <a:srcRect b="0" l="0" r="0" t="0"/>
          <a:stretch/>
        </p:blipFill>
        <p:spPr>
          <a:xfrm>
            <a:off x="10346075" y="4112276"/>
            <a:ext cx="1845916" cy="1763375"/>
          </a:xfrm>
          <a:prstGeom prst="rect">
            <a:avLst/>
          </a:prstGeom>
          <a:noFill/>
          <a:ln>
            <a:noFill/>
          </a:ln>
        </p:spPr>
      </p:pic>
      <p:pic>
        <p:nvPicPr>
          <p:cNvPr id="183" name="Google Shape;183;p10"/>
          <p:cNvPicPr preferRelativeResize="0"/>
          <p:nvPr/>
        </p:nvPicPr>
        <p:blipFill rotWithShape="1">
          <a:blip r:embed="rId8">
            <a:alphaModFix/>
          </a:blip>
          <a:srcRect b="0" l="0" r="0" t="0"/>
          <a:stretch/>
        </p:blipFill>
        <p:spPr>
          <a:xfrm>
            <a:off x="6354000" y="2309625"/>
            <a:ext cx="3017782" cy="1724026"/>
          </a:xfrm>
          <a:prstGeom prst="rect">
            <a:avLst/>
          </a:prstGeom>
          <a:noFill/>
          <a:ln>
            <a:noFill/>
          </a:ln>
        </p:spPr>
      </p:pic>
      <p:pic>
        <p:nvPicPr>
          <p:cNvPr id="184" name="Google Shape;184;p10"/>
          <p:cNvPicPr preferRelativeResize="0"/>
          <p:nvPr/>
        </p:nvPicPr>
        <p:blipFill rotWithShape="1">
          <a:blip r:embed="rId9">
            <a:alphaModFix/>
          </a:blip>
          <a:srcRect b="0" l="0" r="0" t="0"/>
          <a:stretch/>
        </p:blipFill>
        <p:spPr>
          <a:xfrm>
            <a:off x="807238" y="2260692"/>
            <a:ext cx="2857500" cy="1724025"/>
          </a:xfrm>
          <a:prstGeom prst="rect">
            <a:avLst/>
          </a:prstGeom>
          <a:noFill/>
          <a:ln>
            <a:noFill/>
          </a:ln>
        </p:spPr>
      </p:pic>
      <p:pic>
        <p:nvPicPr>
          <p:cNvPr id="185" name="Google Shape;185;p10"/>
          <p:cNvPicPr preferRelativeResize="0"/>
          <p:nvPr/>
        </p:nvPicPr>
        <p:blipFill rotWithShape="1">
          <a:blip r:embed="rId10">
            <a:alphaModFix/>
          </a:blip>
          <a:srcRect b="0" l="0" r="0" t="0"/>
          <a:stretch/>
        </p:blipFill>
        <p:spPr>
          <a:xfrm>
            <a:off x="3803650" y="2272188"/>
            <a:ext cx="2158825" cy="1701025"/>
          </a:xfrm>
          <a:prstGeom prst="rect">
            <a:avLst/>
          </a:prstGeom>
          <a:noFill/>
          <a:ln>
            <a:noFill/>
          </a:ln>
        </p:spPr>
      </p:pic>
      <p:pic>
        <p:nvPicPr>
          <p:cNvPr id="186" name="Google Shape;186;p10"/>
          <p:cNvPicPr preferRelativeResize="0"/>
          <p:nvPr/>
        </p:nvPicPr>
        <p:blipFill rotWithShape="1">
          <a:blip r:embed="rId11">
            <a:alphaModFix/>
          </a:blip>
          <a:srcRect b="0" l="0" r="0" t="0"/>
          <a:stretch/>
        </p:blipFill>
        <p:spPr>
          <a:xfrm>
            <a:off x="9902188" y="2037638"/>
            <a:ext cx="2733675" cy="1676400"/>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EscuelaIT Duoc UC - Escuela de Informática y Telecomunicaciones Duoc UC - Duoc  UC | LinkedIn" id="191" name="Google Shape;191;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2" name="Google Shape;192;p11"/>
          <p:cNvSpPr txBox="1"/>
          <p:nvPr/>
        </p:nvSpPr>
        <p:spPr>
          <a:xfrm>
            <a:off x="1" y="992895"/>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Resultados obtenidos</a:t>
            </a:r>
            <a:endParaRPr b="0" i="0" sz="1400" u="none" cap="none" strike="noStrike">
              <a:solidFill>
                <a:srgbClr val="000000"/>
              </a:solidFill>
              <a:latin typeface="Arial"/>
              <a:ea typeface="Arial"/>
              <a:cs typeface="Arial"/>
              <a:sym typeface="Arial"/>
            </a:endParaRPr>
          </a:p>
        </p:txBody>
      </p:sp>
      <p:sp>
        <p:nvSpPr>
          <p:cNvPr id="193" name="Google Shape;193;p11"/>
          <p:cNvSpPr txBox="1"/>
          <p:nvPr/>
        </p:nvSpPr>
        <p:spPr>
          <a:xfrm>
            <a:off x="621750" y="1689450"/>
            <a:ext cx="10945800" cy="45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1" lang="es-CL" sz="2800" u="none" cap="none" strike="noStrike">
                <a:solidFill>
                  <a:schemeClr val="dk1"/>
                </a:solidFill>
                <a:latin typeface="Calibri"/>
                <a:ea typeface="Calibri"/>
                <a:cs typeface="Calibri"/>
                <a:sym typeface="Calibri"/>
              </a:rPr>
              <a:t>Desarrollo exitoso de la aplicación web:</a:t>
            </a:r>
            <a:r>
              <a:rPr b="0" i="0" lang="es-CL" sz="2800" u="none" cap="none" strike="noStrike">
                <a:solidFill>
                  <a:schemeClr val="dk1"/>
                </a:solidFill>
                <a:latin typeface="Calibri"/>
                <a:ea typeface="Calibri"/>
                <a:cs typeface="Calibri"/>
                <a:sym typeface="Calibri"/>
              </a:rPr>
              <a:t> Se implementó una plataforma funcional para la gestión de reservas y pagos de vehículos de lujo, cumpliendo con los objetivos planteados.</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1" i="1" lang="es-CL" sz="2800" u="none" cap="none" strike="noStrike">
                <a:solidFill>
                  <a:schemeClr val="dk1"/>
                </a:solidFill>
                <a:latin typeface="Calibri"/>
                <a:ea typeface="Calibri"/>
                <a:cs typeface="Calibri"/>
                <a:sym typeface="Calibri"/>
              </a:rPr>
              <a:t>Interfaz de usuario intuitiva:</a:t>
            </a:r>
            <a:r>
              <a:rPr b="0" i="0" lang="es-CL" sz="2800" u="none" cap="none" strike="noStrike">
                <a:solidFill>
                  <a:schemeClr val="dk1"/>
                </a:solidFill>
                <a:latin typeface="Calibri"/>
                <a:ea typeface="Calibri"/>
                <a:cs typeface="Calibri"/>
                <a:sym typeface="Calibri"/>
              </a:rPr>
              <a:t> La aplicación incluye un diseño accesible y amigable que facilita la navegación y uso por parte de los clientes.</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1" lang="es-CL" sz="2800" u="none" cap="none" strike="noStrike">
                <a:solidFill>
                  <a:schemeClr val="dk1"/>
                </a:solidFill>
                <a:latin typeface="Calibri"/>
                <a:ea typeface="Calibri"/>
                <a:cs typeface="Calibri"/>
                <a:sym typeface="Calibri"/>
              </a:rPr>
              <a:t>Base de datos optimizada:</a:t>
            </a:r>
            <a:r>
              <a:rPr b="0" i="0" lang="es-CL" sz="2800" u="none" cap="none" strike="noStrike">
                <a:solidFill>
                  <a:schemeClr val="dk1"/>
                </a:solidFill>
                <a:latin typeface="Calibri"/>
                <a:ea typeface="Calibri"/>
                <a:cs typeface="Calibri"/>
                <a:sym typeface="Calibri"/>
              </a:rPr>
              <a:t> Se diseñó e implementó una base de datos SQL que asegura un manejo eficiente de la información de usuarios, vehículos y transacciones.</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EscuelaIT Duoc UC - Escuela de Informática y Telecomunicaciones Duoc UC - Duoc  UC | LinkedIn" id="198" name="Google Shape;198;g31629b6d70b_0_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9" name="Google Shape;199;g31629b6d70b_0_2"/>
          <p:cNvSpPr txBox="1"/>
          <p:nvPr/>
        </p:nvSpPr>
        <p:spPr>
          <a:xfrm>
            <a:off x="1" y="992895"/>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Resultados obtenidos</a:t>
            </a:r>
            <a:endParaRPr b="0" i="0" sz="1400" u="none" cap="none" strike="noStrike">
              <a:solidFill>
                <a:srgbClr val="000000"/>
              </a:solidFill>
              <a:latin typeface="Arial"/>
              <a:ea typeface="Arial"/>
              <a:cs typeface="Arial"/>
              <a:sym typeface="Arial"/>
            </a:endParaRPr>
          </a:p>
        </p:txBody>
      </p:sp>
      <p:sp>
        <p:nvSpPr>
          <p:cNvPr id="200" name="Google Shape;200;g31629b6d70b_0_2"/>
          <p:cNvSpPr txBox="1"/>
          <p:nvPr/>
        </p:nvSpPr>
        <p:spPr>
          <a:xfrm>
            <a:off x="621750" y="1689450"/>
            <a:ext cx="10945800" cy="45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s-CL" sz="2800" u="none" cap="none" strike="noStrike">
                <a:solidFill>
                  <a:schemeClr val="dk1"/>
                </a:solidFill>
                <a:latin typeface="Calibri"/>
                <a:ea typeface="Calibri"/>
                <a:cs typeface="Calibri"/>
                <a:sym typeface="Calibri"/>
              </a:rPr>
              <a:t>Funcionalidades clave implementadas:</a:t>
            </a:r>
            <a:endParaRPr b="1" i="1"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0" i="0" lang="es-CL" sz="2800" u="none" cap="none" strike="noStrike">
                <a:solidFill>
                  <a:schemeClr val="dk1"/>
                </a:solidFill>
                <a:latin typeface="Calibri"/>
                <a:ea typeface="Calibri"/>
                <a:cs typeface="Calibri"/>
                <a:sym typeface="Calibri"/>
              </a:rPr>
              <a:t>Reservas en línea con confirmación inmediata.</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0" i="0" lang="es-CL" sz="2800" u="none" cap="none" strike="noStrike">
                <a:solidFill>
                  <a:schemeClr val="dk1"/>
                </a:solidFill>
                <a:latin typeface="Calibri"/>
                <a:ea typeface="Calibri"/>
                <a:cs typeface="Calibri"/>
                <a:sym typeface="Calibri"/>
              </a:rPr>
              <a:t>Módulo de pagos integrando métodos seguros y confiables.</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0" i="0" lang="es-CL" sz="2800" u="none" cap="none" strike="noStrike">
                <a:solidFill>
                  <a:schemeClr val="dk1"/>
                </a:solidFill>
                <a:latin typeface="Calibri"/>
                <a:ea typeface="Calibri"/>
                <a:cs typeface="Calibri"/>
                <a:sym typeface="Calibri"/>
              </a:rPr>
              <a:t>Seguimiento y verificación de la disponibilidad de vehículos.</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1" i="1" lang="es-CL" sz="2800" u="none" cap="none" strike="noStrike">
                <a:solidFill>
                  <a:schemeClr val="dk1"/>
                </a:solidFill>
                <a:latin typeface="Calibri"/>
                <a:ea typeface="Calibri"/>
                <a:cs typeface="Calibri"/>
                <a:sym typeface="Calibri"/>
              </a:rPr>
              <a:t>Ciberseguridad fortalecida: </a:t>
            </a:r>
            <a:r>
              <a:rPr b="0" i="0" lang="es-CL" sz="2800" u="none" cap="none" strike="noStrike">
                <a:solidFill>
                  <a:schemeClr val="dk1"/>
                </a:solidFill>
                <a:latin typeface="Calibri"/>
                <a:ea typeface="Calibri"/>
                <a:cs typeface="Calibri"/>
                <a:sym typeface="Calibri"/>
              </a:rPr>
              <a:t>Se implementaron medidas para proteger los datos sensibles y prevenir accesos no autorizados.</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1" lang="es-CL" sz="2800" u="none" cap="none" strike="noStrike">
                <a:solidFill>
                  <a:schemeClr val="dk1"/>
                </a:solidFill>
                <a:latin typeface="Calibri"/>
                <a:ea typeface="Calibri"/>
                <a:cs typeface="Calibri"/>
                <a:sym typeface="Calibri"/>
              </a:rPr>
              <a:t>Validación del sistema: </a:t>
            </a:r>
            <a:r>
              <a:rPr b="0" i="0" lang="es-CL" sz="2800" u="none" cap="none" strike="noStrike">
                <a:solidFill>
                  <a:schemeClr val="dk1"/>
                </a:solidFill>
                <a:latin typeface="Calibri"/>
                <a:ea typeface="Calibri"/>
                <a:cs typeface="Calibri"/>
                <a:sym typeface="Calibri"/>
              </a:rPr>
              <a:t>La aplicación fue sometida a pruebas exhaustivas, garantizando un funcionamiento robusto y estable.</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1"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EscuelaIT Duoc UC - Escuela de Informática y Telecomunicaciones Duoc UC - Duoc  UC | LinkedIn" id="205" name="Google Shape;205;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6" name="Google Shape;206;p12"/>
          <p:cNvSpPr txBox="1"/>
          <p:nvPr/>
        </p:nvSpPr>
        <p:spPr>
          <a:xfrm>
            <a:off x="1" y="896423"/>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Obstáculos presentados durante el desarrollo</a:t>
            </a:r>
            <a:endParaRPr b="0" i="0" sz="1400" u="none" cap="none" strike="noStrike">
              <a:solidFill>
                <a:srgbClr val="000000"/>
              </a:solidFill>
              <a:latin typeface="Arial"/>
              <a:ea typeface="Arial"/>
              <a:cs typeface="Arial"/>
              <a:sym typeface="Arial"/>
            </a:endParaRPr>
          </a:p>
        </p:txBody>
      </p:sp>
      <p:sp>
        <p:nvSpPr>
          <p:cNvPr id="207" name="Google Shape;207;p12"/>
          <p:cNvSpPr txBox="1"/>
          <p:nvPr/>
        </p:nvSpPr>
        <p:spPr>
          <a:xfrm>
            <a:off x="679875" y="1854125"/>
            <a:ext cx="11512200" cy="4789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chemeClr val="dk1"/>
              </a:buClr>
              <a:buSzPts val="2100"/>
              <a:buFont typeface="Calibri"/>
              <a:buChar char="●"/>
            </a:pPr>
            <a:r>
              <a:rPr b="0" i="0" lang="es-CL" sz="2100" u="none" cap="none" strike="noStrike">
                <a:solidFill>
                  <a:schemeClr val="dk1"/>
                </a:solidFill>
                <a:latin typeface="Calibri"/>
                <a:ea typeface="Calibri"/>
                <a:cs typeface="Calibri"/>
                <a:sym typeface="Calibri"/>
              </a:rPr>
              <a:t>En primera instancia, a la hora de querer implementar la pasarela de pagos Stripe, al ver la documentación nos dimos cuenta que no nos sirve en Chile. entonces nos quedamos con la solamente el método de pago de tarjetas y Paypal.</a:t>
            </a:r>
            <a:endParaRPr b="0" i="0" sz="21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100" u="none" cap="none" strike="noStrike">
              <a:solidFill>
                <a:schemeClr val="dk1"/>
              </a:solidFill>
              <a:latin typeface="Calibri"/>
              <a:ea typeface="Calibri"/>
              <a:cs typeface="Calibri"/>
              <a:sym typeface="Calibri"/>
            </a:endParaRPr>
          </a:p>
          <a:p>
            <a:pPr indent="-361950" lvl="0" marL="457200" marR="0" rtl="0" algn="l">
              <a:lnSpc>
                <a:spcPct val="100000"/>
              </a:lnSpc>
              <a:spcBef>
                <a:spcPts val="0"/>
              </a:spcBef>
              <a:spcAft>
                <a:spcPts val="0"/>
              </a:spcAft>
              <a:buClr>
                <a:schemeClr val="dk1"/>
              </a:buClr>
              <a:buSzPts val="2100"/>
              <a:buFont typeface="Calibri"/>
              <a:buChar char="●"/>
            </a:pPr>
            <a:r>
              <a:rPr b="0" i="0" lang="es-CL" sz="2100" u="none" cap="none" strike="noStrike">
                <a:solidFill>
                  <a:schemeClr val="dk1"/>
                </a:solidFill>
                <a:latin typeface="Calibri"/>
                <a:ea typeface="Calibri"/>
                <a:cs typeface="Calibri"/>
                <a:sym typeface="Calibri"/>
              </a:rPr>
              <a:t>Como usamos un agente autenticador de usuarios, tuvimos problemas al extraer el nombre de usuario y correo, clerk tiene una ruta donde se peude traer datos del usuario, se crea un archivo api y se define el método get, genera la ruta y cargamos el nombre en la tabla de admin para ver las reservas.</a:t>
            </a:r>
            <a:endParaRPr b="0" i="0" sz="21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100" u="none" cap="none" strike="noStrike">
              <a:solidFill>
                <a:schemeClr val="dk1"/>
              </a:solidFill>
              <a:latin typeface="Calibri"/>
              <a:ea typeface="Calibri"/>
              <a:cs typeface="Calibri"/>
              <a:sym typeface="Calibri"/>
            </a:endParaRPr>
          </a:p>
          <a:p>
            <a:pPr indent="-361950" lvl="0" marL="457200" marR="0" rtl="0" algn="l">
              <a:lnSpc>
                <a:spcPct val="100000"/>
              </a:lnSpc>
              <a:spcBef>
                <a:spcPts val="0"/>
              </a:spcBef>
              <a:spcAft>
                <a:spcPts val="0"/>
              </a:spcAft>
              <a:buClr>
                <a:schemeClr val="dk1"/>
              </a:buClr>
              <a:buSzPts val="2100"/>
              <a:buFont typeface="Calibri"/>
              <a:buChar char="●"/>
            </a:pPr>
            <a:r>
              <a:rPr b="0" i="0" lang="es-CL" sz="2100" u="none" cap="none" strike="noStrike">
                <a:solidFill>
                  <a:schemeClr val="dk1"/>
                </a:solidFill>
                <a:latin typeface="Calibri"/>
                <a:ea typeface="Calibri"/>
                <a:cs typeface="Calibri"/>
                <a:sym typeface="Calibri"/>
              </a:rPr>
              <a:t>Adaptar el módulo de reservas, específicamente cuando seleccionamos las fechas. ¿La persona podría arrendar el mismo auto los mismo días que otros clientes?,¿Qué pasaba si ya estaba reservado ese auto?.</a:t>
            </a:r>
            <a:endParaRPr b="0" i="0" sz="21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rPr b="0" i="0" lang="es-CL" sz="2100" u="none" cap="none" strike="noStrike">
                <a:solidFill>
                  <a:schemeClr val="dk1"/>
                </a:solidFill>
                <a:latin typeface="Calibri"/>
                <a:ea typeface="Calibri"/>
                <a:cs typeface="Calibri"/>
                <a:sym typeface="Calibri"/>
              </a:rPr>
              <a:t>La solución fue obtener las fechas del arriendo de ese auto, y bloquear las fechas ya reservadas. Para que no hubiera problemas de reservas duplicadas con el mismo auto</a:t>
            </a:r>
            <a:endParaRPr b="0" i="0" sz="21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descr="EscuelaIT Duoc UC - Escuela de Informática y Telecomunicaciones Duoc UC - Duoc  UC | LinkedIn" id="212" name="Google Shape;212;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3" name="Google Shape;213;p13"/>
          <p:cNvSpPr txBox="1"/>
          <p:nvPr/>
        </p:nvSpPr>
        <p:spPr>
          <a:xfrm>
            <a:off x="1" y="760717"/>
            <a:ext cx="12192000" cy="1139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DEMOSTRACIÓN DEL RESULTADO DEL PROYECTO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s-CL" sz="2400" u="none" cap="none" strike="noStrike">
                <a:solidFill>
                  <a:srgbClr val="757070"/>
                </a:solidFill>
                <a:latin typeface="Calibri"/>
                <a:ea typeface="Calibri"/>
                <a:cs typeface="Calibri"/>
                <a:sym typeface="Calibri"/>
              </a:rPr>
              <a:t>*Exposición del sistema</a:t>
            </a:r>
            <a:endParaRPr b="0" i="0" sz="2400" u="none" cap="none" strike="noStrike">
              <a:solidFill>
                <a:srgbClr val="757070"/>
              </a:solidFill>
              <a:latin typeface="Calibri"/>
              <a:ea typeface="Calibri"/>
              <a:cs typeface="Calibri"/>
              <a:sym typeface="Calibri"/>
            </a:endParaRPr>
          </a:p>
        </p:txBody>
      </p:sp>
      <p:pic>
        <p:nvPicPr>
          <p:cNvPr id="214" name="Google Shape;214;p13"/>
          <p:cNvPicPr preferRelativeResize="0"/>
          <p:nvPr/>
        </p:nvPicPr>
        <p:blipFill>
          <a:blip r:embed="rId4">
            <a:alphaModFix/>
          </a:blip>
          <a:stretch>
            <a:fillRect/>
          </a:stretch>
        </p:blipFill>
        <p:spPr>
          <a:xfrm>
            <a:off x="4202800" y="2061792"/>
            <a:ext cx="4421209" cy="4421209"/>
          </a:xfrm>
          <a:prstGeom prst="rect">
            <a:avLst/>
          </a:prstGeom>
          <a:noFill/>
          <a:ln>
            <a:noFill/>
          </a:ln>
        </p:spPr>
      </p:pic>
      <p:sp>
        <p:nvSpPr>
          <p:cNvPr id="215" name="Google Shape;215;p13"/>
          <p:cNvSpPr txBox="1"/>
          <p:nvPr/>
        </p:nvSpPr>
        <p:spPr>
          <a:xfrm>
            <a:off x="0" y="5804400"/>
            <a:ext cx="10287000" cy="10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L"/>
              <a:t>Link del sitio</a:t>
            </a:r>
            <a:endParaRPr b="1"/>
          </a:p>
          <a:p>
            <a:pPr indent="0" lvl="0" marL="0" rtl="0" algn="l">
              <a:spcBef>
                <a:spcPts val="0"/>
              </a:spcBef>
              <a:spcAft>
                <a:spcPts val="0"/>
              </a:spcAft>
              <a:buNone/>
            </a:pPr>
            <a:r>
              <a:rPr lang="es-CL" sz="1900" u="sng">
                <a:solidFill>
                  <a:schemeClr val="hlink"/>
                </a:solidFill>
                <a:latin typeface="Calibri"/>
                <a:ea typeface="Calibri"/>
                <a:cs typeface="Calibri"/>
                <a:sym typeface="Calibri"/>
                <a:hlinkClick r:id="rId5"/>
              </a:rPr>
              <a:t>https://rental-cars-sable.vercel.app/</a:t>
            </a:r>
            <a:endParaRPr sz="1900">
              <a:solidFill>
                <a:schemeClr val="dk1"/>
              </a:solidFill>
              <a:latin typeface="Calibri"/>
              <a:ea typeface="Calibri"/>
              <a:cs typeface="Calibri"/>
              <a:sym typeface="Calibri"/>
            </a:endParaRPr>
          </a:p>
        </p:txBody>
      </p:sp>
      <p:pic>
        <p:nvPicPr>
          <p:cNvPr id="216" name="Google Shape;216;p13"/>
          <p:cNvPicPr preferRelativeResize="0"/>
          <p:nvPr/>
        </p:nvPicPr>
        <p:blipFill rotWithShape="1">
          <a:blip r:embed="rId6">
            <a:alphaModFix/>
          </a:blip>
          <a:srcRect b="0" l="12262" r="15221" t="0"/>
          <a:stretch/>
        </p:blipFill>
        <p:spPr>
          <a:xfrm>
            <a:off x="9316975" y="2061800"/>
            <a:ext cx="2596575" cy="3580599"/>
          </a:xfrm>
          <a:prstGeom prst="rect">
            <a:avLst/>
          </a:prstGeom>
          <a:noFill/>
          <a:ln>
            <a:noFill/>
          </a:ln>
        </p:spPr>
      </p:pic>
      <p:sp>
        <p:nvSpPr>
          <p:cNvPr id="217" name="Google Shape;217;p13"/>
          <p:cNvSpPr txBox="1"/>
          <p:nvPr/>
        </p:nvSpPr>
        <p:spPr>
          <a:xfrm>
            <a:off x="8645600" y="5125650"/>
            <a:ext cx="3394500" cy="9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L" sz="1700">
                <a:solidFill>
                  <a:schemeClr val="dk1"/>
                </a:solidFill>
                <a:latin typeface="Calibri"/>
                <a:ea typeface="Calibri"/>
                <a:cs typeface="Calibri"/>
                <a:sym typeface="Calibri"/>
              </a:rPr>
              <a:t>Escanear </a:t>
            </a:r>
            <a:r>
              <a:rPr b="1" lang="es-CL" sz="1700">
                <a:solidFill>
                  <a:schemeClr val="dk1"/>
                </a:solidFill>
                <a:latin typeface="Calibri"/>
                <a:ea typeface="Calibri"/>
                <a:cs typeface="Calibri"/>
                <a:sym typeface="Calibri"/>
              </a:rPr>
              <a:t>Código</a:t>
            </a:r>
            <a:r>
              <a:rPr b="1" lang="es-CL" sz="1700">
                <a:solidFill>
                  <a:schemeClr val="dk1"/>
                </a:solidFill>
                <a:latin typeface="Calibri"/>
                <a:ea typeface="Calibri"/>
                <a:cs typeface="Calibri"/>
                <a:sym typeface="Calibri"/>
              </a:rPr>
              <a:t> QR para ir al sitio</a:t>
            </a:r>
            <a:endParaRPr b="1" sz="1700">
              <a:solidFill>
                <a:schemeClr val="dk1"/>
              </a:solidFill>
              <a:latin typeface="Calibri"/>
              <a:ea typeface="Calibri"/>
              <a:cs typeface="Calibri"/>
              <a:sym typeface="Calibri"/>
            </a:endParaRPr>
          </a:p>
        </p:txBody>
      </p:sp>
      <p:sp>
        <p:nvSpPr>
          <p:cNvPr id="218" name="Google Shape;218;p13"/>
          <p:cNvSpPr txBox="1"/>
          <p:nvPr/>
        </p:nvSpPr>
        <p:spPr>
          <a:xfrm>
            <a:off x="0" y="3456500"/>
            <a:ext cx="10287000" cy="10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L"/>
              <a:t>Repositorio Github</a:t>
            </a:r>
            <a:endParaRPr b="1"/>
          </a:p>
          <a:p>
            <a:pPr indent="0" lvl="0" marL="0" rtl="0" algn="l">
              <a:spcBef>
                <a:spcPts val="0"/>
              </a:spcBef>
              <a:spcAft>
                <a:spcPts val="0"/>
              </a:spcAft>
              <a:buNone/>
            </a:pPr>
            <a:r>
              <a:rPr lang="es-CL" sz="1800" u="sng">
                <a:solidFill>
                  <a:schemeClr val="hlink"/>
                </a:solidFill>
                <a:latin typeface="Calibri"/>
                <a:ea typeface="Calibri"/>
                <a:cs typeface="Calibri"/>
                <a:sym typeface="Calibri"/>
                <a:hlinkClick r:id="rId7"/>
              </a:rPr>
              <a:t>https://github.com/DanielContador/grupo4</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descr="EscuelaIT Duoc UC - Escuela de Informática y Telecomunicaciones Duoc UC - Duoc  UC | LinkedIn" id="223" name="Google Shape;223;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24" name="Google Shape;224;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PREGUNTAS DE LA COMISIÓN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EscuelaIT Duoc UC - Escuela de Informática y Telecomunicaciones Duoc UC - Duoc  UC | LinkedIn" id="91" name="Google Shape;91;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92" name="Google Shape;92;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INTEGRANTES DEL PROYECTO</a:t>
            </a:r>
            <a:endParaRPr b="0" i="0" sz="1800" u="none" cap="none" strike="noStrike">
              <a:solidFill>
                <a:schemeClr val="dk1"/>
              </a:solidFill>
              <a:latin typeface="Calibri"/>
              <a:ea typeface="Calibri"/>
              <a:cs typeface="Calibri"/>
              <a:sym typeface="Calibri"/>
            </a:endParaRPr>
          </a:p>
        </p:txBody>
      </p:sp>
      <p:cxnSp>
        <p:nvCxnSpPr>
          <p:cNvPr id="93" name="Google Shape;93;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pSp>
        <p:nvGrpSpPr>
          <p:cNvPr id="94" name="Google Shape;94;p2"/>
          <p:cNvGrpSpPr/>
          <p:nvPr/>
        </p:nvGrpSpPr>
        <p:grpSpPr>
          <a:xfrm>
            <a:off x="4121025" y="1710825"/>
            <a:ext cx="7633553" cy="4184162"/>
            <a:chOff x="0" y="0"/>
            <a:chExt cx="7633553" cy="2973607"/>
          </a:xfrm>
        </p:grpSpPr>
        <p:sp>
          <p:nvSpPr>
            <p:cNvPr id="95" name="Google Shape;95;p2"/>
            <p:cNvSpPr/>
            <p:nvPr/>
          </p:nvSpPr>
          <p:spPr>
            <a:xfrm>
              <a:off x="0" y="0"/>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txBox="1"/>
            <p:nvPr/>
          </p:nvSpPr>
          <p:spPr>
            <a:xfrm>
              <a:off x="1662653" y="0"/>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600" u="none" cap="none" strike="noStrike">
                  <a:solidFill>
                    <a:schemeClr val="lt1"/>
                  </a:solidFill>
                  <a:latin typeface="Calibri"/>
                  <a:ea typeface="Calibri"/>
                  <a:cs typeface="Calibri"/>
                  <a:sym typeface="Calibri"/>
                </a:rPr>
                <a:t>José Silva</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Cargo: Product Owner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Funciones desempeñadas: Gestión del Backlog de Producto, Definición de la Visión del Producto, Revisión y Aprobación de Entregas</a:t>
              </a:r>
              <a:endParaRPr b="0" i="0" sz="2000" u="none" cap="none" strike="noStrike">
                <a:solidFill>
                  <a:schemeClr val="lt1"/>
                </a:solidFill>
                <a:latin typeface="Calibri"/>
                <a:ea typeface="Calibri"/>
                <a:cs typeface="Calibri"/>
                <a:sym typeface="Calibri"/>
              </a:endParaRPr>
            </a:p>
          </p:txBody>
        </p:sp>
        <p:sp>
          <p:nvSpPr>
            <p:cNvPr id="97" name="Google Shape;97;p2"/>
            <p:cNvSpPr/>
            <p:nvPr/>
          </p:nvSpPr>
          <p:spPr>
            <a:xfrm>
              <a:off x="135954" y="135954"/>
              <a:ext cx="1526700" cy="1087500"/>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0" y="1495502"/>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txBox="1"/>
            <p:nvPr/>
          </p:nvSpPr>
          <p:spPr>
            <a:xfrm>
              <a:off x="1662650" y="1495507"/>
              <a:ext cx="5970900" cy="14781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600" u="none" cap="none" strike="noStrike">
                  <a:solidFill>
                    <a:schemeClr val="lt1"/>
                  </a:solidFill>
                  <a:latin typeface="Calibri"/>
                  <a:ea typeface="Calibri"/>
                  <a:cs typeface="Calibri"/>
                  <a:sym typeface="Calibri"/>
                </a:rPr>
                <a:t>Daniel Contador</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Cargo: Scrum Master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Funciones desempeñadas:  Facilitación del Proceso Scrum, Promoción de los Principios Ágiles, Monitoreo del Desempeño del Equipo</a:t>
              </a:r>
              <a:endParaRPr b="0" i="0" sz="2000" u="none" cap="none" strike="noStrike">
                <a:solidFill>
                  <a:schemeClr val="lt1"/>
                </a:solidFill>
                <a:latin typeface="Calibri"/>
                <a:ea typeface="Calibri"/>
                <a:cs typeface="Calibri"/>
                <a:sym typeface="Calibri"/>
              </a:endParaRPr>
            </a:p>
          </p:txBody>
        </p:sp>
        <p:sp>
          <p:nvSpPr>
            <p:cNvPr id="100" name="Google Shape;100;p2"/>
            <p:cNvSpPr/>
            <p:nvPr/>
          </p:nvSpPr>
          <p:spPr>
            <a:xfrm>
              <a:off x="135954" y="1631457"/>
              <a:ext cx="1526700" cy="1087500"/>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2"/>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RentalCars</a:t>
            </a:r>
            <a:endParaRPr b="0" i="0" sz="1400" u="none" cap="none" strike="noStrike">
              <a:solidFill>
                <a:srgbClr val="000000"/>
              </a:solidFill>
              <a:latin typeface="Arial"/>
              <a:ea typeface="Arial"/>
              <a:cs typeface="Arial"/>
              <a:sym typeface="Arial"/>
            </a:endParaRPr>
          </a:p>
        </p:txBody>
      </p:sp>
      <p:pic>
        <p:nvPicPr>
          <p:cNvPr id="102" name="Google Shape;102;p2"/>
          <p:cNvPicPr preferRelativeResize="0"/>
          <p:nvPr/>
        </p:nvPicPr>
        <p:blipFill>
          <a:blip r:embed="rId4">
            <a:alphaModFix/>
          </a:blip>
          <a:stretch>
            <a:fillRect/>
          </a:stretch>
        </p:blipFill>
        <p:spPr>
          <a:xfrm>
            <a:off x="4321950" y="4054125"/>
            <a:ext cx="1446550" cy="1446550"/>
          </a:xfrm>
          <a:prstGeom prst="rect">
            <a:avLst/>
          </a:prstGeom>
          <a:noFill/>
          <a:ln>
            <a:noFill/>
          </a:ln>
        </p:spPr>
      </p:pic>
      <p:pic>
        <p:nvPicPr>
          <p:cNvPr id="103" name="Google Shape;103;p2"/>
          <p:cNvPicPr preferRelativeResize="0"/>
          <p:nvPr/>
        </p:nvPicPr>
        <p:blipFill rotWithShape="1">
          <a:blip r:embed="rId5">
            <a:alphaModFix/>
          </a:blip>
          <a:srcRect b="18474" l="0" r="0" t="18474"/>
          <a:stretch/>
        </p:blipFill>
        <p:spPr>
          <a:xfrm>
            <a:off x="4321948" y="2078783"/>
            <a:ext cx="1446549" cy="1212943"/>
          </a:xfrm>
          <a:prstGeom prst="rect">
            <a:avLst/>
          </a:prstGeom>
          <a:noFill/>
          <a:ln>
            <a:noFill/>
          </a:ln>
        </p:spPr>
      </p:pic>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EscuelaIT Duoc UC - Escuela de Informática y Telecomunicaciones Duoc UC - Duoc  UC | LinkedIn" id="108" name="Google Shape;108;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9" name="Google Shape;109;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RentalCars</a:t>
            </a:r>
            <a:endParaRPr b="0" i="0" sz="1400" u="none" cap="none" strike="noStrike">
              <a:solidFill>
                <a:srgbClr val="000000"/>
              </a:solidFill>
              <a:latin typeface="Arial"/>
              <a:ea typeface="Arial"/>
              <a:cs typeface="Arial"/>
              <a:sym typeface="Arial"/>
            </a:endParaRPr>
          </a:p>
        </p:txBody>
      </p:sp>
      <p:sp>
        <p:nvSpPr>
          <p:cNvPr id="110" name="Google Shape;110;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DESCRIPCIÓN DEL PROYECTO</a:t>
            </a:r>
            <a:endParaRPr b="0" i="0" sz="1800" u="none" cap="none" strike="noStrike">
              <a:solidFill>
                <a:schemeClr val="dk1"/>
              </a:solidFill>
              <a:latin typeface="Calibri"/>
              <a:ea typeface="Calibri"/>
              <a:cs typeface="Calibri"/>
              <a:sym typeface="Calibri"/>
            </a:endParaRPr>
          </a:p>
        </p:txBody>
      </p:sp>
      <p:cxnSp>
        <p:nvCxnSpPr>
          <p:cNvPr id="111" name="Google Shape;111;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2" name="Google Shape;112;p3"/>
          <p:cNvSpPr/>
          <p:nvPr/>
        </p:nvSpPr>
        <p:spPr>
          <a:xfrm>
            <a:off x="714909" y="2169769"/>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dk1"/>
                </a:solidFill>
                <a:latin typeface="Calibri"/>
                <a:ea typeface="Calibri"/>
                <a:cs typeface="Calibri"/>
                <a:sym typeface="Calibri"/>
              </a:rPr>
              <a:t>Problema o dolor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900" u="sng"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CL" sz="1900" u="none" cap="none" strike="noStrike">
                <a:solidFill>
                  <a:schemeClr val="dk1"/>
                </a:solidFill>
                <a:latin typeface="Calibri"/>
                <a:ea typeface="Calibri"/>
                <a:cs typeface="Calibri"/>
                <a:sym typeface="Calibri"/>
              </a:rPr>
              <a:t>Descripción: Actualmente, uno de los principales inconvenientes que tienen las empresas de arriendo es la complejidad y duración de los trámites, así como la falta de transparencia en cuanto al precio final que se debe pagar. Los clientes, en muchas ocasiones, deben realizar consultas presenciales para conocer el costo total del arriendo, lo que limita su acceso.</a:t>
            </a:r>
            <a:endParaRPr b="0" i="0" sz="13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chemeClr val="dk1"/>
              </a:solidFill>
              <a:latin typeface="Calibri"/>
              <a:ea typeface="Calibri"/>
              <a:cs typeface="Calibri"/>
              <a:sym typeface="Calibri"/>
            </a:endParaRPr>
          </a:p>
        </p:txBody>
      </p:sp>
      <p:sp>
        <p:nvSpPr>
          <p:cNvPr id="113" name="Google Shape;113;p3"/>
          <p:cNvSpPr/>
          <p:nvPr/>
        </p:nvSpPr>
        <p:spPr>
          <a:xfrm>
            <a:off x="6912079" y="2177325"/>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dk1"/>
                </a:solidFill>
                <a:latin typeface="Calibri"/>
                <a:ea typeface="Calibri"/>
                <a:cs typeface="Calibri"/>
                <a:sym typeface="Calibri"/>
              </a:rPr>
              <a:t>Propuesta de solución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2100" u="sng"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CL" sz="2000" u="none" cap="none" strike="noStrike">
                <a:solidFill>
                  <a:schemeClr val="dk1"/>
                </a:solidFill>
                <a:latin typeface="Calibri"/>
                <a:ea typeface="Calibri"/>
                <a:cs typeface="Calibri"/>
                <a:sym typeface="Calibri"/>
              </a:rPr>
              <a:t>Descripción: Desarrollar una aplicación web para el arriendo de vehículos de lujo que gestione de manera eficiente el proceso de reservas, pagos y seguimiento de vehículos, asegurando una experiencia de usuario fluida y segura. Donde los usuarios puedan conocer de inmediato el precio que deben pagar.</a:t>
            </a:r>
            <a:endParaRPr b="0" i="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EscuelaIT Duoc UC - Escuela de Informática y Telecomunicaciones Duoc UC - Duoc  UC | LinkedIn" id="119" name="Google Shape;119;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0" name="Google Shape;120;p4"/>
          <p:cNvSpPr txBox="1"/>
          <p:nvPr/>
        </p:nvSpPr>
        <p:spPr>
          <a:xfrm>
            <a:off x="0" y="738229"/>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Objetivo General</a:t>
            </a:r>
            <a:endParaRPr b="0" i="0" sz="1800" u="none" cap="none" strike="noStrike">
              <a:solidFill>
                <a:schemeClr val="dk1"/>
              </a:solidFill>
              <a:latin typeface="Calibri"/>
              <a:ea typeface="Calibri"/>
              <a:cs typeface="Calibri"/>
              <a:sym typeface="Calibri"/>
            </a:endParaRPr>
          </a:p>
        </p:txBody>
      </p:sp>
      <p:cxnSp>
        <p:nvCxnSpPr>
          <p:cNvPr id="121" name="Google Shape;121;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2" name="Google Shape;122;p4"/>
          <p:cNvSpPr txBox="1"/>
          <p:nvPr/>
        </p:nvSpPr>
        <p:spPr>
          <a:xfrm>
            <a:off x="1" y="2979571"/>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Objetivos Específicos</a:t>
            </a:r>
            <a:endParaRPr b="0" i="0" sz="1800" u="none" cap="none" strike="noStrike">
              <a:solidFill>
                <a:schemeClr val="dk1"/>
              </a:solidFill>
              <a:latin typeface="Calibri"/>
              <a:ea typeface="Calibri"/>
              <a:cs typeface="Calibri"/>
              <a:sym typeface="Calibri"/>
            </a:endParaRPr>
          </a:p>
        </p:txBody>
      </p:sp>
      <p:sp>
        <p:nvSpPr>
          <p:cNvPr id="123" name="Google Shape;123;p4"/>
          <p:cNvSpPr/>
          <p:nvPr/>
        </p:nvSpPr>
        <p:spPr>
          <a:xfrm>
            <a:off x="614515" y="1394496"/>
            <a:ext cx="10962900" cy="15753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7916"/>
              </a:lnSpc>
              <a:spcBef>
                <a:spcPts val="1200"/>
              </a:spcBef>
              <a:spcAft>
                <a:spcPts val="1200"/>
              </a:spcAft>
              <a:buClr>
                <a:schemeClr val="dk1"/>
              </a:buClr>
              <a:buSzPts val="1100"/>
              <a:buFont typeface="Arial"/>
              <a:buNone/>
            </a:pPr>
            <a:r>
              <a:rPr b="0" i="0" lang="es-CL" sz="2800" u="none" cap="none" strike="noStrike">
                <a:solidFill>
                  <a:schemeClr val="dk1"/>
                </a:solidFill>
                <a:latin typeface="Calibri"/>
                <a:ea typeface="Calibri"/>
                <a:cs typeface="Calibri"/>
                <a:sym typeface="Calibri"/>
              </a:rPr>
              <a:t>Desarrollar una aplicación web para el arriendo de vehículos de lujo que gestione de manera eficiente el proceso de reservas, pagos y seguimiento de vehículos, asegurando una experiencia de usuario fluida y segura.</a:t>
            </a:r>
            <a:endParaRPr b="0" i="0" sz="2800" u="none" cap="none" strike="noStrike">
              <a:solidFill>
                <a:schemeClr val="dk1"/>
              </a:solidFill>
              <a:latin typeface="Calibri"/>
              <a:ea typeface="Calibri"/>
              <a:cs typeface="Calibri"/>
              <a:sym typeface="Calibri"/>
            </a:endParaRPr>
          </a:p>
        </p:txBody>
      </p:sp>
      <p:sp>
        <p:nvSpPr>
          <p:cNvPr id="124" name="Google Shape;124;p4"/>
          <p:cNvSpPr/>
          <p:nvPr/>
        </p:nvSpPr>
        <p:spPr>
          <a:xfrm>
            <a:off x="614525" y="3629519"/>
            <a:ext cx="10962900" cy="29367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68300" lvl="0" marL="457200" marR="0" rtl="0" algn="l">
              <a:lnSpc>
                <a:spcPct val="107916"/>
              </a:lnSpc>
              <a:spcBef>
                <a:spcPts val="1200"/>
              </a:spcBef>
              <a:spcAft>
                <a:spcPts val="0"/>
              </a:spcAft>
              <a:buClr>
                <a:schemeClr val="dk1"/>
              </a:buClr>
              <a:buSzPts val="2200"/>
              <a:buFont typeface="Arial"/>
              <a:buAutoNum type="arabicPeriod"/>
            </a:pPr>
            <a:r>
              <a:rPr b="0" i="0" lang="es-CL" sz="2800" u="none" cap="none" strike="noStrike">
                <a:solidFill>
                  <a:schemeClr val="dk1"/>
                </a:solidFill>
                <a:latin typeface="Calibri"/>
                <a:ea typeface="Calibri"/>
                <a:cs typeface="Calibri"/>
                <a:sym typeface="Calibri"/>
              </a:rPr>
              <a:t>Diseñar e implementar la interfaz de usuario de la aplicación web</a:t>
            </a:r>
            <a:endParaRPr b="0" i="0" sz="2800" u="none" cap="none" strike="noStrike">
              <a:solidFill>
                <a:schemeClr val="dk1"/>
              </a:solidFill>
              <a:latin typeface="Calibri"/>
              <a:ea typeface="Calibri"/>
              <a:cs typeface="Calibri"/>
              <a:sym typeface="Calibri"/>
            </a:endParaRPr>
          </a:p>
          <a:p>
            <a:pPr indent="-368300" lvl="0" marL="457200" marR="0" rtl="0" algn="l">
              <a:lnSpc>
                <a:spcPct val="107916"/>
              </a:lnSpc>
              <a:spcBef>
                <a:spcPts val="0"/>
              </a:spcBef>
              <a:spcAft>
                <a:spcPts val="0"/>
              </a:spcAft>
              <a:buClr>
                <a:schemeClr val="dk1"/>
              </a:buClr>
              <a:buSzPts val="2200"/>
              <a:buFont typeface="Arial"/>
              <a:buAutoNum type="arabicPeriod"/>
            </a:pPr>
            <a:r>
              <a:rPr b="0" i="0" lang="es-CL" sz="2800" u="none" cap="none" strike="noStrike">
                <a:solidFill>
                  <a:schemeClr val="dk1"/>
                </a:solidFill>
                <a:latin typeface="Calibri"/>
                <a:ea typeface="Calibri"/>
                <a:cs typeface="Calibri"/>
                <a:sym typeface="Calibri"/>
              </a:rPr>
              <a:t>Crear y optimizar una base de datos SQL</a:t>
            </a:r>
            <a:endParaRPr b="0" i="0" sz="2800" u="none" cap="none" strike="noStrike">
              <a:solidFill>
                <a:schemeClr val="dk1"/>
              </a:solidFill>
              <a:latin typeface="Calibri"/>
              <a:ea typeface="Calibri"/>
              <a:cs typeface="Calibri"/>
              <a:sym typeface="Calibri"/>
            </a:endParaRPr>
          </a:p>
          <a:p>
            <a:pPr indent="-368300" lvl="0" marL="457200" marR="0" rtl="0" algn="l">
              <a:lnSpc>
                <a:spcPct val="107916"/>
              </a:lnSpc>
              <a:spcBef>
                <a:spcPts val="0"/>
              </a:spcBef>
              <a:spcAft>
                <a:spcPts val="0"/>
              </a:spcAft>
              <a:buClr>
                <a:schemeClr val="dk1"/>
              </a:buClr>
              <a:buSzPts val="2200"/>
              <a:buFont typeface="Arial"/>
              <a:buAutoNum type="arabicPeriod"/>
            </a:pPr>
            <a:r>
              <a:rPr b="0" i="0" lang="es-CL" sz="2800" u="none" cap="none" strike="noStrike">
                <a:solidFill>
                  <a:schemeClr val="dk1"/>
                </a:solidFill>
                <a:latin typeface="Calibri"/>
                <a:ea typeface="Calibri"/>
                <a:cs typeface="Calibri"/>
                <a:sym typeface="Calibri"/>
              </a:rPr>
              <a:t>Desarrollar las funcionalidades de reserva y pago de vehículos</a:t>
            </a:r>
            <a:endParaRPr b="0" i="0" sz="2800" u="none" cap="none" strike="noStrike">
              <a:solidFill>
                <a:schemeClr val="dk1"/>
              </a:solidFill>
              <a:latin typeface="Calibri"/>
              <a:ea typeface="Calibri"/>
              <a:cs typeface="Calibri"/>
              <a:sym typeface="Calibri"/>
            </a:endParaRPr>
          </a:p>
          <a:p>
            <a:pPr indent="-368300" lvl="0" marL="457200" marR="0" rtl="0" algn="l">
              <a:lnSpc>
                <a:spcPct val="107916"/>
              </a:lnSpc>
              <a:spcBef>
                <a:spcPts val="0"/>
              </a:spcBef>
              <a:spcAft>
                <a:spcPts val="0"/>
              </a:spcAft>
              <a:buClr>
                <a:schemeClr val="dk1"/>
              </a:buClr>
              <a:buSzPts val="2200"/>
              <a:buFont typeface="Arial"/>
              <a:buAutoNum type="arabicPeriod"/>
            </a:pPr>
            <a:r>
              <a:rPr b="0" i="0" lang="es-CL" sz="2800" u="none" cap="none" strike="noStrike">
                <a:solidFill>
                  <a:schemeClr val="dk1"/>
                </a:solidFill>
                <a:latin typeface="Calibri"/>
                <a:ea typeface="Calibri"/>
                <a:cs typeface="Calibri"/>
                <a:sym typeface="Calibri"/>
              </a:rPr>
              <a:t>Implementar medidas de ciberseguridad </a:t>
            </a:r>
            <a:endParaRPr b="0" i="0" sz="2800" u="none" cap="none" strike="noStrike">
              <a:solidFill>
                <a:schemeClr val="dk1"/>
              </a:solidFill>
              <a:latin typeface="Calibri"/>
              <a:ea typeface="Calibri"/>
              <a:cs typeface="Calibri"/>
              <a:sym typeface="Calibri"/>
            </a:endParaRPr>
          </a:p>
          <a:p>
            <a:pPr indent="-368300" lvl="0" marL="457200" marR="0" rtl="0" algn="l">
              <a:lnSpc>
                <a:spcPct val="107916"/>
              </a:lnSpc>
              <a:spcBef>
                <a:spcPts val="0"/>
              </a:spcBef>
              <a:spcAft>
                <a:spcPts val="0"/>
              </a:spcAft>
              <a:buClr>
                <a:schemeClr val="dk1"/>
              </a:buClr>
              <a:buSzPts val="2200"/>
              <a:buFont typeface="Arial"/>
              <a:buAutoNum type="arabicPeriod"/>
            </a:pPr>
            <a:r>
              <a:rPr b="0" i="0" lang="es-CL" sz="2800" u="none" cap="none" strike="noStrike">
                <a:solidFill>
                  <a:schemeClr val="dk1"/>
                </a:solidFill>
                <a:latin typeface="Calibri"/>
                <a:ea typeface="Calibri"/>
                <a:cs typeface="Calibri"/>
                <a:sym typeface="Calibri"/>
              </a:rPr>
              <a:t>Realizar pruebas exhaustivas de la aplicación</a:t>
            </a:r>
            <a:endParaRPr b="0" i="0" sz="2800" u="none" cap="none" strike="noStrike">
              <a:solidFill>
                <a:schemeClr val="dk1"/>
              </a:solidFill>
              <a:latin typeface="Calibri"/>
              <a:ea typeface="Calibri"/>
              <a:cs typeface="Calibri"/>
              <a:sym typeface="Calibri"/>
            </a:endParaRPr>
          </a:p>
          <a:p>
            <a:pPr indent="-368300" lvl="0" marL="457200" marR="0" rtl="0" algn="l">
              <a:lnSpc>
                <a:spcPct val="107916"/>
              </a:lnSpc>
              <a:spcBef>
                <a:spcPts val="0"/>
              </a:spcBef>
              <a:spcAft>
                <a:spcPts val="0"/>
              </a:spcAft>
              <a:buClr>
                <a:schemeClr val="dk1"/>
              </a:buClr>
              <a:buSzPts val="2200"/>
              <a:buFont typeface="Arial"/>
              <a:buAutoNum type="arabicPeriod"/>
            </a:pPr>
            <a:r>
              <a:rPr b="0" i="0" lang="es-CL" sz="2800" u="none" cap="none" strike="noStrike">
                <a:solidFill>
                  <a:schemeClr val="dk1"/>
                </a:solidFill>
                <a:latin typeface="Calibri"/>
                <a:ea typeface="Calibri"/>
                <a:cs typeface="Calibri"/>
                <a:sym typeface="Calibri"/>
              </a:rPr>
              <a:t>Incorporar un módulo de seguimiento de vehículos </a:t>
            </a:r>
            <a:endParaRPr b="0" i="0" sz="2200" u="none" cap="none" strike="noStrike">
              <a:solidFill>
                <a:schemeClr val="dk1"/>
              </a:solidFill>
              <a:latin typeface="Arial"/>
              <a:ea typeface="Arial"/>
              <a:cs typeface="Arial"/>
              <a:sym typeface="Arial"/>
            </a:endParaRPr>
          </a:p>
        </p:txBody>
      </p:sp>
      <p:sp>
        <p:nvSpPr>
          <p:cNvPr id="125" name="Google Shape;125;p4"/>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RentalCars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EscuelaIT Duoc UC - Escuela de Informática y Telecomunicaciones Duoc UC - Duoc  UC | LinkedIn" id="130" name="Google Shape;130;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1" name="Google Shape;131;p5"/>
          <p:cNvSpPr txBox="1"/>
          <p:nvPr/>
        </p:nvSpPr>
        <p:spPr>
          <a:xfrm>
            <a:off x="0" y="626680"/>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Alcances y limitaciones del proyecto</a:t>
            </a:r>
            <a:endParaRPr b="0" i="0" sz="1400" u="none" cap="none" strike="noStrike">
              <a:solidFill>
                <a:srgbClr val="000000"/>
              </a:solidFill>
              <a:latin typeface="Arial"/>
              <a:ea typeface="Arial"/>
              <a:cs typeface="Arial"/>
              <a:sym typeface="Arial"/>
            </a:endParaRPr>
          </a:p>
        </p:txBody>
      </p:sp>
      <p:cxnSp>
        <p:nvCxnSpPr>
          <p:cNvPr id="132" name="Google Shape;132;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3" name="Google Shape;133;p5"/>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RentalCars</a:t>
            </a:r>
            <a:endParaRPr b="0" i="0" sz="1400" u="none" cap="none" strike="noStrike">
              <a:solidFill>
                <a:srgbClr val="000000"/>
              </a:solidFill>
              <a:latin typeface="Arial"/>
              <a:ea typeface="Arial"/>
              <a:cs typeface="Arial"/>
              <a:sym typeface="Arial"/>
            </a:endParaRPr>
          </a:p>
        </p:txBody>
      </p:sp>
      <p:sp>
        <p:nvSpPr>
          <p:cNvPr id="134" name="Google Shape;134;p5"/>
          <p:cNvSpPr txBox="1"/>
          <p:nvPr/>
        </p:nvSpPr>
        <p:spPr>
          <a:xfrm>
            <a:off x="439625" y="1300525"/>
            <a:ext cx="11063700" cy="545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i="0" lang="es-CL" sz="2200" u="none" cap="none" strike="noStrike">
                <a:solidFill>
                  <a:schemeClr val="dk1"/>
                </a:solidFill>
                <a:latin typeface="Arial"/>
                <a:ea typeface="Arial"/>
                <a:cs typeface="Arial"/>
                <a:sym typeface="Arial"/>
              </a:rPr>
              <a:t>Alcances</a:t>
            </a:r>
            <a:endParaRPr b="0" i="0" sz="2200" u="none" cap="none" strike="noStrike">
              <a:solidFill>
                <a:schemeClr val="dk1"/>
              </a:solidFill>
              <a:latin typeface="Arial"/>
              <a:ea typeface="Arial"/>
              <a:cs typeface="Arial"/>
              <a:sym typeface="Arial"/>
            </a:endParaRPr>
          </a:p>
          <a:p>
            <a:pPr indent="-355600" lvl="0" marL="457200" marR="0" rtl="0" algn="l">
              <a:lnSpc>
                <a:spcPct val="115000"/>
              </a:lnSpc>
              <a:spcBef>
                <a:spcPts val="1200"/>
              </a:spcBef>
              <a:spcAft>
                <a:spcPts val="0"/>
              </a:spcAft>
              <a:buClr>
                <a:schemeClr val="dk1"/>
              </a:buClr>
              <a:buSzPts val="2000"/>
              <a:buFont typeface="Arial"/>
              <a:buChar char="●"/>
            </a:pPr>
            <a:r>
              <a:rPr b="1" i="0" lang="es-CL" sz="2000" u="none" cap="none" strike="noStrike">
                <a:solidFill>
                  <a:schemeClr val="dk1"/>
                </a:solidFill>
                <a:latin typeface="Arial"/>
                <a:ea typeface="Arial"/>
                <a:cs typeface="Arial"/>
                <a:sym typeface="Arial"/>
              </a:rPr>
              <a:t>Interfaz de usuario intuitiva</a:t>
            </a:r>
            <a:r>
              <a:rPr b="0" i="0" lang="es-CL" sz="2000" u="none" cap="none" strike="noStrike">
                <a:solidFill>
                  <a:schemeClr val="dk1"/>
                </a:solidFill>
                <a:latin typeface="Arial"/>
                <a:ea typeface="Arial"/>
                <a:cs typeface="Arial"/>
                <a:sym typeface="Arial"/>
              </a:rPr>
              <a:t> que facilita la interacción del cliente con el sistema.</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Arial"/>
              <a:buChar char="●"/>
            </a:pPr>
            <a:r>
              <a:rPr b="1" i="0" lang="es-CL" sz="2000" u="none" cap="none" strike="noStrike">
                <a:solidFill>
                  <a:schemeClr val="dk1"/>
                </a:solidFill>
                <a:latin typeface="Arial"/>
                <a:ea typeface="Arial"/>
                <a:cs typeface="Arial"/>
                <a:sym typeface="Arial"/>
              </a:rPr>
              <a:t>Base de datos segura y optimizada</a:t>
            </a:r>
            <a:r>
              <a:rPr b="0" i="0" lang="es-CL" sz="2000" u="none" cap="none" strike="noStrike">
                <a:solidFill>
                  <a:schemeClr val="dk1"/>
                </a:solidFill>
                <a:latin typeface="Arial"/>
                <a:ea typeface="Arial"/>
                <a:cs typeface="Arial"/>
                <a:sym typeface="Arial"/>
              </a:rPr>
              <a:t> para gestionar usuarios, vehículos y transacciones.</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Arial"/>
              <a:buChar char="●"/>
            </a:pPr>
            <a:r>
              <a:rPr b="1" i="0" lang="es-CL" sz="2000" u="none" cap="none" strike="noStrike">
                <a:solidFill>
                  <a:schemeClr val="dk1"/>
                </a:solidFill>
                <a:latin typeface="Arial"/>
                <a:ea typeface="Arial"/>
                <a:cs typeface="Arial"/>
                <a:sym typeface="Arial"/>
              </a:rPr>
              <a:t>Funcionalidades de reserva y pago</a:t>
            </a:r>
            <a:r>
              <a:rPr b="0" i="0" lang="es-CL" sz="2000" u="none" cap="none" strike="noStrike">
                <a:solidFill>
                  <a:schemeClr val="dk1"/>
                </a:solidFill>
                <a:latin typeface="Arial"/>
                <a:ea typeface="Arial"/>
                <a:cs typeface="Arial"/>
                <a:sym typeface="Arial"/>
              </a:rPr>
              <a:t> integrando métodos seguros de pago.</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Arial"/>
              <a:buChar char="●"/>
            </a:pPr>
            <a:r>
              <a:rPr b="1" i="0" lang="es-CL" sz="2000" u="none" cap="none" strike="noStrike">
                <a:solidFill>
                  <a:schemeClr val="dk1"/>
                </a:solidFill>
                <a:latin typeface="Arial"/>
                <a:ea typeface="Arial"/>
                <a:cs typeface="Arial"/>
                <a:sym typeface="Arial"/>
              </a:rPr>
              <a:t>Ciberseguridad</a:t>
            </a:r>
            <a:r>
              <a:rPr b="0" i="0" lang="es-CL" sz="2000" u="none" cap="none" strike="noStrike">
                <a:solidFill>
                  <a:schemeClr val="dk1"/>
                </a:solidFill>
                <a:latin typeface="Arial"/>
                <a:ea typeface="Arial"/>
                <a:cs typeface="Arial"/>
                <a:sym typeface="Arial"/>
              </a:rPr>
              <a:t> para garantizar la protección de datos y prevenir accesos no autorizados.</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Arial"/>
              <a:buChar char="●"/>
            </a:pPr>
            <a:r>
              <a:rPr b="1" i="0" lang="es-CL" sz="2000" u="none" cap="none" strike="noStrike">
                <a:solidFill>
                  <a:schemeClr val="dk1"/>
                </a:solidFill>
                <a:latin typeface="Arial"/>
                <a:ea typeface="Arial"/>
                <a:cs typeface="Arial"/>
                <a:sym typeface="Arial"/>
              </a:rPr>
              <a:t>Módulo de seguimiento de vehículos</a:t>
            </a:r>
            <a:r>
              <a:rPr b="0" i="0" lang="es-CL" sz="2000" u="none" cap="none" strike="noStrike">
                <a:solidFill>
                  <a:schemeClr val="dk1"/>
                </a:solidFill>
                <a:latin typeface="Arial"/>
                <a:ea typeface="Arial"/>
                <a:cs typeface="Arial"/>
                <a:sym typeface="Arial"/>
              </a:rPr>
              <a:t>, incluyendo la verificación de disponibilidad y registro histórico de arriendos.</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2200"/>
              <a:buFont typeface="Arial"/>
              <a:buNone/>
            </a:pPr>
            <a:r>
              <a:rPr b="1" i="0" lang="es-CL" sz="2200" u="none" cap="none" strike="noStrike">
                <a:solidFill>
                  <a:schemeClr val="dk1"/>
                </a:solidFill>
                <a:latin typeface="Arial"/>
                <a:ea typeface="Arial"/>
                <a:cs typeface="Arial"/>
                <a:sym typeface="Arial"/>
              </a:rPr>
              <a:t>Limitaciones:</a:t>
            </a:r>
            <a:endParaRPr b="1" i="0" sz="2200" u="none" cap="none" strike="noStrike">
              <a:solidFill>
                <a:schemeClr val="dk1"/>
              </a:solidFill>
              <a:latin typeface="Arial"/>
              <a:ea typeface="Arial"/>
              <a:cs typeface="Arial"/>
              <a:sym typeface="Arial"/>
            </a:endParaRPr>
          </a:p>
          <a:p>
            <a:pPr indent="-374650" lvl="0" marL="457200" marR="0" rtl="0" algn="l">
              <a:lnSpc>
                <a:spcPct val="115000"/>
              </a:lnSpc>
              <a:spcBef>
                <a:spcPts val="1200"/>
              </a:spcBef>
              <a:spcAft>
                <a:spcPts val="0"/>
              </a:spcAft>
              <a:buClr>
                <a:schemeClr val="dk1"/>
              </a:buClr>
              <a:buSzPts val="2300"/>
              <a:buFont typeface="Arial"/>
              <a:buChar char="●"/>
            </a:pPr>
            <a:r>
              <a:rPr b="0" i="0" lang="es-CL" sz="2300" u="none" cap="none" strike="noStrike">
                <a:solidFill>
                  <a:schemeClr val="dk1"/>
                </a:solidFill>
                <a:latin typeface="Arial"/>
                <a:ea typeface="Arial"/>
                <a:cs typeface="Arial"/>
                <a:sym typeface="Arial"/>
              </a:rPr>
              <a:t>El proyecto se centra únicamente en la gestión de vehículos de lujo, por lo que no contempla el alquiler de vehículos de otras categorías.</a:t>
            </a:r>
            <a:endParaRPr sz="2300">
              <a:solidFill>
                <a:schemeClr val="dk1"/>
              </a:solidFill>
            </a:endParaRPr>
          </a:p>
          <a:p>
            <a:pPr indent="-374650" lvl="0" marL="457200" marR="0" rtl="0" algn="l">
              <a:lnSpc>
                <a:spcPct val="115000"/>
              </a:lnSpc>
              <a:spcBef>
                <a:spcPts val="0"/>
              </a:spcBef>
              <a:spcAft>
                <a:spcPts val="0"/>
              </a:spcAft>
              <a:buClr>
                <a:schemeClr val="dk1"/>
              </a:buClr>
              <a:buSzPts val="2300"/>
              <a:buFont typeface="Arial"/>
              <a:buChar char="●"/>
            </a:pPr>
            <a:r>
              <a:rPr b="0" i="0" lang="es-CL" sz="2300" u="none" cap="none" strike="noStrike">
                <a:solidFill>
                  <a:schemeClr val="dk1"/>
                </a:solidFill>
                <a:latin typeface="Arial"/>
                <a:ea typeface="Arial"/>
                <a:cs typeface="Arial"/>
                <a:sym typeface="Arial"/>
              </a:rPr>
              <a:t>Falta de </a:t>
            </a:r>
            <a:r>
              <a:rPr lang="es-CL" sz="2300">
                <a:solidFill>
                  <a:schemeClr val="dk1"/>
                </a:solidFill>
              </a:rPr>
              <a:t>optimización </a:t>
            </a:r>
            <a:r>
              <a:rPr b="0" i="0" lang="es-CL" sz="2300" u="none" cap="none" strike="noStrike">
                <a:solidFill>
                  <a:schemeClr val="dk1"/>
                </a:solidFill>
                <a:latin typeface="Arial"/>
                <a:ea typeface="Arial"/>
                <a:cs typeface="Arial"/>
                <a:sym typeface="Arial"/>
              </a:rPr>
              <a:t>móvil: La plataforma se desarrolló</a:t>
            </a:r>
            <a:r>
              <a:rPr lang="es-CL" sz="2300">
                <a:solidFill>
                  <a:schemeClr val="dk1"/>
                </a:solidFill>
              </a:rPr>
              <a:t> </a:t>
            </a:r>
            <a:r>
              <a:rPr b="0" i="0" lang="es-CL" sz="2300" u="none" cap="none" strike="noStrike">
                <a:solidFill>
                  <a:schemeClr val="dk1"/>
                </a:solidFill>
                <a:latin typeface="Arial"/>
                <a:ea typeface="Arial"/>
                <a:cs typeface="Arial"/>
                <a:sym typeface="Arial"/>
              </a:rPr>
              <a:t>como una aplicación web, sin una versión </a:t>
            </a:r>
            <a:r>
              <a:rPr lang="es-CL" sz="2300">
                <a:solidFill>
                  <a:schemeClr val="dk1"/>
                </a:solidFill>
              </a:rPr>
              <a:t>de app </a:t>
            </a:r>
            <a:r>
              <a:rPr b="0" i="0" lang="es-CL" sz="2300" u="none" cap="none" strike="noStrike">
                <a:solidFill>
                  <a:schemeClr val="dk1"/>
                </a:solidFill>
                <a:latin typeface="Arial"/>
                <a:ea typeface="Arial"/>
                <a:cs typeface="Arial"/>
                <a:sym typeface="Arial"/>
              </a:rPr>
              <a:t>móvil en esta fase.</a:t>
            </a:r>
            <a:endParaRPr b="0" i="0" sz="2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EscuelaIT Duoc UC - Escuela de Informática y Telecomunicaciones Duoc UC - Duoc  UC | LinkedIn" id="139" name="Google Shape;139;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0" name="Google Shape;140;p6"/>
          <p:cNvSpPr txBox="1"/>
          <p:nvPr/>
        </p:nvSpPr>
        <p:spPr>
          <a:xfrm>
            <a:off x="0" y="992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Metodología de trabajo para el desarrollo del proyecto</a:t>
            </a:r>
            <a:endParaRPr b="0" i="0" sz="1800" u="none" cap="none" strike="noStrike">
              <a:solidFill>
                <a:schemeClr val="dk1"/>
              </a:solidFill>
              <a:latin typeface="Calibri"/>
              <a:ea typeface="Calibri"/>
              <a:cs typeface="Calibri"/>
              <a:sym typeface="Calibri"/>
            </a:endParaRPr>
          </a:p>
        </p:txBody>
      </p:sp>
      <p:cxnSp>
        <p:nvCxnSpPr>
          <p:cNvPr id="141" name="Google Shape;141;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2" name="Google Shape;142;p6"/>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RentalCars</a:t>
            </a:r>
            <a:endParaRPr b="0" i="0" sz="1400" u="none" cap="none" strike="noStrike">
              <a:solidFill>
                <a:srgbClr val="000000"/>
              </a:solidFill>
              <a:latin typeface="Arial"/>
              <a:ea typeface="Arial"/>
              <a:cs typeface="Arial"/>
              <a:sym typeface="Arial"/>
            </a:endParaRPr>
          </a:p>
        </p:txBody>
      </p:sp>
      <p:sp>
        <p:nvSpPr>
          <p:cNvPr id="143" name="Google Shape;143;p6"/>
          <p:cNvSpPr txBox="1"/>
          <p:nvPr/>
        </p:nvSpPr>
        <p:spPr>
          <a:xfrm>
            <a:off x="1114625" y="1874275"/>
            <a:ext cx="10315500" cy="4698000"/>
          </a:xfrm>
          <a:prstGeom prst="rect">
            <a:avLst/>
          </a:prstGeom>
          <a:noFill/>
          <a:ln>
            <a:noFill/>
          </a:ln>
        </p:spPr>
        <p:txBody>
          <a:bodyPr anchorCtr="0" anchor="t" bIns="91425" lIns="91425" spcFirstLastPara="1" rIns="91425" wrap="square" tIns="91425">
            <a:noAutofit/>
          </a:bodyPr>
          <a:lstStyle/>
          <a:p>
            <a:pPr indent="0" lvl="0" marL="0" marR="0" rtl="0" algn="just">
              <a:lnSpc>
                <a:spcPct val="107916"/>
              </a:lnSpc>
              <a:spcBef>
                <a:spcPts val="0"/>
              </a:spcBef>
              <a:spcAft>
                <a:spcPts val="0"/>
              </a:spcAft>
              <a:buClr>
                <a:srgbClr val="000000"/>
              </a:buClr>
              <a:buSzPts val="2300"/>
              <a:buFont typeface="Arial"/>
              <a:buNone/>
            </a:pPr>
            <a:r>
              <a:rPr b="1" i="0" lang="es-CL" sz="2300" u="none" cap="none" strike="noStrike">
                <a:solidFill>
                  <a:schemeClr val="dk1"/>
                </a:solidFill>
                <a:latin typeface="Arial"/>
                <a:ea typeface="Arial"/>
                <a:cs typeface="Arial"/>
                <a:sym typeface="Arial"/>
              </a:rPr>
              <a:t>Metodología ágil SCRUM: </a:t>
            </a:r>
            <a:endParaRPr b="1" i="0" sz="2300" u="none" cap="none" strike="noStrike">
              <a:solidFill>
                <a:schemeClr val="dk1"/>
              </a:solidFill>
              <a:latin typeface="Arial"/>
              <a:ea typeface="Arial"/>
              <a:cs typeface="Arial"/>
              <a:sym typeface="Arial"/>
            </a:endParaRPr>
          </a:p>
          <a:p>
            <a:pPr indent="0" lvl="0" marL="0" marR="0" rtl="0" algn="just">
              <a:lnSpc>
                <a:spcPct val="107916"/>
              </a:lnSpc>
              <a:spcBef>
                <a:spcPts val="800"/>
              </a:spcBef>
              <a:spcAft>
                <a:spcPts val="0"/>
              </a:spcAft>
              <a:buClr>
                <a:srgbClr val="000000"/>
              </a:buClr>
              <a:buSzPts val="2300"/>
              <a:buFont typeface="Arial"/>
              <a:buNone/>
            </a:pPr>
            <a:r>
              <a:t/>
            </a:r>
            <a:endParaRPr b="1" i="0" sz="2300" u="none" cap="none" strike="noStrike">
              <a:solidFill>
                <a:schemeClr val="dk1"/>
              </a:solidFill>
              <a:latin typeface="Arial"/>
              <a:ea typeface="Arial"/>
              <a:cs typeface="Arial"/>
              <a:sym typeface="Arial"/>
            </a:endParaRPr>
          </a:p>
          <a:p>
            <a:pPr indent="0" lvl="0" marL="0" marR="0" rtl="0" algn="just">
              <a:lnSpc>
                <a:spcPct val="107916"/>
              </a:lnSpc>
              <a:spcBef>
                <a:spcPts val="800"/>
              </a:spcBef>
              <a:spcAft>
                <a:spcPts val="0"/>
              </a:spcAft>
              <a:buClr>
                <a:srgbClr val="000000"/>
              </a:buClr>
              <a:buSzPts val="2100"/>
              <a:buFont typeface="Arial"/>
              <a:buNone/>
            </a:pPr>
            <a:r>
              <a:rPr b="1" i="0" lang="es-CL" sz="2200" u="none" cap="none" strike="noStrike">
                <a:solidFill>
                  <a:schemeClr val="dk1"/>
                </a:solidFill>
                <a:latin typeface="Arial"/>
                <a:ea typeface="Arial"/>
                <a:cs typeface="Arial"/>
                <a:sym typeface="Arial"/>
              </a:rPr>
              <a:t>1. Planificación Inicial: </a:t>
            </a:r>
            <a:r>
              <a:rPr b="0" i="0" lang="es-CL" sz="2200" u="none" cap="none" strike="noStrike">
                <a:solidFill>
                  <a:schemeClr val="dk1"/>
                </a:solidFill>
                <a:latin typeface="Arial"/>
                <a:ea typeface="Arial"/>
                <a:cs typeface="Arial"/>
                <a:sym typeface="Arial"/>
              </a:rPr>
              <a:t>Definición de Requerimientos, Establecimiento de Alcance</a:t>
            </a:r>
            <a:endParaRPr b="0" i="0" sz="2200" u="none" cap="none" strike="noStrike">
              <a:solidFill>
                <a:schemeClr val="dk1"/>
              </a:solidFill>
              <a:latin typeface="Arial"/>
              <a:ea typeface="Arial"/>
              <a:cs typeface="Arial"/>
              <a:sym typeface="Arial"/>
            </a:endParaRPr>
          </a:p>
          <a:p>
            <a:pPr indent="0" lvl="0" marL="0" marR="0" rtl="0" algn="just">
              <a:lnSpc>
                <a:spcPct val="107916"/>
              </a:lnSpc>
              <a:spcBef>
                <a:spcPts val="800"/>
              </a:spcBef>
              <a:spcAft>
                <a:spcPts val="0"/>
              </a:spcAft>
              <a:buClr>
                <a:srgbClr val="000000"/>
              </a:buClr>
              <a:buSzPts val="2100"/>
              <a:buFont typeface="Arial"/>
              <a:buNone/>
            </a:pPr>
            <a:r>
              <a:rPr b="1" i="0" lang="es-CL" sz="2200" u="none" cap="none" strike="noStrike">
                <a:solidFill>
                  <a:schemeClr val="dk1"/>
                </a:solidFill>
                <a:latin typeface="Arial"/>
                <a:ea typeface="Arial"/>
                <a:cs typeface="Arial"/>
                <a:sym typeface="Arial"/>
              </a:rPr>
              <a:t>2. Diseño:</a:t>
            </a:r>
            <a:r>
              <a:rPr b="0" i="0" lang="es-CL" sz="2200" u="none" cap="none" strike="noStrike">
                <a:solidFill>
                  <a:schemeClr val="dk1"/>
                </a:solidFill>
                <a:latin typeface="Arial"/>
                <a:ea typeface="Arial"/>
                <a:cs typeface="Arial"/>
                <a:sym typeface="Arial"/>
              </a:rPr>
              <a:t> Diseño de la Arquitectura, Prototipado</a:t>
            </a:r>
            <a:endParaRPr b="0" i="0" sz="2200" u="none" cap="none" strike="noStrike">
              <a:solidFill>
                <a:schemeClr val="dk1"/>
              </a:solidFill>
              <a:latin typeface="Arial"/>
              <a:ea typeface="Arial"/>
              <a:cs typeface="Arial"/>
              <a:sym typeface="Arial"/>
            </a:endParaRPr>
          </a:p>
          <a:p>
            <a:pPr indent="0" lvl="0" marL="0" marR="0" rtl="0" algn="just">
              <a:lnSpc>
                <a:spcPct val="107916"/>
              </a:lnSpc>
              <a:spcBef>
                <a:spcPts val="800"/>
              </a:spcBef>
              <a:spcAft>
                <a:spcPts val="0"/>
              </a:spcAft>
              <a:buClr>
                <a:srgbClr val="000000"/>
              </a:buClr>
              <a:buSzPts val="2100"/>
              <a:buFont typeface="Arial"/>
              <a:buNone/>
            </a:pPr>
            <a:r>
              <a:rPr b="1" i="0" lang="es-CL" sz="2200" u="none" cap="none" strike="noStrike">
                <a:solidFill>
                  <a:schemeClr val="dk1"/>
                </a:solidFill>
                <a:latin typeface="Arial"/>
                <a:ea typeface="Arial"/>
                <a:cs typeface="Arial"/>
                <a:sym typeface="Arial"/>
              </a:rPr>
              <a:t>3. Desarrollo Iterativo: </a:t>
            </a:r>
            <a:r>
              <a:rPr b="0" i="0" lang="es-CL" sz="2200" u="none" cap="none" strike="noStrike">
                <a:solidFill>
                  <a:schemeClr val="dk1"/>
                </a:solidFill>
                <a:latin typeface="Arial"/>
                <a:ea typeface="Arial"/>
                <a:cs typeface="Arial"/>
                <a:sym typeface="Arial"/>
              </a:rPr>
              <a:t>Sprints, Desarrollo de Funcionalidades, Revisión y Ajuste</a:t>
            </a:r>
            <a:endParaRPr b="0" i="0" sz="2200" u="none" cap="none" strike="noStrike">
              <a:solidFill>
                <a:schemeClr val="dk1"/>
              </a:solidFill>
              <a:latin typeface="Arial"/>
              <a:ea typeface="Arial"/>
              <a:cs typeface="Arial"/>
              <a:sym typeface="Arial"/>
            </a:endParaRPr>
          </a:p>
          <a:p>
            <a:pPr indent="0" lvl="0" marL="0" marR="0" rtl="0" algn="just">
              <a:lnSpc>
                <a:spcPct val="107916"/>
              </a:lnSpc>
              <a:spcBef>
                <a:spcPts val="800"/>
              </a:spcBef>
              <a:spcAft>
                <a:spcPts val="0"/>
              </a:spcAft>
              <a:buClr>
                <a:srgbClr val="000000"/>
              </a:buClr>
              <a:buSzPts val="2100"/>
              <a:buFont typeface="Arial"/>
              <a:buNone/>
            </a:pPr>
            <a:r>
              <a:rPr b="1" i="0" lang="es-CL" sz="2200" u="none" cap="none" strike="noStrike">
                <a:solidFill>
                  <a:schemeClr val="dk1"/>
                </a:solidFill>
                <a:latin typeface="Arial"/>
                <a:ea typeface="Arial"/>
                <a:cs typeface="Arial"/>
                <a:sym typeface="Arial"/>
              </a:rPr>
              <a:t>4. Integración y Pruebas</a:t>
            </a:r>
            <a:r>
              <a:rPr b="0" i="0" lang="es-CL" sz="2200" u="none" cap="none" strike="noStrike">
                <a:solidFill>
                  <a:schemeClr val="dk1"/>
                </a:solidFill>
                <a:latin typeface="Arial"/>
                <a:ea typeface="Arial"/>
                <a:cs typeface="Arial"/>
                <a:sym typeface="Arial"/>
              </a:rPr>
              <a:t>: Integración Continua, Pruebas de Calidad</a:t>
            </a:r>
            <a:endParaRPr b="0" i="0" sz="2200" u="none" cap="none" strike="noStrike">
              <a:solidFill>
                <a:schemeClr val="dk1"/>
              </a:solidFill>
              <a:latin typeface="Arial"/>
              <a:ea typeface="Arial"/>
              <a:cs typeface="Arial"/>
              <a:sym typeface="Arial"/>
            </a:endParaRPr>
          </a:p>
          <a:p>
            <a:pPr indent="0" lvl="0" marL="0" marR="0" rtl="0" algn="just">
              <a:lnSpc>
                <a:spcPct val="107916"/>
              </a:lnSpc>
              <a:spcBef>
                <a:spcPts val="800"/>
              </a:spcBef>
              <a:spcAft>
                <a:spcPts val="0"/>
              </a:spcAft>
              <a:buClr>
                <a:srgbClr val="000000"/>
              </a:buClr>
              <a:buSzPts val="2100"/>
              <a:buFont typeface="Arial"/>
              <a:buNone/>
            </a:pPr>
            <a:r>
              <a:rPr b="1" i="0" lang="es-CL" sz="2200" u="none" cap="none" strike="noStrike">
                <a:solidFill>
                  <a:schemeClr val="dk1"/>
                </a:solidFill>
                <a:latin typeface="Arial"/>
                <a:ea typeface="Arial"/>
                <a:cs typeface="Arial"/>
                <a:sym typeface="Arial"/>
              </a:rPr>
              <a:t>5. Despliegue y Mantenimiento: </a:t>
            </a:r>
            <a:r>
              <a:rPr b="0" i="0" lang="es-CL" sz="2200" u="none" cap="none" strike="noStrike">
                <a:solidFill>
                  <a:schemeClr val="dk1"/>
                </a:solidFill>
                <a:latin typeface="Arial"/>
                <a:ea typeface="Arial"/>
                <a:cs typeface="Arial"/>
                <a:sym typeface="Arial"/>
              </a:rPr>
              <a:t>Despliegue, Documentación, Soporte y Mantenimiento</a:t>
            </a:r>
            <a:endParaRPr b="0" i="0" sz="2200" u="none" cap="none" strike="noStrike">
              <a:solidFill>
                <a:schemeClr val="dk1"/>
              </a:solidFill>
              <a:latin typeface="Arial"/>
              <a:ea typeface="Arial"/>
              <a:cs typeface="Arial"/>
              <a:sym typeface="Arial"/>
            </a:endParaRPr>
          </a:p>
          <a:p>
            <a:pPr indent="0" lvl="0" marL="0" marR="0" rtl="0" algn="just">
              <a:lnSpc>
                <a:spcPct val="107916"/>
              </a:lnSpc>
              <a:spcBef>
                <a:spcPts val="800"/>
              </a:spcBef>
              <a:spcAft>
                <a:spcPts val="800"/>
              </a:spcAft>
              <a:buClr>
                <a:schemeClr val="dk1"/>
              </a:buClr>
              <a:buSzPts val="1100"/>
              <a:buFont typeface="Arial"/>
              <a:buNone/>
            </a:pPr>
            <a:r>
              <a:rPr b="1" i="0" lang="es-CL" sz="2200" u="none" cap="none" strike="noStrike">
                <a:solidFill>
                  <a:schemeClr val="dk1"/>
                </a:solidFill>
                <a:latin typeface="Arial"/>
                <a:ea typeface="Arial"/>
                <a:cs typeface="Arial"/>
                <a:sym typeface="Arial"/>
              </a:rPr>
              <a:t>6. Evaluación Final:</a:t>
            </a:r>
            <a:r>
              <a:rPr b="0" i="0" lang="es-CL" sz="2200" u="none" cap="none" strike="noStrike">
                <a:solidFill>
                  <a:schemeClr val="dk1"/>
                </a:solidFill>
                <a:latin typeface="Arial"/>
                <a:ea typeface="Arial"/>
                <a:cs typeface="Arial"/>
                <a:sym typeface="Arial"/>
              </a:rPr>
              <a:t> Revisión de Objetivos, Lecciones Aprendidas</a:t>
            </a:r>
            <a:endParaRPr b="0" i="0" sz="3300" u="none" cap="none" strike="noStrike">
              <a:solidFill>
                <a:schemeClr val="dk1"/>
              </a:solidFill>
              <a:latin typeface="Arial"/>
              <a:ea typeface="Arial"/>
              <a:cs typeface="Arial"/>
              <a:sym typeface="Arial"/>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EscuelaIT Duoc UC - Escuela de Informática y Telecomunicaciones Duoc UC - Duoc  UC | LinkedIn" id="148" name="Google Shape;148;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9" name="Google Shape;149;p7"/>
          <p:cNvSpPr txBox="1"/>
          <p:nvPr/>
        </p:nvSpPr>
        <p:spPr>
          <a:xfrm>
            <a:off x="1" y="1155656"/>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Cronograma para el desarrollo del proyecto</a:t>
            </a:r>
            <a:endParaRPr b="0" i="0" sz="1000" u="none" cap="none" strike="noStrike">
              <a:solidFill>
                <a:srgbClr val="757070"/>
              </a:solidFill>
              <a:latin typeface="Calibri"/>
              <a:ea typeface="Calibri"/>
              <a:cs typeface="Calibri"/>
              <a:sym typeface="Calibri"/>
            </a:endParaRPr>
          </a:p>
        </p:txBody>
      </p:sp>
      <p:cxnSp>
        <p:nvCxnSpPr>
          <p:cNvPr id="150" name="Google Shape;150;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51" name="Google Shape;151;p7"/>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RentalCars</a:t>
            </a:r>
            <a:endParaRPr b="0" i="0" sz="1400" u="none" cap="none" strike="noStrike">
              <a:solidFill>
                <a:srgbClr val="000000"/>
              </a:solidFill>
              <a:latin typeface="Arial"/>
              <a:ea typeface="Arial"/>
              <a:cs typeface="Arial"/>
              <a:sym typeface="Arial"/>
            </a:endParaRPr>
          </a:p>
        </p:txBody>
      </p:sp>
      <p:graphicFrame>
        <p:nvGraphicFramePr>
          <p:cNvPr id="152" name="Google Shape;152;p7"/>
          <p:cNvGraphicFramePr/>
          <p:nvPr/>
        </p:nvGraphicFramePr>
        <p:xfrm>
          <a:off x="841125" y="1971675"/>
          <a:ext cx="3000000" cy="3000000"/>
        </p:xfrm>
        <a:graphic>
          <a:graphicData uri="http://schemas.openxmlformats.org/drawingml/2006/table">
            <a:tbl>
              <a:tblPr bandRow="1">
                <a:noFill/>
                <a:tableStyleId>{641C9CFA-25D8-4268-9CB5-33B343331629}</a:tableStyleId>
              </a:tblPr>
              <a:tblGrid>
                <a:gridCol w="1568600"/>
                <a:gridCol w="458075"/>
                <a:gridCol w="458075"/>
                <a:gridCol w="382850"/>
                <a:gridCol w="430325"/>
                <a:gridCol w="388675"/>
                <a:gridCol w="416425"/>
                <a:gridCol w="430325"/>
                <a:gridCol w="499725"/>
                <a:gridCol w="499725"/>
                <a:gridCol w="527500"/>
                <a:gridCol w="513600"/>
                <a:gridCol w="499725"/>
                <a:gridCol w="513600"/>
                <a:gridCol w="458075"/>
                <a:gridCol w="471975"/>
                <a:gridCol w="382850"/>
                <a:gridCol w="485850"/>
                <a:gridCol w="513600"/>
                <a:gridCol w="499725"/>
                <a:gridCol w="382850"/>
              </a:tblGrid>
              <a:tr h="186700">
                <a:tc rowSpan="2">
                  <a:txBody>
                    <a:bodyPr/>
                    <a:lstStyle/>
                    <a:p>
                      <a:pPr indent="0" lvl="0" marL="0" marR="0" rtl="0" algn="just">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Actividad</a:t>
                      </a:r>
                      <a:endParaRPr b="1" sz="800" u="none" cap="none" strike="noStrike">
                        <a:latin typeface="Calibri"/>
                        <a:ea typeface="Calibri"/>
                        <a:cs typeface="Calibri"/>
                        <a:sym typeface="Calibri"/>
                      </a:endParaRPr>
                    </a:p>
                  </a:txBody>
                  <a:tcPr marT="0" marB="0" marR="68575" marL="68575"/>
                </a:tc>
                <a:tc gridSpan="4">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Fase 1</a:t>
                      </a:r>
                      <a:endParaRPr b="1" sz="800" u="none" cap="none" strike="noStrike">
                        <a:latin typeface="Calibri"/>
                        <a:ea typeface="Calibri"/>
                        <a:cs typeface="Calibri"/>
                        <a:sym typeface="Calibri"/>
                      </a:endParaRPr>
                    </a:p>
                  </a:txBody>
                  <a:tcPr marT="0" marB="0" marR="68575" marL="68575">
                    <a:solidFill>
                      <a:srgbClr val="E2EFD9"/>
                    </a:solidFill>
                  </a:tcPr>
                </a:tc>
                <a:tc hMerge="1"/>
                <a:tc hMerge="1"/>
                <a:tc hMerge="1"/>
                <a:tc gridSpan="12">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Fase 2</a:t>
                      </a:r>
                      <a:endParaRPr b="1" sz="800" u="none" cap="none" strike="noStrike">
                        <a:latin typeface="Calibri"/>
                        <a:ea typeface="Calibri"/>
                        <a:cs typeface="Calibri"/>
                        <a:sym typeface="Calibri"/>
                      </a:endParaRPr>
                    </a:p>
                  </a:txBody>
                  <a:tcPr marT="0" marB="0" marR="68575" marL="68575">
                    <a:solidFill>
                      <a:srgbClr val="FFF2CC"/>
                    </a:solidFill>
                  </a:tcPr>
                </a:tc>
                <a:tc hMerge="1"/>
                <a:tc hMerge="1"/>
                <a:tc hMerge="1"/>
                <a:tc hMerge="1"/>
                <a:tc hMerge="1"/>
                <a:tc hMerge="1"/>
                <a:tc hMerge="1"/>
                <a:tc hMerge="1"/>
                <a:tc hMerge="1"/>
                <a:tc hMerge="1"/>
                <a:tc hMerge="1"/>
                <a:tc gridSpan="4">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Fase 3</a:t>
                      </a:r>
                      <a:endParaRPr b="1" sz="800" u="none" cap="none" strike="noStrike">
                        <a:latin typeface="Calibri"/>
                        <a:ea typeface="Calibri"/>
                        <a:cs typeface="Calibri"/>
                        <a:sym typeface="Calibri"/>
                      </a:endParaRPr>
                    </a:p>
                  </a:txBody>
                  <a:tcPr marT="0" marB="0" marR="68575" marL="68575">
                    <a:solidFill>
                      <a:srgbClr val="FBE5D5"/>
                    </a:solidFill>
                  </a:tcPr>
                </a:tc>
                <a:tc hMerge="1"/>
                <a:tc hMerge="1"/>
                <a:tc hMerge="1"/>
              </a:tr>
              <a:tr h="192400">
                <a:tc vMerge="1"/>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1</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2</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3</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4</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5</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6</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7</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8</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9</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10</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11</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12</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13</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14</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15</a:t>
                      </a:r>
                      <a:endParaRPr b="1" sz="800" u="none" cap="none" strike="noStrike">
                        <a:latin typeface="Calibri"/>
                        <a:ea typeface="Calibri"/>
                        <a:cs typeface="Calibri"/>
                        <a:sym typeface="Calibri"/>
                      </a:endParaRPr>
                    </a:p>
                  </a:txBody>
                  <a:tcPr marT="0" marB="0" marR="68575" marL="68575"/>
                </a:tc>
                <a:tc gridSpan="2">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16</a:t>
                      </a:r>
                      <a:endParaRPr b="1" sz="800" u="none" cap="none" strike="noStrike">
                        <a:latin typeface="Calibri"/>
                        <a:ea typeface="Calibri"/>
                        <a:cs typeface="Calibri"/>
                        <a:sym typeface="Calibri"/>
                      </a:endParaRPr>
                    </a:p>
                  </a:txBody>
                  <a:tcPr marT="0" marB="0" marR="68575" marL="68575"/>
                </a:tc>
                <a:tc hMerge="1"/>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17</a:t>
                      </a:r>
                      <a:endParaRPr b="1" sz="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rgbClr val="000000"/>
                        </a:buClr>
                        <a:buSzPts val="800"/>
                        <a:buFont typeface="Arial"/>
                        <a:buNone/>
                      </a:pPr>
                      <a:r>
                        <a:rPr b="1" lang="es-CL" sz="800" u="none" cap="none" strike="noStrike">
                          <a:latin typeface="Calibri"/>
                          <a:ea typeface="Calibri"/>
                          <a:cs typeface="Calibri"/>
                          <a:sym typeface="Calibri"/>
                        </a:rPr>
                        <a:t>S 18</a:t>
                      </a:r>
                      <a:endParaRPr b="1" sz="8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86700">
                <a:tc>
                  <a:txBody>
                    <a:bodyPr/>
                    <a:lstStyle/>
                    <a:p>
                      <a:pPr indent="0" lvl="0" marL="0" marR="0" rtl="0" algn="just">
                        <a:lnSpc>
                          <a:spcPct val="150000"/>
                        </a:lnSpc>
                        <a:spcBef>
                          <a:spcPts val="0"/>
                        </a:spcBef>
                        <a:spcAft>
                          <a:spcPts val="0"/>
                        </a:spcAft>
                        <a:buClr>
                          <a:srgbClr val="000000"/>
                        </a:buClr>
                        <a:buSzPts val="800"/>
                        <a:buFont typeface="Arial"/>
                        <a:buNone/>
                      </a:pPr>
                      <a:r>
                        <a:rPr i="1" lang="es-CL" sz="800" u="none" cap="none" strike="noStrike">
                          <a:latin typeface="Calibri"/>
                          <a:ea typeface="Calibri"/>
                          <a:cs typeface="Calibri"/>
                          <a:sym typeface="Calibri"/>
                        </a:rPr>
                        <a:t>Análisis del caso</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gridSpan="2">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hMerge="1"/>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68900">
                <a:tc>
                  <a:txBody>
                    <a:bodyPr/>
                    <a:lstStyle/>
                    <a:p>
                      <a:pPr indent="0" lvl="0" marL="0" marR="0" rtl="0" algn="just">
                        <a:lnSpc>
                          <a:spcPct val="150000"/>
                        </a:lnSpc>
                        <a:spcBef>
                          <a:spcPts val="0"/>
                        </a:spcBef>
                        <a:spcAft>
                          <a:spcPts val="0"/>
                        </a:spcAft>
                        <a:buClr>
                          <a:srgbClr val="000000"/>
                        </a:buClr>
                        <a:buSzPts val="800"/>
                        <a:buFont typeface="Arial"/>
                        <a:buNone/>
                      </a:pPr>
                      <a:r>
                        <a:rPr i="1" lang="es-CL" sz="800" u="none" cap="none" strike="noStrike">
                          <a:latin typeface="Calibri"/>
                          <a:ea typeface="Calibri"/>
                          <a:cs typeface="Calibri"/>
                          <a:sym typeface="Calibri"/>
                        </a:rPr>
                        <a:t>Visión del proyecto  + 4 pilares</a:t>
                      </a:r>
                      <a:endParaRPr i="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gridSpan="2">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hMerge="1"/>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86700">
                <a:tc>
                  <a:txBody>
                    <a:bodyPr/>
                    <a:lstStyle/>
                    <a:p>
                      <a:pPr indent="0" lvl="0" marL="0" marR="0" rtl="0" algn="just">
                        <a:lnSpc>
                          <a:spcPct val="150000"/>
                        </a:lnSpc>
                        <a:spcBef>
                          <a:spcPts val="0"/>
                        </a:spcBef>
                        <a:spcAft>
                          <a:spcPts val="0"/>
                        </a:spcAft>
                        <a:buClr>
                          <a:srgbClr val="000000"/>
                        </a:buClr>
                        <a:buSzPts val="800"/>
                        <a:buFont typeface="Arial"/>
                        <a:buNone/>
                      </a:pPr>
                      <a:r>
                        <a:rPr i="1" lang="es-CL" sz="800" u="none" cap="none" strike="noStrike">
                          <a:latin typeface="Calibri"/>
                          <a:ea typeface="Calibri"/>
                          <a:cs typeface="Calibri"/>
                          <a:sym typeface="Calibri"/>
                        </a:rPr>
                        <a:t>Épicas e Historias de Usuario</a:t>
                      </a:r>
                      <a:endParaRPr i="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gridSpan="2">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hMerge="1"/>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86700">
                <a:tc>
                  <a:txBody>
                    <a:bodyPr/>
                    <a:lstStyle/>
                    <a:p>
                      <a:pPr indent="0" lvl="0" marL="0" marR="0" rtl="0" algn="just">
                        <a:lnSpc>
                          <a:spcPct val="150000"/>
                        </a:lnSpc>
                        <a:spcBef>
                          <a:spcPts val="0"/>
                        </a:spcBef>
                        <a:spcAft>
                          <a:spcPts val="0"/>
                        </a:spcAft>
                        <a:buClr>
                          <a:srgbClr val="000000"/>
                        </a:buClr>
                        <a:buSzPts val="800"/>
                        <a:buFont typeface="Arial"/>
                        <a:buNone/>
                      </a:pPr>
                      <a:r>
                        <a:rPr i="1" lang="es-CL" sz="800" u="none" cap="none" strike="noStrike">
                          <a:latin typeface="Calibri"/>
                          <a:ea typeface="Calibri"/>
                          <a:cs typeface="Calibri"/>
                          <a:sym typeface="Calibri"/>
                        </a:rPr>
                        <a:t>Product Backlog Priorizado </a:t>
                      </a:r>
                      <a:endParaRPr i="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gridSpan="2">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hMerge="1"/>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86700">
                <a:tc>
                  <a:txBody>
                    <a:bodyPr/>
                    <a:lstStyle/>
                    <a:p>
                      <a:pPr indent="0" lvl="0" marL="0" marR="0" rtl="0" algn="just">
                        <a:lnSpc>
                          <a:spcPct val="100000"/>
                        </a:lnSpc>
                        <a:spcBef>
                          <a:spcPts val="0"/>
                        </a:spcBef>
                        <a:spcAft>
                          <a:spcPts val="0"/>
                        </a:spcAft>
                        <a:buClr>
                          <a:srgbClr val="000000"/>
                        </a:buClr>
                        <a:buSzPts val="800"/>
                        <a:buFont typeface="Arial"/>
                        <a:buNone/>
                      </a:pPr>
                      <a:r>
                        <a:rPr i="1" lang="es-CL" sz="800" u="none" cap="none" strike="noStrike">
                          <a:latin typeface="Calibri"/>
                          <a:ea typeface="Calibri"/>
                          <a:cs typeface="Calibri"/>
                          <a:sym typeface="Calibri"/>
                        </a:rPr>
                        <a:t>Sprint 0: Definición de requisitos.</a:t>
                      </a:r>
                      <a:endParaRPr i="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gridSpan="2">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hMerge="1"/>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86700">
                <a:tc>
                  <a:txBody>
                    <a:bodyPr/>
                    <a:lstStyle/>
                    <a:p>
                      <a:pPr indent="0" lvl="0" marL="0" marR="0" rtl="0" algn="just">
                        <a:lnSpc>
                          <a:spcPct val="100000"/>
                        </a:lnSpc>
                        <a:spcBef>
                          <a:spcPts val="0"/>
                        </a:spcBef>
                        <a:spcAft>
                          <a:spcPts val="0"/>
                        </a:spcAft>
                        <a:buClr>
                          <a:srgbClr val="000000"/>
                        </a:buClr>
                        <a:buSzPts val="800"/>
                        <a:buFont typeface="Arial"/>
                        <a:buNone/>
                      </a:pPr>
                      <a:r>
                        <a:rPr i="1" lang="es-CL" sz="800" u="none" cap="none" strike="noStrike">
                          <a:latin typeface="Calibri"/>
                          <a:ea typeface="Calibri"/>
                          <a:cs typeface="Calibri"/>
                          <a:sym typeface="Calibri"/>
                        </a:rPr>
                        <a:t>Sprint 1: Desarrollo funcionalidades básicas.</a:t>
                      </a:r>
                      <a:endParaRPr i="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gridSpan="2">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hMerge="1"/>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86700">
                <a:tc>
                  <a:txBody>
                    <a:bodyPr/>
                    <a:lstStyle/>
                    <a:p>
                      <a:pPr indent="0" lvl="0" marL="0" marR="0" rtl="0" algn="just">
                        <a:lnSpc>
                          <a:spcPct val="100000"/>
                        </a:lnSpc>
                        <a:spcBef>
                          <a:spcPts val="0"/>
                        </a:spcBef>
                        <a:spcAft>
                          <a:spcPts val="0"/>
                        </a:spcAft>
                        <a:buClr>
                          <a:srgbClr val="000000"/>
                        </a:buClr>
                        <a:buSzPts val="800"/>
                        <a:buFont typeface="Arial"/>
                        <a:buNone/>
                      </a:pPr>
                      <a:r>
                        <a:rPr i="1" lang="es-CL" sz="800" u="none" cap="none" strike="noStrike">
                          <a:latin typeface="Calibri"/>
                          <a:ea typeface="Calibri"/>
                          <a:cs typeface="Calibri"/>
                          <a:sym typeface="Calibri"/>
                        </a:rPr>
                        <a:t>Sprint 2: Funcionalidades de arriendo de vehículos.</a:t>
                      </a:r>
                      <a:endParaRPr i="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gridSpan="2">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hMerge="1"/>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86700">
                <a:tc>
                  <a:txBody>
                    <a:bodyPr/>
                    <a:lstStyle/>
                    <a:p>
                      <a:pPr indent="0" lvl="0" marL="0" marR="0" rtl="0" algn="just">
                        <a:lnSpc>
                          <a:spcPct val="100000"/>
                        </a:lnSpc>
                        <a:spcBef>
                          <a:spcPts val="0"/>
                        </a:spcBef>
                        <a:spcAft>
                          <a:spcPts val="0"/>
                        </a:spcAft>
                        <a:buClr>
                          <a:srgbClr val="000000"/>
                        </a:buClr>
                        <a:buSzPts val="800"/>
                        <a:buFont typeface="Arial"/>
                        <a:buNone/>
                      </a:pPr>
                      <a:r>
                        <a:rPr i="1" lang="es-CL" sz="800" u="none" cap="none" strike="noStrike">
                          <a:latin typeface="Calibri"/>
                          <a:ea typeface="Calibri"/>
                          <a:cs typeface="Calibri"/>
                          <a:sym typeface="Calibri"/>
                        </a:rPr>
                        <a:t>Sprint 3: Funcionalidades de usuarios</a:t>
                      </a:r>
                      <a:endParaRPr i="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gridSpan="2">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hMerge="1"/>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86700">
                <a:tc>
                  <a:txBody>
                    <a:bodyPr/>
                    <a:lstStyle/>
                    <a:p>
                      <a:pPr indent="0" lvl="0" marL="0" marR="0" rtl="0" algn="just">
                        <a:lnSpc>
                          <a:spcPct val="100000"/>
                        </a:lnSpc>
                        <a:spcBef>
                          <a:spcPts val="0"/>
                        </a:spcBef>
                        <a:spcAft>
                          <a:spcPts val="0"/>
                        </a:spcAft>
                        <a:buClr>
                          <a:srgbClr val="000000"/>
                        </a:buClr>
                        <a:buSzPts val="800"/>
                        <a:buFont typeface="Arial"/>
                        <a:buNone/>
                      </a:pPr>
                      <a:r>
                        <a:rPr i="1" lang="es-CL" sz="800" u="none" cap="none" strike="noStrike">
                          <a:latin typeface="Calibri"/>
                          <a:ea typeface="Calibri"/>
                          <a:cs typeface="Calibri"/>
                          <a:sym typeface="Calibri"/>
                        </a:rPr>
                        <a:t>Sprint 4: Integración y funcionalidades avanzadas</a:t>
                      </a:r>
                      <a:endParaRPr i="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gridSpan="2">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solidFill>
                      <a:srgbClr val="00FF00"/>
                    </a:solidFill>
                  </a:tcPr>
                </a:tc>
                <a:tc hMerge="1"/>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86700">
                <a:tc>
                  <a:txBody>
                    <a:bodyPr/>
                    <a:lstStyle/>
                    <a:p>
                      <a:pPr indent="0" lvl="0" marL="0" marR="0" rtl="0" algn="just">
                        <a:lnSpc>
                          <a:spcPct val="100000"/>
                        </a:lnSpc>
                        <a:spcBef>
                          <a:spcPts val="0"/>
                        </a:spcBef>
                        <a:spcAft>
                          <a:spcPts val="0"/>
                        </a:spcAft>
                        <a:buClr>
                          <a:srgbClr val="000000"/>
                        </a:buClr>
                        <a:buSzPts val="800"/>
                        <a:buFont typeface="Arial"/>
                        <a:buNone/>
                      </a:pPr>
                      <a:r>
                        <a:rPr i="1" lang="es-CL" sz="800" u="none" cap="none" strike="noStrike">
                          <a:latin typeface="Calibri"/>
                          <a:ea typeface="Calibri"/>
                          <a:cs typeface="Calibri"/>
                          <a:sym typeface="Calibri"/>
                        </a:rPr>
                        <a:t>Evaluación final.</a:t>
                      </a:r>
                      <a:endParaRPr i="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gridSpan="2">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tc>
                <a:tc hMerge="1"/>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just">
                        <a:lnSpc>
                          <a:spcPct val="150000"/>
                        </a:lnSpc>
                        <a:spcBef>
                          <a:spcPts val="0"/>
                        </a:spcBef>
                        <a:spcAft>
                          <a:spcPts val="0"/>
                        </a:spcAft>
                        <a:buClr>
                          <a:srgbClr val="000000"/>
                        </a:buClr>
                        <a:buSzPts val="800"/>
                        <a:buFont typeface="Arial"/>
                        <a:buNone/>
                      </a:pPr>
                      <a:r>
                        <a:t/>
                      </a:r>
                      <a:endParaRPr b="1" sz="800" u="none" cap="none" strike="noStrike">
                        <a:latin typeface="Calibri"/>
                        <a:ea typeface="Calibri"/>
                        <a:cs typeface="Calibri"/>
                        <a:sym typeface="Calibri"/>
                      </a:endParaRPr>
                    </a:p>
                  </a:txBody>
                  <a:tcPr marT="0" marB="0" marR="68575" marL="68575">
                    <a:solidFill>
                      <a:srgbClr val="00FF00"/>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EscuelaIT Duoc UC - Escuela de Informática y Telecomunicaciones Duoc UC - Duoc  UC | LinkedIn" id="157" name="Google Shape;157;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cxnSp>
        <p:nvCxnSpPr>
          <p:cNvPr id="158" name="Google Shape;158;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59" name="Google Shape;159;p8"/>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RentalCars</a:t>
            </a:r>
            <a:endParaRPr b="0" i="0" sz="1400" u="none" cap="none" strike="noStrike">
              <a:solidFill>
                <a:srgbClr val="000000"/>
              </a:solidFill>
              <a:latin typeface="Arial"/>
              <a:ea typeface="Arial"/>
              <a:cs typeface="Arial"/>
              <a:sym typeface="Arial"/>
            </a:endParaRPr>
          </a:p>
        </p:txBody>
      </p:sp>
      <p:pic>
        <p:nvPicPr>
          <p:cNvPr id="160" name="Google Shape;160;p8"/>
          <p:cNvPicPr preferRelativeResize="0"/>
          <p:nvPr/>
        </p:nvPicPr>
        <p:blipFill rotWithShape="1">
          <a:blip r:embed="rId4">
            <a:alphaModFix/>
          </a:blip>
          <a:srcRect b="8491" l="4035" r="4647" t="6501"/>
          <a:stretch/>
        </p:blipFill>
        <p:spPr>
          <a:xfrm>
            <a:off x="982150" y="1160600"/>
            <a:ext cx="10352800" cy="5575776"/>
          </a:xfrm>
          <a:prstGeom prst="rect">
            <a:avLst/>
          </a:prstGeom>
          <a:noFill/>
          <a:ln>
            <a:noFill/>
          </a:ln>
        </p:spPr>
      </p:pic>
      <p:sp>
        <p:nvSpPr>
          <p:cNvPr id="161" name="Google Shape;161;p8"/>
          <p:cNvSpPr txBox="1"/>
          <p:nvPr/>
        </p:nvSpPr>
        <p:spPr>
          <a:xfrm>
            <a:off x="3585775" y="623950"/>
            <a:ext cx="4649400" cy="7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0" i="0" lang="es-CL" sz="3300" u="none" cap="none" strike="noStrike">
                <a:solidFill>
                  <a:schemeClr val="dk1"/>
                </a:solidFill>
                <a:latin typeface="Calibri"/>
                <a:ea typeface="Calibri"/>
                <a:cs typeface="Calibri"/>
                <a:sym typeface="Calibri"/>
              </a:rPr>
              <a:t>Arquitectura del software</a:t>
            </a:r>
            <a:endParaRPr b="0" i="0" sz="33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EscuelaIT Duoc UC - Escuela de Informática y Telecomunicaciones Duoc UC - Duoc  UC | LinkedIn" id="166" name="Google Shape;166;g316017d6842_0_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cxnSp>
        <p:nvCxnSpPr>
          <p:cNvPr id="167" name="Google Shape;167;g316017d6842_0_4"/>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68" name="Google Shape;168;g316017d6842_0_4"/>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RentalCars</a:t>
            </a:r>
            <a:endParaRPr b="0" i="0" sz="1400" u="none" cap="none" strike="noStrike">
              <a:solidFill>
                <a:srgbClr val="000000"/>
              </a:solidFill>
              <a:latin typeface="Arial"/>
              <a:ea typeface="Arial"/>
              <a:cs typeface="Arial"/>
              <a:sym typeface="Arial"/>
            </a:endParaRPr>
          </a:p>
        </p:txBody>
      </p:sp>
      <p:sp>
        <p:nvSpPr>
          <p:cNvPr id="169" name="Google Shape;169;g316017d6842_0_4"/>
          <p:cNvSpPr txBox="1"/>
          <p:nvPr/>
        </p:nvSpPr>
        <p:spPr>
          <a:xfrm>
            <a:off x="8772150" y="2698950"/>
            <a:ext cx="4649400" cy="7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0" i="0" lang="es-CL" sz="3300" u="none" cap="none" strike="noStrike">
                <a:solidFill>
                  <a:schemeClr val="dk1"/>
                </a:solidFill>
                <a:latin typeface="Calibri"/>
                <a:ea typeface="Calibri"/>
                <a:cs typeface="Calibri"/>
                <a:sym typeface="Calibri"/>
              </a:rPr>
              <a:t>Modelo de datos</a:t>
            </a:r>
            <a:endParaRPr b="0" i="0" sz="3300" u="none" cap="none" strike="noStrike">
              <a:solidFill>
                <a:schemeClr val="dk1"/>
              </a:solidFill>
              <a:latin typeface="Calibri"/>
              <a:ea typeface="Calibri"/>
              <a:cs typeface="Calibri"/>
              <a:sym typeface="Calibri"/>
            </a:endParaRPr>
          </a:p>
        </p:txBody>
      </p:sp>
      <p:pic>
        <p:nvPicPr>
          <p:cNvPr id="170" name="Google Shape;170;g316017d6842_0_4"/>
          <p:cNvPicPr preferRelativeResize="0"/>
          <p:nvPr/>
        </p:nvPicPr>
        <p:blipFill rotWithShape="1">
          <a:blip r:embed="rId4">
            <a:alphaModFix/>
          </a:blip>
          <a:srcRect b="0" l="0" r="0" t="0"/>
          <a:stretch/>
        </p:blipFill>
        <p:spPr>
          <a:xfrm>
            <a:off x="152400" y="0"/>
            <a:ext cx="8199375" cy="6705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