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p5xRD+/OCQ/jJRLFEs0pvOOwH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95BC55-5C5C-4EB2-A914-9B3A04BB0584}">
  <a:tblStyle styleId="{8795BC55-5C5C-4EB2-A914-9B3A04BB0584}" styleName="Table_0">
    <a:wholeTbl>
      <a:tcTxStyle>
        <a:font>
          <a:latin typeface="Arial"/>
          <a:ea typeface="Arial"/>
          <a:cs typeface="Arial"/>
        </a:font>
        <a:srgbClr val="000000"/>
      </a:tcTxStyle>
      <a:tcStyle>
        <a:tcBdr>
          <a:left>
            <a:ln cap="flat" cmpd="sng" w="6350">
              <a:solidFill>
                <a:srgbClr val="BFBFBF"/>
              </a:solidFill>
              <a:prstDash val="solid"/>
              <a:round/>
              <a:headEnd len="sm" w="sm" type="none"/>
              <a:tailEnd len="sm" w="sm" type="none"/>
            </a:ln>
          </a:left>
          <a:right>
            <a:ln cap="flat" cmpd="sng" w="6350">
              <a:solidFill>
                <a:srgbClr val="BFBFBF"/>
              </a:solidFill>
              <a:prstDash val="solid"/>
              <a:round/>
              <a:headEnd len="sm" w="sm" type="none"/>
              <a:tailEnd len="sm" w="sm" type="none"/>
            </a:ln>
          </a:right>
          <a:top>
            <a:ln cap="flat" cmpd="sng" w="6350">
              <a:solidFill>
                <a:srgbClr val="BFBFBF"/>
              </a:solidFill>
              <a:prstDash val="solid"/>
              <a:round/>
              <a:headEnd len="sm" w="sm" type="none"/>
              <a:tailEnd len="sm" w="sm" type="none"/>
            </a:ln>
          </a:top>
          <a:bottom>
            <a:ln cap="flat" cmpd="sng" w="6350">
              <a:solidFill>
                <a:srgbClr val="BFBFBF"/>
              </a:solidFill>
              <a:prstDash val="solid"/>
              <a:round/>
              <a:headEnd len="sm" w="sm" type="none"/>
              <a:tailEnd len="sm" w="sm" type="none"/>
            </a:ln>
          </a:bottom>
          <a:insideH>
            <a:ln cap="flat" cmpd="sng" w="6350">
              <a:solidFill>
                <a:srgbClr val="BFBFBF"/>
              </a:solidFill>
              <a:prstDash val="solid"/>
              <a:round/>
              <a:headEnd len="sm" w="sm" type="none"/>
              <a:tailEnd len="sm" w="sm" type="none"/>
            </a:ln>
          </a:insideH>
          <a:insideV>
            <a:ln cap="flat" cmpd="sng" w="6350">
              <a:solidFill>
                <a:srgbClr val="BFBFB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629b6d7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31629b6d70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6017d684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16017d684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10.jp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RentalCars</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PORTAFOLIO DE TÍTULO</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EscuelaIT Duoc UC - Escuela de Informática y Telecomunicaciones Duoc UC - Duoc  UC | LinkedIn" id="172" name="Google Shape;172;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3" name="Google Shape;173;p10"/>
          <p:cNvSpPr txBox="1"/>
          <p:nvPr/>
        </p:nvSpPr>
        <p:spPr>
          <a:xfrm>
            <a:off x="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74" name="Google Shape;174;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75" name="Google Shape;175;p10"/>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pic>
        <p:nvPicPr>
          <p:cNvPr id="176" name="Google Shape;176;p10"/>
          <p:cNvPicPr preferRelativeResize="0"/>
          <p:nvPr/>
        </p:nvPicPr>
        <p:blipFill>
          <a:blip r:embed="rId4">
            <a:alphaModFix/>
          </a:blip>
          <a:stretch>
            <a:fillRect/>
          </a:stretch>
        </p:blipFill>
        <p:spPr>
          <a:xfrm>
            <a:off x="648500" y="4606005"/>
            <a:ext cx="4085626" cy="1763370"/>
          </a:xfrm>
          <a:prstGeom prst="rect">
            <a:avLst/>
          </a:prstGeom>
          <a:noFill/>
          <a:ln>
            <a:noFill/>
          </a:ln>
        </p:spPr>
      </p:pic>
      <p:pic>
        <p:nvPicPr>
          <p:cNvPr id="177" name="Google Shape;177;p10"/>
          <p:cNvPicPr preferRelativeResize="0"/>
          <p:nvPr/>
        </p:nvPicPr>
        <p:blipFill>
          <a:blip r:embed="rId5">
            <a:alphaModFix/>
          </a:blip>
          <a:stretch>
            <a:fillRect/>
          </a:stretch>
        </p:blipFill>
        <p:spPr>
          <a:xfrm>
            <a:off x="4954075" y="4703876"/>
            <a:ext cx="2786925" cy="1567625"/>
          </a:xfrm>
          <a:prstGeom prst="rect">
            <a:avLst/>
          </a:prstGeom>
          <a:noFill/>
          <a:ln>
            <a:noFill/>
          </a:ln>
        </p:spPr>
      </p:pic>
      <p:pic>
        <p:nvPicPr>
          <p:cNvPr id="178" name="Google Shape;178;p10"/>
          <p:cNvPicPr preferRelativeResize="0"/>
          <p:nvPr/>
        </p:nvPicPr>
        <p:blipFill>
          <a:blip r:embed="rId6">
            <a:alphaModFix/>
          </a:blip>
          <a:stretch>
            <a:fillRect/>
          </a:stretch>
        </p:blipFill>
        <p:spPr>
          <a:xfrm>
            <a:off x="7741000" y="4925789"/>
            <a:ext cx="2403058" cy="1345712"/>
          </a:xfrm>
          <a:prstGeom prst="rect">
            <a:avLst/>
          </a:prstGeom>
          <a:noFill/>
          <a:ln>
            <a:noFill/>
          </a:ln>
        </p:spPr>
      </p:pic>
      <p:pic>
        <p:nvPicPr>
          <p:cNvPr id="179" name="Google Shape;179;p10"/>
          <p:cNvPicPr preferRelativeResize="0"/>
          <p:nvPr/>
        </p:nvPicPr>
        <p:blipFill>
          <a:blip r:embed="rId7">
            <a:alphaModFix/>
          </a:blip>
          <a:stretch>
            <a:fillRect/>
          </a:stretch>
        </p:blipFill>
        <p:spPr>
          <a:xfrm>
            <a:off x="10346075" y="4112276"/>
            <a:ext cx="1845916" cy="1763375"/>
          </a:xfrm>
          <a:prstGeom prst="rect">
            <a:avLst/>
          </a:prstGeom>
          <a:noFill/>
          <a:ln>
            <a:noFill/>
          </a:ln>
        </p:spPr>
      </p:pic>
      <p:pic>
        <p:nvPicPr>
          <p:cNvPr id="180" name="Google Shape;180;p10"/>
          <p:cNvPicPr preferRelativeResize="0"/>
          <p:nvPr/>
        </p:nvPicPr>
        <p:blipFill>
          <a:blip r:embed="rId8">
            <a:alphaModFix/>
          </a:blip>
          <a:stretch>
            <a:fillRect/>
          </a:stretch>
        </p:blipFill>
        <p:spPr>
          <a:xfrm>
            <a:off x="6354000" y="2309625"/>
            <a:ext cx="3017782" cy="1724026"/>
          </a:xfrm>
          <a:prstGeom prst="rect">
            <a:avLst/>
          </a:prstGeom>
          <a:noFill/>
          <a:ln>
            <a:noFill/>
          </a:ln>
        </p:spPr>
      </p:pic>
      <p:pic>
        <p:nvPicPr>
          <p:cNvPr id="181" name="Google Shape;181;p10"/>
          <p:cNvPicPr preferRelativeResize="0"/>
          <p:nvPr/>
        </p:nvPicPr>
        <p:blipFill>
          <a:blip r:embed="rId9">
            <a:alphaModFix/>
          </a:blip>
          <a:stretch>
            <a:fillRect/>
          </a:stretch>
        </p:blipFill>
        <p:spPr>
          <a:xfrm>
            <a:off x="807238" y="2260692"/>
            <a:ext cx="2857500" cy="1724025"/>
          </a:xfrm>
          <a:prstGeom prst="rect">
            <a:avLst/>
          </a:prstGeom>
          <a:noFill/>
          <a:ln>
            <a:noFill/>
          </a:ln>
        </p:spPr>
      </p:pic>
      <p:pic>
        <p:nvPicPr>
          <p:cNvPr id="182" name="Google Shape;182;p10"/>
          <p:cNvPicPr preferRelativeResize="0"/>
          <p:nvPr/>
        </p:nvPicPr>
        <p:blipFill>
          <a:blip r:embed="rId10">
            <a:alphaModFix/>
          </a:blip>
          <a:stretch>
            <a:fillRect/>
          </a:stretch>
        </p:blipFill>
        <p:spPr>
          <a:xfrm>
            <a:off x="3803650" y="2272188"/>
            <a:ext cx="2158825" cy="1701025"/>
          </a:xfrm>
          <a:prstGeom prst="rect">
            <a:avLst/>
          </a:prstGeom>
          <a:noFill/>
          <a:ln>
            <a:noFill/>
          </a:ln>
        </p:spPr>
      </p:pic>
      <p:pic>
        <p:nvPicPr>
          <p:cNvPr id="183" name="Google Shape;183;p10"/>
          <p:cNvPicPr preferRelativeResize="0"/>
          <p:nvPr/>
        </p:nvPicPr>
        <p:blipFill>
          <a:blip r:embed="rId11">
            <a:alphaModFix/>
          </a:blip>
          <a:stretch>
            <a:fillRect/>
          </a:stretch>
        </p:blipFill>
        <p:spPr>
          <a:xfrm>
            <a:off x="9902188" y="2037638"/>
            <a:ext cx="2733675" cy="1676400"/>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EscuelaIT Duoc UC - Escuela de Informática y Telecomunicaciones Duoc UC - Duoc  UC | LinkedIn" id="188" name="Google Shape;188;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9" name="Google Shape;189;p11"/>
          <p:cNvSpPr txBox="1"/>
          <p:nvPr/>
        </p:nvSpPr>
        <p:spPr>
          <a:xfrm>
            <a:off x="1" y="99289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
        <p:nvSpPr>
          <p:cNvPr id="190" name="Google Shape;190;p11"/>
          <p:cNvSpPr txBox="1"/>
          <p:nvPr/>
        </p:nvSpPr>
        <p:spPr>
          <a:xfrm>
            <a:off x="621750" y="1689450"/>
            <a:ext cx="10945800" cy="45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CL" sz="2800">
                <a:solidFill>
                  <a:schemeClr val="dk1"/>
                </a:solidFill>
                <a:latin typeface="Calibri"/>
                <a:ea typeface="Calibri"/>
                <a:cs typeface="Calibri"/>
                <a:sym typeface="Calibri"/>
              </a:rPr>
              <a:t>Desarrollo exitoso de la aplicación web:</a:t>
            </a:r>
            <a:r>
              <a:rPr lang="es-CL" sz="2800">
                <a:solidFill>
                  <a:schemeClr val="dk1"/>
                </a:solidFill>
                <a:latin typeface="Calibri"/>
                <a:ea typeface="Calibri"/>
                <a:cs typeface="Calibri"/>
                <a:sym typeface="Calibri"/>
              </a:rPr>
              <a:t> Se implementó una plataforma funcional para la gestión de reservas y pagos de vehículos de lujo, cumpliendo con los objetivos planteados.</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b="1" i="1" lang="es-CL" sz="2800">
                <a:solidFill>
                  <a:schemeClr val="dk1"/>
                </a:solidFill>
                <a:latin typeface="Calibri"/>
                <a:ea typeface="Calibri"/>
                <a:cs typeface="Calibri"/>
                <a:sym typeface="Calibri"/>
              </a:rPr>
              <a:t>Interfaz de usuario intuitiva:</a:t>
            </a:r>
            <a:r>
              <a:rPr lang="es-CL" sz="2800">
                <a:solidFill>
                  <a:schemeClr val="dk1"/>
                </a:solidFill>
                <a:latin typeface="Calibri"/>
                <a:ea typeface="Calibri"/>
                <a:cs typeface="Calibri"/>
                <a:sym typeface="Calibri"/>
              </a:rPr>
              <a:t> La aplicación incluye un diseño accesible y amigable que facilita la navegación y uso por parte de los clientes.</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i="1" lang="es-CL" sz="2800">
                <a:solidFill>
                  <a:schemeClr val="dk1"/>
                </a:solidFill>
                <a:latin typeface="Calibri"/>
                <a:ea typeface="Calibri"/>
                <a:cs typeface="Calibri"/>
                <a:sym typeface="Calibri"/>
              </a:rPr>
              <a:t>Base de datos optimizada:</a:t>
            </a:r>
            <a:r>
              <a:rPr lang="es-CL" sz="2800">
                <a:solidFill>
                  <a:schemeClr val="dk1"/>
                </a:solidFill>
                <a:latin typeface="Calibri"/>
                <a:ea typeface="Calibri"/>
                <a:cs typeface="Calibri"/>
                <a:sym typeface="Calibri"/>
              </a:rPr>
              <a:t> Se diseñó e implementó una base de datos SQL que asegura un manejo eficiente de la información de usuarios, vehículos y transacciones.</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EscuelaIT Duoc UC - Escuela de Informática y Telecomunicaciones Duoc UC - Duoc  UC | LinkedIn" id="195" name="Google Shape;195;g31629b6d70b_0_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6" name="Google Shape;196;g31629b6d70b_0_2"/>
          <p:cNvSpPr txBox="1"/>
          <p:nvPr/>
        </p:nvSpPr>
        <p:spPr>
          <a:xfrm>
            <a:off x="1" y="99289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
        <p:nvSpPr>
          <p:cNvPr id="197" name="Google Shape;197;g31629b6d70b_0_2"/>
          <p:cNvSpPr txBox="1"/>
          <p:nvPr/>
        </p:nvSpPr>
        <p:spPr>
          <a:xfrm>
            <a:off x="621750" y="1689450"/>
            <a:ext cx="10945800" cy="45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s-CL" sz="2800">
                <a:solidFill>
                  <a:schemeClr val="dk1"/>
                </a:solidFill>
                <a:latin typeface="Calibri"/>
                <a:ea typeface="Calibri"/>
                <a:cs typeface="Calibri"/>
                <a:sym typeface="Calibri"/>
              </a:rPr>
              <a:t>Funcionalidades clave implementadas:</a:t>
            </a:r>
            <a:endParaRPr b="1" i="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s-CL" sz="2800">
                <a:solidFill>
                  <a:schemeClr val="dk1"/>
                </a:solidFill>
                <a:latin typeface="Calibri"/>
                <a:ea typeface="Calibri"/>
                <a:cs typeface="Calibri"/>
                <a:sym typeface="Calibri"/>
              </a:rPr>
              <a:t>Reservas en línea con confirmación inmediata.</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s-CL" sz="2800">
                <a:solidFill>
                  <a:schemeClr val="dk1"/>
                </a:solidFill>
                <a:latin typeface="Calibri"/>
                <a:ea typeface="Calibri"/>
                <a:cs typeface="Calibri"/>
                <a:sym typeface="Calibri"/>
              </a:rPr>
              <a:t>Módulo de pagos integrando métodos seguros y confiables.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s-CL" sz="2800">
                <a:solidFill>
                  <a:schemeClr val="dk1"/>
                </a:solidFill>
                <a:latin typeface="Calibri"/>
                <a:ea typeface="Calibri"/>
                <a:cs typeface="Calibri"/>
                <a:sym typeface="Calibri"/>
              </a:rPr>
              <a:t>Seguimiento y verificación de la disponibilidad de vehículos.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b="1" i="1" lang="es-CL" sz="2800">
                <a:solidFill>
                  <a:schemeClr val="dk1"/>
                </a:solidFill>
                <a:latin typeface="Calibri"/>
                <a:ea typeface="Calibri"/>
                <a:cs typeface="Calibri"/>
                <a:sym typeface="Calibri"/>
              </a:rPr>
              <a:t>Ciberseguridad fortalecida: </a:t>
            </a:r>
            <a:r>
              <a:rPr lang="es-CL" sz="2800">
                <a:solidFill>
                  <a:schemeClr val="dk1"/>
                </a:solidFill>
                <a:latin typeface="Calibri"/>
                <a:ea typeface="Calibri"/>
                <a:cs typeface="Calibri"/>
                <a:sym typeface="Calibri"/>
              </a:rPr>
              <a:t>Se implementaron medidas para proteger los datos sensibles y prevenir accesos no autorizados.</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i="1" lang="es-CL" sz="2800">
                <a:solidFill>
                  <a:schemeClr val="dk1"/>
                </a:solidFill>
                <a:latin typeface="Calibri"/>
                <a:ea typeface="Calibri"/>
                <a:cs typeface="Calibri"/>
                <a:sym typeface="Calibri"/>
              </a:rPr>
              <a:t>Validación del sistema: </a:t>
            </a:r>
            <a:r>
              <a:rPr lang="es-CL" sz="2800">
                <a:solidFill>
                  <a:schemeClr val="dk1"/>
                </a:solidFill>
                <a:latin typeface="Calibri"/>
                <a:ea typeface="Calibri"/>
                <a:cs typeface="Calibri"/>
                <a:sym typeface="Calibri"/>
              </a:rPr>
              <a:t>La aplicación fue sometida a pruebas exhaustivas, garantizando un funcionamiento robusto y estable.</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b="1" i="1"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EscuelaIT Duoc UC - Escuela de Informática y Telecomunicaciones Duoc UC - Duoc  UC | LinkedIn" id="202" name="Google Shape;202;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3" name="Google Shape;203;p12"/>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04" name="Google Shape;204;p12"/>
          <p:cNvSpPr txBox="1"/>
          <p:nvPr/>
        </p:nvSpPr>
        <p:spPr>
          <a:xfrm>
            <a:off x="679875" y="2425625"/>
            <a:ext cx="11512200" cy="3971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En primera </a:t>
            </a:r>
            <a:r>
              <a:rPr lang="es-CL" sz="2000">
                <a:solidFill>
                  <a:schemeClr val="dk1"/>
                </a:solidFill>
                <a:latin typeface="Calibri"/>
                <a:ea typeface="Calibri"/>
                <a:cs typeface="Calibri"/>
                <a:sym typeface="Calibri"/>
              </a:rPr>
              <a:t>instancia</a:t>
            </a:r>
            <a:r>
              <a:rPr lang="es-CL" sz="2000">
                <a:solidFill>
                  <a:schemeClr val="dk1"/>
                </a:solidFill>
                <a:latin typeface="Calibri"/>
                <a:ea typeface="Calibri"/>
                <a:cs typeface="Calibri"/>
                <a:sym typeface="Calibri"/>
              </a:rPr>
              <a:t>, a la hora de </a:t>
            </a:r>
            <a:r>
              <a:rPr lang="es-CL" sz="2000">
                <a:solidFill>
                  <a:schemeClr val="dk1"/>
                </a:solidFill>
                <a:latin typeface="Calibri"/>
                <a:ea typeface="Calibri"/>
                <a:cs typeface="Calibri"/>
                <a:sym typeface="Calibri"/>
              </a:rPr>
              <a:t>querer</a:t>
            </a:r>
            <a:r>
              <a:rPr lang="es-CL" sz="2000">
                <a:solidFill>
                  <a:schemeClr val="dk1"/>
                </a:solidFill>
                <a:latin typeface="Calibri"/>
                <a:ea typeface="Calibri"/>
                <a:cs typeface="Calibri"/>
                <a:sym typeface="Calibri"/>
              </a:rPr>
              <a:t> implementar la pasarela de pagos </a:t>
            </a:r>
            <a:r>
              <a:rPr lang="es-CL" sz="2000">
                <a:solidFill>
                  <a:schemeClr val="dk1"/>
                </a:solidFill>
                <a:latin typeface="Calibri"/>
                <a:ea typeface="Calibri"/>
                <a:cs typeface="Calibri"/>
                <a:sym typeface="Calibri"/>
              </a:rPr>
              <a:t>Stripe</a:t>
            </a:r>
            <a:r>
              <a:rPr lang="es-CL" sz="2000">
                <a:solidFill>
                  <a:schemeClr val="dk1"/>
                </a:solidFill>
                <a:latin typeface="Calibri"/>
                <a:ea typeface="Calibri"/>
                <a:cs typeface="Calibri"/>
                <a:sym typeface="Calibri"/>
              </a:rPr>
              <a:t>, al ver la </a:t>
            </a:r>
            <a:r>
              <a:rPr lang="es-CL" sz="2000">
                <a:solidFill>
                  <a:schemeClr val="dk1"/>
                </a:solidFill>
                <a:latin typeface="Calibri"/>
                <a:ea typeface="Calibri"/>
                <a:cs typeface="Calibri"/>
                <a:sym typeface="Calibri"/>
              </a:rPr>
              <a:t>documentación</a:t>
            </a:r>
            <a:r>
              <a:rPr lang="es-CL" sz="2000">
                <a:solidFill>
                  <a:schemeClr val="dk1"/>
                </a:solidFill>
                <a:latin typeface="Calibri"/>
                <a:ea typeface="Calibri"/>
                <a:cs typeface="Calibri"/>
                <a:sym typeface="Calibri"/>
              </a:rPr>
              <a:t> nos dimos cuenta que no nos sirve en Chile. entonces nos quedamos con la </a:t>
            </a:r>
            <a:r>
              <a:rPr lang="es-CL" sz="2000">
                <a:solidFill>
                  <a:schemeClr val="dk1"/>
                </a:solidFill>
                <a:latin typeface="Calibri"/>
                <a:ea typeface="Calibri"/>
                <a:cs typeface="Calibri"/>
                <a:sym typeface="Calibri"/>
              </a:rPr>
              <a:t>solamente</a:t>
            </a:r>
            <a:r>
              <a:rPr lang="es-CL" sz="2000">
                <a:solidFill>
                  <a:schemeClr val="dk1"/>
                </a:solidFill>
                <a:latin typeface="Calibri"/>
                <a:ea typeface="Calibri"/>
                <a:cs typeface="Calibri"/>
                <a:sym typeface="Calibri"/>
              </a:rPr>
              <a:t> el </a:t>
            </a:r>
            <a:r>
              <a:rPr lang="es-CL" sz="2000">
                <a:solidFill>
                  <a:schemeClr val="dk1"/>
                </a:solidFill>
                <a:latin typeface="Calibri"/>
                <a:ea typeface="Calibri"/>
                <a:cs typeface="Calibri"/>
                <a:sym typeface="Calibri"/>
              </a:rPr>
              <a:t>método</a:t>
            </a:r>
            <a:r>
              <a:rPr lang="es-CL" sz="2000">
                <a:solidFill>
                  <a:schemeClr val="dk1"/>
                </a:solidFill>
                <a:latin typeface="Calibri"/>
                <a:ea typeface="Calibri"/>
                <a:cs typeface="Calibri"/>
                <a:sym typeface="Calibri"/>
              </a:rPr>
              <a:t> de pago de tarjetas y Paypal.</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Como usamos un agente autenticador de usuarios, tuvimos problemas al extraer el nombre de usuario y correo, clerk tiene una ruta donde se peude traer datos del usuario, se </a:t>
            </a:r>
            <a:r>
              <a:rPr lang="es-CL" sz="2000">
                <a:solidFill>
                  <a:schemeClr val="dk1"/>
                </a:solidFill>
                <a:latin typeface="Calibri"/>
                <a:ea typeface="Calibri"/>
                <a:cs typeface="Calibri"/>
                <a:sym typeface="Calibri"/>
              </a:rPr>
              <a:t>crea</a:t>
            </a:r>
            <a:r>
              <a:rPr lang="es-CL" sz="2000">
                <a:solidFill>
                  <a:schemeClr val="dk1"/>
                </a:solidFill>
                <a:latin typeface="Calibri"/>
                <a:ea typeface="Calibri"/>
                <a:cs typeface="Calibri"/>
                <a:sym typeface="Calibri"/>
              </a:rPr>
              <a:t> un archivo api y se define el </a:t>
            </a:r>
            <a:r>
              <a:rPr lang="es-CL" sz="2000">
                <a:solidFill>
                  <a:schemeClr val="dk1"/>
                </a:solidFill>
                <a:latin typeface="Calibri"/>
                <a:ea typeface="Calibri"/>
                <a:cs typeface="Calibri"/>
                <a:sym typeface="Calibri"/>
              </a:rPr>
              <a:t>método</a:t>
            </a:r>
            <a:r>
              <a:rPr lang="es-CL" sz="2000">
                <a:solidFill>
                  <a:schemeClr val="dk1"/>
                </a:solidFill>
                <a:latin typeface="Calibri"/>
                <a:ea typeface="Calibri"/>
                <a:cs typeface="Calibri"/>
                <a:sym typeface="Calibri"/>
              </a:rPr>
              <a:t> get, genera la ruta y cargamos el nombre en la tabla de admin para ver las reservas.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CL" sz="2000">
                <a:solidFill>
                  <a:schemeClr val="dk1"/>
                </a:solidFill>
                <a:latin typeface="Calibri"/>
                <a:ea typeface="Calibri"/>
                <a:cs typeface="Calibri"/>
                <a:sym typeface="Calibri"/>
              </a:rPr>
              <a:t>Adaptar el </a:t>
            </a:r>
            <a:r>
              <a:rPr lang="es-CL" sz="2000">
                <a:solidFill>
                  <a:schemeClr val="dk1"/>
                </a:solidFill>
                <a:latin typeface="Calibri"/>
                <a:ea typeface="Calibri"/>
                <a:cs typeface="Calibri"/>
                <a:sym typeface="Calibri"/>
              </a:rPr>
              <a:t>módulo</a:t>
            </a:r>
            <a:r>
              <a:rPr lang="es-CL" sz="2000">
                <a:solidFill>
                  <a:schemeClr val="dk1"/>
                </a:solidFill>
                <a:latin typeface="Calibri"/>
                <a:ea typeface="Calibri"/>
                <a:cs typeface="Calibri"/>
                <a:sym typeface="Calibri"/>
              </a:rPr>
              <a:t> de reservas, </a:t>
            </a:r>
            <a:r>
              <a:rPr lang="es-CL" sz="2000">
                <a:solidFill>
                  <a:schemeClr val="dk1"/>
                </a:solidFill>
                <a:latin typeface="Calibri"/>
                <a:ea typeface="Calibri"/>
                <a:cs typeface="Calibri"/>
                <a:sym typeface="Calibri"/>
              </a:rPr>
              <a:t>específicamente</a:t>
            </a:r>
            <a:r>
              <a:rPr lang="es-CL" sz="2000">
                <a:solidFill>
                  <a:schemeClr val="dk1"/>
                </a:solidFill>
                <a:latin typeface="Calibri"/>
                <a:ea typeface="Calibri"/>
                <a:cs typeface="Calibri"/>
                <a:sym typeface="Calibri"/>
              </a:rPr>
              <a:t> cuando seleccionamos las fechas. ¿La persona </a:t>
            </a:r>
            <a:r>
              <a:rPr lang="es-CL" sz="2000">
                <a:solidFill>
                  <a:schemeClr val="dk1"/>
                </a:solidFill>
                <a:latin typeface="Calibri"/>
                <a:ea typeface="Calibri"/>
                <a:cs typeface="Calibri"/>
                <a:sym typeface="Calibri"/>
              </a:rPr>
              <a:t>podría</a:t>
            </a:r>
            <a:r>
              <a:rPr lang="es-CL" sz="2000">
                <a:solidFill>
                  <a:schemeClr val="dk1"/>
                </a:solidFill>
                <a:latin typeface="Calibri"/>
                <a:ea typeface="Calibri"/>
                <a:cs typeface="Calibri"/>
                <a:sym typeface="Calibri"/>
              </a:rPr>
              <a:t> arrendar el mismo auto los mismo </a:t>
            </a:r>
            <a:r>
              <a:rPr lang="es-CL" sz="2000">
                <a:solidFill>
                  <a:schemeClr val="dk1"/>
                </a:solidFill>
                <a:latin typeface="Calibri"/>
                <a:ea typeface="Calibri"/>
                <a:cs typeface="Calibri"/>
                <a:sym typeface="Calibri"/>
              </a:rPr>
              <a:t>días</a:t>
            </a:r>
            <a:r>
              <a:rPr lang="es-CL" sz="2000">
                <a:solidFill>
                  <a:schemeClr val="dk1"/>
                </a:solidFill>
                <a:latin typeface="Calibri"/>
                <a:ea typeface="Calibri"/>
                <a:cs typeface="Calibri"/>
                <a:sym typeface="Calibri"/>
              </a:rPr>
              <a:t> que otros clientes?,¿</a:t>
            </a:r>
            <a:r>
              <a:rPr lang="es-CL" sz="2000">
                <a:solidFill>
                  <a:schemeClr val="dk1"/>
                </a:solidFill>
                <a:latin typeface="Calibri"/>
                <a:ea typeface="Calibri"/>
                <a:cs typeface="Calibri"/>
                <a:sym typeface="Calibri"/>
              </a:rPr>
              <a:t>Qué</a:t>
            </a:r>
            <a:r>
              <a:rPr lang="es-CL" sz="2000">
                <a:solidFill>
                  <a:schemeClr val="dk1"/>
                </a:solidFill>
                <a:latin typeface="Calibri"/>
                <a:ea typeface="Calibri"/>
                <a:cs typeface="Calibri"/>
                <a:sym typeface="Calibri"/>
              </a:rPr>
              <a:t> pasaba si ya estaba reservado ese auto?.</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rPr lang="es-CL" sz="2000">
                <a:solidFill>
                  <a:schemeClr val="dk1"/>
                </a:solidFill>
                <a:latin typeface="Calibri"/>
                <a:ea typeface="Calibri"/>
                <a:cs typeface="Calibri"/>
                <a:sym typeface="Calibri"/>
              </a:rPr>
              <a:t>La </a:t>
            </a:r>
            <a:r>
              <a:rPr lang="es-CL" sz="2000">
                <a:solidFill>
                  <a:schemeClr val="dk1"/>
                </a:solidFill>
                <a:latin typeface="Calibri"/>
                <a:ea typeface="Calibri"/>
                <a:cs typeface="Calibri"/>
                <a:sym typeface="Calibri"/>
              </a:rPr>
              <a:t>solución</a:t>
            </a:r>
            <a:r>
              <a:rPr lang="es-CL" sz="2000">
                <a:solidFill>
                  <a:schemeClr val="dk1"/>
                </a:solidFill>
                <a:latin typeface="Calibri"/>
                <a:ea typeface="Calibri"/>
                <a:cs typeface="Calibri"/>
                <a:sym typeface="Calibri"/>
              </a:rPr>
              <a:t> fue obtener las fechas del arriendo de ese auto, y bloquear las fechas ya reservadas. Para que no </a:t>
            </a:r>
            <a:r>
              <a:rPr lang="es-CL" sz="2000">
                <a:solidFill>
                  <a:schemeClr val="dk1"/>
                </a:solidFill>
                <a:latin typeface="Calibri"/>
                <a:ea typeface="Calibri"/>
                <a:cs typeface="Calibri"/>
                <a:sym typeface="Calibri"/>
              </a:rPr>
              <a:t>hubiera</a:t>
            </a:r>
            <a:r>
              <a:rPr lang="es-CL" sz="2000">
                <a:solidFill>
                  <a:schemeClr val="dk1"/>
                </a:solidFill>
                <a:latin typeface="Calibri"/>
                <a:ea typeface="Calibri"/>
                <a:cs typeface="Calibri"/>
                <a:sym typeface="Calibri"/>
              </a:rPr>
              <a:t> </a:t>
            </a:r>
            <a:r>
              <a:rPr lang="es-CL" sz="2000">
                <a:solidFill>
                  <a:schemeClr val="dk1"/>
                </a:solidFill>
                <a:latin typeface="Calibri"/>
                <a:ea typeface="Calibri"/>
                <a:cs typeface="Calibri"/>
                <a:sym typeface="Calibri"/>
              </a:rPr>
              <a:t>problemas</a:t>
            </a:r>
            <a:r>
              <a:rPr lang="es-CL" sz="2000">
                <a:solidFill>
                  <a:schemeClr val="dk1"/>
                </a:solidFill>
                <a:latin typeface="Calibri"/>
                <a:ea typeface="Calibri"/>
                <a:cs typeface="Calibri"/>
                <a:sym typeface="Calibri"/>
              </a:rPr>
              <a:t> de reservas duplicadas con el mismo auto</a:t>
            </a:r>
            <a:endParaRPr sz="20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EscuelaIT Duoc UC - Escuela de Informática y Telecomunicaciones Duoc UC - Duoc  UC | LinkedIn" id="209" name="Google Shape;209;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0" name="Google Shape;210;p13"/>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EscuelaIT Duoc UC - Escuela de Informática y Telecomunicaciones Duoc UC - Duoc  UC | LinkedIn" id="215" name="Google Shape;215;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6" name="Google Shape;216;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92" name="Google Shape;92;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pSp>
        <p:nvGrpSpPr>
          <p:cNvPr id="93" name="Google Shape;93;p2"/>
          <p:cNvGrpSpPr/>
          <p:nvPr/>
        </p:nvGrpSpPr>
        <p:grpSpPr>
          <a:xfrm>
            <a:off x="4121025" y="1710825"/>
            <a:ext cx="7633553" cy="4184162"/>
            <a:chOff x="0" y="0"/>
            <a:chExt cx="7633553" cy="2973607"/>
          </a:xfrm>
        </p:grpSpPr>
        <p:sp>
          <p:nvSpPr>
            <p:cNvPr id="94" name="Google Shape;94;p2"/>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José Silva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Cargo: Product Owner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a:t>
              </a:r>
              <a:r>
                <a:rPr lang="es-CL" sz="2000">
                  <a:solidFill>
                    <a:schemeClr val="lt1"/>
                  </a:solidFill>
                  <a:latin typeface="Calibri"/>
                  <a:ea typeface="Calibri"/>
                  <a:cs typeface="Calibri"/>
                  <a:sym typeface="Calibri"/>
                </a:rPr>
                <a:t>das: Gestión del Backlog de Producto, Definición de la Visión del Producto, Revisión y Aprobación de Entregas</a:t>
              </a:r>
              <a:endParaRPr sz="2000">
                <a:solidFill>
                  <a:schemeClr val="lt1"/>
                </a:solidFill>
                <a:latin typeface="Calibri"/>
                <a:ea typeface="Calibri"/>
                <a:cs typeface="Calibri"/>
                <a:sym typeface="Calibri"/>
              </a:endParaRPr>
            </a:p>
          </p:txBody>
        </p:sp>
        <p:sp>
          <p:nvSpPr>
            <p:cNvPr id="96" name="Google Shape;96;p2"/>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662650" y="1495507"/>
              <a:ext cx="5970900" cy="14781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Daniel Contador</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Cargo: Scrum Master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desempeñada</a:t>
              </a:r>
              <a:r>
                <a:rPr lang="es-CL" sz="2000">
                  <a:solidFill>
                    <a:schemeClr val="lt1"/>
                  </a:solidFill>
                  <a:latin typeface="Calibri"/>
                  <a:ea typeface="Calibri"/>
                  <a:cs typeface="Calibri"/>
                  <a:sym typeface="Calibri"/>
                </a:rPr>
                <a:t>s:  Facilitación del Proceso Scrum, Promoción de los Principios Ágiles, Monitoreo del Desempeño del Equipo</a:t>
              </a:r>
              <a:endParaRPr sz="2000">
                <a:solidFill>
                  <a:schemeClr val="lt1"/>
                </a:solidFill>
                <a:latin typeface="Calibri"/>
                <a:ea typeface="Calibri"/>
                <a:cs typeface="Calibri"/>
                <a:sym typeface="Calibri"/>
              </a:endParaRPr>
            </a:p>
          </p:txBody>
        </p:sp>
        <p:sp>
          <p:nvSpPr>
            <p:cNvPr id="99" name="Google Shape;99;p2"/>
            <p:cNvSpPr/>
            <p:nvPr/>
          </p:nvSpPr>
          <p:spPr>
            <a:xfrm>
              <a:off x="135954" y="1631457"/>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sp>
        <p:nvSpPr>
          <p:cNvPr id="107" name="Google Shape;107;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9" name="Google Shape;109;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Descripci</a:t>
            </a:r>
            <a:r>
              <a:rPr lang="es-CL" sz="1800">
                <a:solidFill>
                  <a:schemeClr val="dk1"/>
                </a:solidFill>
                <a:latin typeface="Calibri"/>
                <a:ea typeface="Calibri"/>
                <a:cs typeface="Calibri"/>
                <a:sym typeface="Calibri"/>
              </a:rPr>
              <a:t>ón: Actualmente, uno de los principales inconvenientes que tienen las empresas de arriendo es la complejidad y duración de los trámites, así como la falta de transparencia en cuanto al precio final que se debe pagar. Los clientes, en muchas ocasiones, deben realizar consultas presenciales para conocer el costo total del arriendo, lo que limita su acceso.</a:t>
            </a:r>
            <a:endParaRPr sz="1200">
              <a:solidFill>
                <a:schemeClr val="dk1"/>
              </a:solidFill>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0" name="Google Shape;110;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D</a:t>
            </a:r>
            <a:r>
              <a:rPr lang="es-CL" sz="1800">
                <a:solidFill>
                  <a:schemeClr val="dk1"/>
                </a:solidFill>
                <a:latin typeface="Calibri"/>
                <a:ea typeface="Calibri"/>
                <a:cs typeface="Calibri"/>
                <a:sym typeface="Calibri"/>
              </a:rPr>
              <a:t>escripción: Desarrollar una aplicación web para el arriendo de vehículos de lujo que gestione de manera eficiente el proceso de reservas, pagos y seguimiento de vehículos, asegurando una experiencia de usuario fluida y segura. Donde los usuarios puedan conocer de inmediato el precio que deben pagar.</a:t>
            </a:r>
            <a:endParaRPr sz="1200">
              <a:solidFill>
                <a:schemeClr val="dk1"/>
              </a:solidFill>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EscuelaIT Duoc UC - Escuela de Informática y Telecomunicaciones Duoc UC - Duoc  UC | LinkedIn" id="116" name="Google Shape;116;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7" name="Google Shape;117;p4"/>
          <p:cNvSpPr txBox="1"/>
          <p:nvPr/>
        </p:nvSpPr>
        <p:spPr>
          <a:xfrm>
            <a:off x="0" y="73822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8" name="Google Shape;118;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9" name="Google Shape;119;p4"/>
          <p:cNvSpPr txBox="1"/>
          <p:nvPr/>
        </p:nvSpPr>
        <p:spPr>
          <a:xfrm>
            <a:off x="1" y="2979571"/>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0" name="Google Shape;120;p4"/>
          <p:cNvSpPr/>
          <p:nvPr/>
        </p:nvSpPr>
        <p:spPr>
          <a:xfrm>
            <a:off x="614515" y="1394496"/>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07916"/>
              </a:lnSpc>
              <a:spcBef>
                <a:spcPts val="1200"/>
              </a:spcBef>
              <a:spcAft>
                <a:spcPts val="1200"/>
              </a:spcAft>
              <a:buClr>
                <a:schemeClr val="dk1"/>
              </a:buClr>
              <a:buSzPts val="1100"/>
              <a:buFont typeface="Arial"/>
              <a:buNone/>
            </a:pPr>
            <a:r>
              <a:rPr lang="es-CL" sz="1800">
                <a:solidFill>
                  <a:schemeClr val="dk1"/>
                </a:solidFill>
                <a:latin typeface="Calibri"/>
                <a:ea typeface="Calibri"/>
                <a:cs typeface="Calibri"/>
                <a:sym typeface="Calibri"/>
              </a:rPr>
              <a:t>Desarrollar una aplicación web para el arriendo de vehículos de lujo que gestione de manera eficiente el proceso de reservas, pagos y seguimiento de vehículos, asegurando una experiencia de usuario fluida y segura.</a:t>
            </a:r>
            <a:endParaRPr sz="1800">
              <a:solidFill>
                <a:schemeClr val="dk1"/>
              </a:solidFill>
              <a:latin typeface="Calibri"/>
              <a:ea typeface="Calibri"/>
              <a:cs typeface="Calibri"/>
              <a:sym typeface="Calibri"/>
            </a:endParaRPr>
          </a:p>
        </p:txBody>
      </p:sp>
      <p:sp>
        <p:nvSpPr>
          <p:cNvPr id="121" name="Google Shape;121;p4"/>
          <p:cNvSpPr/>
          <p:nvPr/>
        </p:nvSpPr>
        <p:spPr>
          <a:xfrm>
            <a:off x="614525" y="3629519"/>
            <a:ext cx="10962900" cy="29367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04800" lvl="0" marL="457200" marR="0" rtl="0" algn="l">
              <a:lnSpc>
                <a:spcPct val="107916"/>
              </a:lnSpc>
              <a:spcBef>
                <a:spcPts val="1200"/>
              </a:spcBef>
              <a:spcAft>
                <a:spcPts val="0"/>
              </a:spcAft>
              <a:buClr>
                <a:schemeClr val="dk1"/>
              </a:buClr>
              <a:buSzPts val="1200"/>
              <a:buAutoNum type="arabicPeriod"/>
            </a:pPr>
            <a:r>
              <a:rPr lang="es-CL" sz="1800">
                <a:solidFill>
                  <a:schemeClr val="dk1"/>
                </a:solidFill>
                <a:latin typeface="Calibri"/>
                <a:ea typeface="Calibri"/>
                <a:cs typeface="Calibri"/>
                <a:sym typeface="Calibri"/>
              </a:rPr>
              <a:t>Diseñar e implementar la interfaz de usuario de la aplicación web</a:t>
            </a:r>
            <a:endParaRPr sz="1800">
              <a:solidFill>
                <a:schemeClr val="dk1"/>
              </a:solidFill>
              <a:latin typeface="Calibri"/>
              <a:ea typeface="Calibri"/>
              <a:cs typeface="Calibri"/>
              <a:sym typeface="Calibri"/>
            </a:endParaRPr>
          </a:p>
          <a:p>
            <a:pPr indent="-304800" lvl="0" marL="457200" marR="0" rtl="0" algn="l">
              <a:lnSpc>
                <a:spcPct val="107916"/>
              </a:lnSpc>
              <a:spcBef>
                <a:spcPts val="0"/>
              </a:spcBef>
              <a:spcAft>
                <a:spcPts val="0"/>
              </a:spcAft>
              <a:buClr>
                <a:schemeClr val="dk1"/>
              </a:buClr>
              <a:buSzPts val="1200"/>
              <a:buAutoNum type="arabicPeriod"/>
            </a:pPr>
            <a:r>
              <a:rPr lang="es-CL" sz="1800">
                <a:solidFill>
                  <a:schemeClr val="dk1"/>
                </a:solidFill>
                <a:latin typeface="Calibri"/>
                <a:ea typeface="Calibri"/>
                <a:cs typeface="Calibri"/>
                <a:sym typeface="Calibri"/>
              </a:rPr>
              <a:t>Crear y optimizar una base de datos SQL</a:t>
            </a:r>
            <a:endParaRPr sz="18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AutoNum type="arabicPeriod"/>
            </a:pPr>
            <a:r>
              <a:rPr lang="es-CL" sz="1800">
                <a:solidFill>
                  <a:schemeClr val="dk1"/>
                </a:solidFill>
                <a:latin typeface="Calibri"/>
                <a:ea typeface="Calibri"/>
                <a:cs typeface="Calibri"/>
                <a:sym typeface="Calibri"/>
              </a:rPr>
              <a:t>Desarrollar las funcionalidades de reserva y pago de vehículos</a:t>
            </a:r>
            <a:endParaRPr sz="18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AutoNum type="arabicPeriod"/>
            </a:pPr>
            <a:r>
              <a:rPr lang="es-CL" sz="1800">
                <a:solidFill>
                  <a:schemeClr val="dk1"/>
                </a:solidFill>
                <a:latin typeface="Calibri"/>
                <a:ea typeface="Calibri"/>
                <a:cs typeface="Calibri"/>
                <a:sym typeface="Calibri"/>
              </a:rPr>
              <a:t>Implementar medidas de ciberseguridad </a:t>
            </a:r>
            <a:endParaRPr sz="18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AutoNum type="arabicPeriod"/>
            </a:pPr>
            <a:r>
              <a:rPr lang="es-CL" sz="1800">
                <a:solidFill>
                  <a:schemeClr val="dk1"/>
                </a:solidFill>
                <a:latin typeface="Calibri"/>
                <a:ea typeface="Calibri"/>
                <a:cs typeface="Calibri"/>
                <a:sym typeface="Calibri"/>
              </a:rPr>
              <a:t>Realizar pruebas exhaustivas de la aplicación</a:t>
            </a:r>
            <a:endParaRPr sz="18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AutoNum type="arabicPeriod"/>
            </a:pPr>
            <a:r>
              <a:rPr lang="es-CL" sz="1800">
                <a:solidFill>
                  <a:schemeClr val="dk1"/>
                </a:solidFill>
                <a:latin typeface="Calibri"/>
                <a:ea typeface="Calibri"/>
                <a:cs typeface="Calibri"/>
                <a:sym typeface="Calibri"/>
              </a:rPr>
              <a:t>Incorporar un módulo de seguimiento de vehículos </a:t>
            </a:r>
            <a:endParaRPr sz="1200">
              <a:solidFill>
                <a:schemeClr val="dk1"/>
              </a:solidFill>
            </a:endParaRPr>
          </a:p>
        </p:txBody>
      </p:sp>
      <p:sp>
        <p:nvSpPr>
          <p:cNvPr id="122" name="Google Shape;122;p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EscuelaIT Duoc UC - Escuela de Informática y Telecomunicaciones Duoc UC - Duoc  UC | LinkedIn" id="127" name="Google Shape;127;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8" name="Google Shape;128;p5"/>
          <p:cNvSpPr txBox="1"/>
          <p:nvPr/>
        </p:nvSpPr>
        <p:spPr>
          <a:xfrm>
            <a:off x="0" y="6266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29" name="Google Shape;129;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0" name="Google Shape;130;p5"/>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sp>
        <p:nvSpPr>
          <p:cNvPr id="131" name="Google Shape;131;p5"/>
          <p:cNvSpPr txBox="1"/>
          <p:nvPr/>
        </p:nvSpPr>
        <p:spPr>
          <a:xfrm>
            <a:off x="439625" y="1300525"/>
            <a:ext cx="11063700" cy="410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CL" sz="2200">
                <a:solidFill>
                  <a:schemeClr val="dk1"/>
                </a:solidFill>
              </a:rPr>
              <a:t>Alcances</a:t>
            </a:r>
            <a:endParaRPr sz="2200">
              <a:solidFill>
                <a:schemeClr val="dk1"/>
              </a:solidFill>
            </a:endParaRPr>
          </a:p>
          <a:p>
            <a:pPr indent="-355600" lvl="0" marL="457200" rtl="0" algn="l">
              <a:lnSpc>
                <a:spcPct val="115000"/>
              </a:lnSpc>
              <a:spcBef>
                <a:spcPts val="1200"/>
              </a:spcBef>
              <a:spcAft>
                <a:spcPts val="0"/>
              </a:spcAft>
              <a:buClr>
                <a:schemeClr val="dk1"/>
              </a:buClr>
              <a:buSzPts val="2000"/>
              <a:buChar char="●"/>
            </a:pPr>
            <a:r>
              <a:rPr b="1" lang="es-CL" sz="2000">
                <a:solidFill>
                  <a:schemeClr val="dk1"/>
                </a:solidFill>
              </a:rPr>
              <a:t>Interfaz de usuario intuitiva</a:t>
            </a:r>
            <a:r>
              <a:rPr lang="es-CL" sz="2000">
                <a:solidFill>
                  <a:schemeClr val="dk1"/>
                </a:solidFill>
              </a:rPr>
              <a:t> que facilita la interacción del cliente con el sistema.</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s-CL" sz="2000">
                <a:solidFill>
                  <a:schemeClr val="dk1"/>
                </a:solidFill>
              </a:rPr>
              <a:t>Base de datos segura y optimizada</a:t>
            </a:r>
            <a:r>
              <a:rPr lang="es-CL" sz="2000">
                <a:solidFill>
                  <a:schemeClr val="dk1"/>
                </a:solidFill>
              </a:rPr>
              <a:t> para gestionar usuarios, vehículos y transacciones.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s-CL" sz="2000">
                <a:solidFill>
                  <a:schemeClr val="dk1"/>
                </a:solidFill>
              </a:rPr>
              <a:t>Funcionalidades de reserva y pago</a:t>
            </a:r>
            <a:r>
              <a:rPr lang="es-CL" sz="2000">
                <a:solidFill>
                  <a:schemeClr val="dk1"/>
                </a:solidFill>
              </a:rPr>
              <a:t> integrando métodos seguros de pago.</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s-CL" sz="2000">
                <a:solidFill>
                  <a:schemeClr val="dk1"/>
                </a:solidFill>
              </a:rPr>
              <a:t>Ciberseguridad</a:t>
            </a:r>
            <a:r>
              <a:rPr lang="es-CL" sz="2000">
                <a:solidFill>
                  <a:schemeClr val="dk1"/>
                </a:solidFill>
              </a:rPr>
              <a:t> para garantizar la protección de datos y prevenir accesos no autorizados.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s-CL" sz="2000">
                <a:solidFill>
                  <a:schemeClr val="dk1"/>
                </a:solidFill>
              </a:rPr>
              <a:t>Módulo de seguimiento de vehículos</a:t>
            </a:r>
            <a:r>
              <a:rPr lang="es-CL" sz="2000">
                <a:solidFill>
                  <a:schemeClr val="dk1"/>
                </a:solidFill>
              </a:rPr>
              <a:t>, incluyendo la verificación de disponibilidad y registro histórico de arriendos.</a:t>
            </a:r>
            <a:endParaRPr sz="2000">
              <a:solidFill>
                <a:schemeClr val="dk1"/>
              </a:solidFill>
            </a:endParaRPr>
          </a:p>
          <a:p>
            <a:pPr indent="0" lvl="0" marL="0" rtl="0" algn="l">
              <a:lnSpc>
                <a:spcPct val="115000"/>
              </a:lnSpc>
              <a:spcBef>
                <a:spcPts val="1200"/>
              </a:spcBef>
              <a:spcAft>
                <a:spcPts val="0"/>
              </a:spcAft>
              <a:buNone/>
            </a:pPr>
            <a:r>
              <a:rPr b="1" lang="es-CL" sz="2200">
                <a:solidFill>
                  <a:schemeClr val="dk1"/>
                </a:solidFill>
              </a:rPr>
              <a:t>Limitaciones:</a:t>
            </a:r>
            <a:endParaRPr b="1" sz="2200">
              <a:solidFill>
                <a:schemeClr val="dk1"/>
              </a:solidFill>
            </a:endParaRPr>
          </a:p>
          <a:p>
            <a:pPr indent="-355600" lvl="0" marL="457200" rtl="0" algn="l">
              <a:lnSpc>
                <a:spcPct val="115000"/>
              </a:lnSpc>
              <a:spcBef>
                <a:spcPts val="1200"/>
              </a:spcBef>
              <a:spcAft>
                <a:spcPts val="0"/>
              </a:spcAft>
              <a:buClr>
                <a:schemeClr val="dk1"/>
              </a:buClr>
              <a:buSzPts val="2000"/>
              <a:buChar char="●"/>
            </a:pPr>
            <a:r>
              <a:rPr lang="es-CL" sz="2000">
                <a:solidFill>
                  <a:schemeClr val="dk1"/>
                </a:solidFill>
              </a:rPr>
              <a:t>El proyecto se centra únicamente en la gestión de vehículos de lujo, por lo que no contempla el alquiler de vehículos de otras categorías.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s-CL" sz="2000">
                <a:solidFill>
                  <a:schemeClr val="dk1"/>
                </a:solidFill>
              </a:rPr>
              <a:t>Falta de soporte móvil: La plataforma se desarrolló únicamente como una aplicación web, sin una versión optimizada para dispositivos móviles en esta fase.</a:t>
            </a:r>
            <a:endParaRPr sz="20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scuelaIT Duoc UC - Escuela de Informática y Telecomunicaciones Duoc UC - Duoc  UC | LinkedIn" id="136" name="Google Shape;136;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7" name="Google Shape;137;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8" name="Google Shape;13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9" name="Google Shape;139;p6"/>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sp>
        <p:nvSpPr>
          <p:cNvPr id="140" name="Google Shape;140;p6"/>
          <p:cNvSpPr txBox="1"/>
          <p:nvPr/>
        </p:nvSpPr>
        <p:spPr>
          <a:xfrm>
            <a:off x="1114625" y="2371125"/>
            <a:ext cx="10315500" cy="39519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s-CL" sz="2300">
                <a:solidFill>
                  <a:schemeClr val="dk1"/>
                </a:solidFill>
              </a:rPr>
              <a:t>Metodología ágil SCRUM: </a:t>
            </a:r>
            <a:endParaRPr b="1" sz="2300">
              <a:solidFill>
                <a:schemeClr val="dk1"/>
              </a:solidFill>
            </a:endParaRPr>
          </a:p>
          <a:p>
            <a:pPr indent="0" lvl="0" marL="0" rtl="0" algn="just">
              <a:lnSpc>
                <a:spcPct val="107916"/>
              </a:lnSpc>
              <a:spcBef>
                <a:spcPts val="800"/>
              </a:spcBef>
              <a:spcAft>
                <a:spcPts val="0"/>
              </a:spcAft>
              <a:buNone/>
            </a:pPr>
            <a:r>
              <a:t/>
            </a:r>
            <a:endParaRPr b="1" sz="2300">
              <a:solidFill>
                <a:schemeClr val="dk1"/>
              </a:solidFill>
            </a:endParaRPr>
          </a:p>
          <a:p>
            <a:pPr indent="0" lvl="0" marL="0" rtl="0" algn="just">
              <a:lnSpc>
                <a:spcPct val="107916"/>
              </a:lnSpc>
              <a:spcBef>
                <a:spcPts val="800"/>
              </a:spcBef>
              <a:spcAft>
                <a:spcPts val="0"/>
              </a:spcAft>
              <a:buNone/>
            </a:pPr>
            <a:r>
              <a:rPr b="1" lang="es-CL" sz="2100">
                <a:solidFill>
                  <a:schemeClr val="dk1"/>
                </a:solidFill>
              </a:rPr>
              <a:t>1. Planificación Inicial: </a:t>
            </a:r>
            <a:r>
              <a:rPr lang="es-CL" sz="2100">
                <a:solidFill>
                  <a:schemeClr val="dk1"/>
                </a:solidFill>
              </a:rPr>
              <a:t>Definición de Requerimientos, Establecimiento de Alcance</a:t>
            </a:r>
            <a:endParaRPr sz="2100">
              <a:solidFill>
                <a:schemeClr val="dk1"/>
              </a:solidFill>
            </a:endParaRPr>
          </a:p>
          <a:p>
            <a:pPr indent="0" lvl="0" marL="0" rtl="0" algn="just">
              <a:lnSpc>
                <a:spcPct val="107916"/>
              </a:lnSpc>
              <a:spcBef>
                <a:spcPts val="800"/>
              </a:spcBef>
              <a:spcAft>
                <a:spcPts val="0"/>
              </a:spcAft>
              <a:buNone/>
            </a:pPr>
            <a:r>
              <a:rPr b="1" lang="es-CL" sz="2100">
                <a:solidFill>
                  <a:schemeClr val="dk1"/>
                </a:solidFill>
              </a:rPr>
              <a:t>2. Diseño:</a:t>
            </a:r>
            <a:r>
              <a:rPr lang="es-CL" sz="2100">
                <a:solidFill>
                  <a:schemeClr val="dk1"/>
                </a:solidFill>
              </a:rPr>
              <a:t> Diseño de la Arquitectura, Prototipado</a:t>
            </a:r>
            <a:endParaRPr sz="2100">
              <a:solidFill>
                <a:schemeClr val="dk1"/>
              </a:solidFill>
            </a:endParaRPr>
          </a:p>
          <a:p>
            <a:pPr indent="0" lvl="0" marL="0" rtl="0" algn="just">
              <a:lnSpc>
                <a:spcPct val="107916"/>
              </a:lnSpc>
              <a:spcBef>
                <a:spcPts val="800"/>
              </a:spcBef>
              <a:spcAft>
                <a:spcPts val="0"/>
              </a:spcAft>
              <a:buNone/>
            </a:pPr>
            <a:r>
              <a:rPr b="1" lang="es-CL" sz="2100">
                <a:solidFill>
                  <a:schemeClr val="dk1"/>
                </a:solidFill>
              </a:rPr>
              <a:t>3. Desarrollo Iterativo: </a:t>
            </a:r>
            <a:r>
              <a:rPr lang="es-CL" sz="2100">
                <a:solidFill>
                  <a:schemeClr val="dk1"/>
                </a:solidFill>
              </a:rPr>
              <a:t>Sprints, Desarrollo de Funcionalidades, Revisión y Ajuste</a:t>
            </a:r>
            <a:endParaRPr sz="2100">
              <a:solidFill>
                <a:schemeClr val="dk1"/>
              </a:solidFill>
            </a:endParaRPr>
          </a:p>
          <a:p>
            <a:pPr indent="0" lvl="0" marL="0" rtl="0" algn="just">
              <a:lnSpc>
                <a:spcPct val="107916"/>
              </a:lnSpc>
              <a:spcBef>
                <a:spcPts val="800"/>
              </a:spcBef>
              <a:spcAft>
                <a:spcPts val="0"/>
              </a:spcAft>
              <a:buNone/>
            </a:pPr>
            <a:r>
              <a:rPr b="1" lang="es-CL" sz="2100">
                <a:solidFill>
                  <a:schemeClr val="dk1"/>
                </a:solidFill>
              </a:rPr>
              <a:t>4. Integración y Pruebas</a:t>
            </a:r>
            <a:r>
              <a:rPr lang="es-CL" sz="2100">
                <a:solidFill>
                  <a:schemeClr val="dk1"/>
                </a:solidFill>
              </a:rPr>
              <a:t>: </a:t>
            </a:r>
            <a:r>
              <a:rPr lang="es-CL" sz="2100">
                <a:solidFill>
                  <a:schemeClr val="dk1"/>
                </a:solidFill>
              </a:rPr>
              <a:t>Integración Continua, Pruebas de Calidad</a:t>
            </a:r>
            <a:endParaRPr sz="2100">
              <a:solidFill>
                <a:schemeClr val="dk1"/>
              </a:solidFill>
            </a:endParaRPr>
          </a:p>
          <a:p>
            <a:pPr indent="0" lvl="0" marL="0" rtl="0" algn="just">
              <a:lnSpc>
                <a:spcPct val="107916"/>
              </a:lnSpc>
              <a:spcBef>
                <a:spcPts val="800"/>
              </a:spcBef>
              <a:spcAft>
                <a:spcPts val="0"/>
              </a:spcAft>
              <a:buNone/>
            </a:pPr>
            <a:r>
              <a:rPr b="1" lang="es-CL" sz="2100">
                <a:solidFill>
                  <a:schemeClr val="dk1"/>
                </a:solidFill>
              </a:rPr>
              <a:t>5. Despliegue y Mantenimiento: </a:t>
            </a:r>
            <a:r>
              <a:rPr lang="es-CL" sz="2100">
                <a:solidFill>
                  <a:schemeClr val="dk1"/>
                </a:solidFill>
              </a:rPr>
              <a:t>Despliegue, Documentación, Soporte y Mantenimiento</a:t>
            </a:r>
            <a:endParaRPr sz="2100">
              <a:solidFill>
                <a:schemeClr val="dk1"/>
              </a:solidFill>
            </a:endParaRPr>
          </a:p>
          <a:p>
            <a:pPr indent="0" lvl="0" marL="0" rtl="0" algn="just">
              <a:lnSpc>
                <a:spcPct val="107916"/>
              </a:lnSpc>
              <a:spcBef>
                <a:spcPts val="800"/>
              </a:spcBef>
              <a:spcAft>
                <a:spcPts val="800"/>
              </a:spcAft>
              <a:buClr>
                <a:schemeClr val="dk1"/>
              </a:buClr>
              <a:buSzPts val="1100"/>
              <a:buFont typeface="Arial"/>
              <a:buNone/>
            </a:pPr>
            <a:r>
              <a:rPr b="1" lang="es-CL" sz="2100">
                <a:solidFill>
                  <a:schemeClr val="dk1"/>
                </a:solidFill>
              </a:rPr>
              <a:t>6. Evaluación Final:</a:t>
            </a:r>
            <a:r>
              <a:rPr lang="es-CL" sz="2100">
                <a:solidFill>
                  <a:schemeClr val="dk1"/>
                </a:solidFill>
              </a:rPr>
              <a:t> Revisión de Objetivos, Lecciones Aprendidas</a:t>
            </a:r>
            <a:endParaRPr sz="3200">
              <a:solidFill>
                <a:schemeClr val="dk1"/>
              </a:solidFill>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EscuelaIT Duoc UC - Escuela de Informática y Telecomunicaciones Duoc UC - Duoc  UC | LinkedIn" id="145" name="Google Shape;145;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6" name="Google Shape;146;p7"/>
          <p:cNvSpPr txBox="1"/>
          <p:nvPr/>
        </p:nvSpPr>
        <p:spPr>
          <a:xfrm>
            <a:off x="1" y="115565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sz="1000">
              <a:solidFill>
                <a:srgbClr val="757070"/>
              </a:solidFill>
              <a:latin typeface="Calibri"/>
              <a:ea typeface="Calibri"/>
              <a:cs typeface="Calibri"/>
              <a:sym typeface="Calibri"/>
            </a:endParaRPr>
          </a:p>
        </p:txBody>
      </p:sp>
      <p:cxnSp>
        <p:nvCxnSpPr>
          <p:cNvPr id="147" name="Google Shape;147;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8" name="Google Shape;148;p7"/>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graphicFrame>
        <p:nvGraphicFramePr>
          <p:cNvPr id="149" name="Google Shape;149;p7"/>
          <p:cNvGraphicFramePr/>
          <p:nvPr/>
        </p:nvGraphicFramePr>
        <p:xfrm>
          <a:off x="841125" y="1971675"/>
          <a:ext cx="3000000" cy="3000000"/>
        </p:xfrm>
        <a:graphic>
          <a:graphicData uri="http://schemas.openxmlformats.org/drawingml/2006/table">
            <a:tbl>
              <a:tblPr bandRow="1">
                <a:noFill/>
                <a:tableStyleId>{8795BC55-5C5C-4EB2-A914-9B3A04BB0584}</a:tableStyleId>
              </a:tblPr>
              <a:tblGrid>
                <a:gridCol w="1568600"/>
                <a:gridCol w="458075"/>
                <a:gridCol w="458075"/>
                <a:gridCol w="382850"/>
                <a:gridCol w="430325"/>
                <a:gridCol w="388675"/>
                <a:gridCol w="416425"/>
                <a:gridCol w="430325"/>
                <a:gridCol w="499725"/>
                <a:gridCol w="499725"/>
                <a:gridCol w="527500"/>
                <a:gridCol w="513600"/>
                <a:gridCol w="499725"/>
                <a:gridCol w="513600"/>
                <a:gridCol w="458075"/>
                <a:gridCol w="471975"/>
                <a:gridCol w="382850"/>
                <a:gridCol w="485850"/>
                <a:gridCol w="513600"/>
                <a:gridCol w="499725"/>
                <a:gridCol w="382850"/>
              </a:tblGrid>
              <a:tr h="186700">
                <a:tc rowSpan="2">
                  <a:txBody>
                    <a:bodyPr/>
                    <a:lstStyle/>
                    <a:p>
                      <a:pPr indent="0" lvl="0" marL="0" rtl="0" algn="just">
                        <a:lnSpc>
                          <a:spcPct val="150000"/>
                        </a:lnSpc>
                        <a:spcBef>
                          <a:spcPts val="0"/>
                        </a:spcBef>
                        <a:spcAft>
                          <a:spcPts val="800"/>
                        </a:spcAft>
                        <a:buNone/>
                      </a:pPr>
                      <a:r>
                        <a:rPr b="1" lang="es-CL" sz="800">
                          <a:latin typeface="Calibri"/>
                          <a:ea typeface="Calibri"/>
                          <a:cs typeface="Calibri"/>
                          <a:sym typeface="Calibri"/>
                        </a:rPr>
                        <a:t>Actividad</a:t>
                      </a:r>
                      <a:endParaRPr b="1" sz="800">
                        <a:latin typeface="Calibri"/>
                        <a:ea typeface="Calibri"/>
                        <a:cs typeface="Calibri"/>
                        <a:sym typeface="Calibri"/>
                      </a:endParaRPr>
                    </a:p>
                  </a:txBody>
                  <a:tcPr marT="0" marB="0" marR="68575" marL="68575"/>
                </a:tc>
                <a:tc gridSpan="4">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Fase 1</a:t>
                      </a:r>
                      <a:endParaRPr b="1" sz="800">
                        <a:latin typeface="Calibri"/>
                        <a:ea typeface="Calibri"/>
                        <a:cs typeface="Calibri"/>
                        <a:sym typeface="Calibri"/>
                      </a:endParaRPr>
                    </a:p>
                  </a:txBody>
                  <a:tcPr marT="0" marB="0" marR="68575" marL="68575">
                    <a:solidFill>
                      <a:srgbClr val="E2EFD9"/>
                    </a:solidFill>
                  </a:tcPr>
                </a:tc>
                <a:tc hMerge="1"/>
                <a:tc hMerge="1"/>
                <a:tc hMerge="1"/>
                <a:tc gridSpan="12">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Fase 2</a:t>
                      </a:r>
                      <a:endParaRPr b="1" sz="800">
                        <a:latin typeface="Calibri"/>
                        <a:ea typeface="Calibri"/>
                        <a:cs typeface="Calibri"/>
                        <a:sym typeface="Calibri"/>
                      </a:endParaRPr>
                    </a:p>
                  </a:txBody>
                  <a:tcPr marT="0" marB="0" marR="68575" marL="68575">
                    <a:solidFill>
                      <a:srgbClr val="FFF2CC"/>
                    </a:solidFill>
                  </a:tcPr>
                </a:tc>
                <a:tc hMerge="1"/>
                <a:tc hMerge="1"/>
                <a:tc hMerge="1"/>
                <a:tc hMerge="1"/>
                <a:tc hMerge="1"/>
                <a:tc hMerge="1"/>
                <a:tc hMerge="1"/>
                <a:tc hMerge="1"/>
                <a:tc hMerge="1"/>
                <a:tc hMerge="1"/>
                <a:tc hMerge="1"/>
                <a:tc gridSpan="4">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Fase 3</a:t>
                      </a:r>
                      <a:endParaRPr b="1" sz="800">
                        <a:latin typeface="Calibri"/>
                        <a:ea typeface="Calibri"/>
                        <a:cs typeface="Calibri"/>
                        <a:sym typeface="Calibri"/>
                      </a:endParaRPr>
                    </a:p>
                  </a:txBody>
                  <a:tcPr marT="0" marB="0" marR="68575" marL="68575">
                    <a:solidFill>
                      <a:srgbClr val="FBE5D5"/>
                    </a:solidFill>
                  </a:tcPr>
                </a:tc>
                <a:tc hMerge="1"/>
                <a:tc hMerge="1"/>
                <a:tc hMerge="1"/>
              </a:tr>
              <a:tr h="192400">
                <a:tc vMerge="1"/>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2</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3</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4</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5</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6</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7</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8</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9</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10</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11</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12</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13</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14</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15</a:t>
                      </a:r>
                      <a:endParaRPr b="1" sz="800">
                        <a:latin typeface="Calibri"/>
                        <a:ea typeface="Calibri"/>
                        <a:cs typeface="Calibri"/>
                        <a:sym typeface="Calibri"/>
                      </a:endParaRPr>
                    </a:p>
                  </a:txBody>
                  <a:tcPr marT="0" marB="0" marR="68575" marL="68575"/>
                </a:tc>
                <a:tc gridSpan="2">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16</a:t>
                      </a:r>
                      <a:endParaRPr b="1" sz="800">
                        <a:latin typeface="Calibri"/>
                        <a:ea typeface="Calibri"/>
                        <a:cs typeface="Calibri"/>
                        <a:sym typeface="Calibri"/>
                      </a:endParaRPr>
                    </a:p>
                  </a:txBody>
                  <a:tcPr marT="0" marB="0" marR="68575" marL="68575"/>
                </a:tc>
                <a:tc hMerge="1"/>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17</a:t>
                      </a:r>
                      <a:endParaRPr b="1" sz="800">
                        <a:latin typeface="Calibri"/>
                        <a:ea typeface="Calibri"/>
                        <a:cs typeface="Calibri"/>
                        <a:sym typeface="Calibri"/>
                      </a:endParaRPr>
                    </a:p>
                  </a:txBody>
                  <a:tcPr marT="0" marB="0" marR="68575" marL="68575"/>
                </a:tc>
                <a:tc>
                  <a:txBody>
                    <a:bodyPr/>
                    <a:lstStyle/>
                    <a:p>
                      <a:pPr indent="0" lvl="0" marL="0" rtl="0" algn="ctr">
                        <a:lnSpc>
                          <a:spcPct val="150000"/>
                        </a:lnSpc>
                        <a:spcBef>
                          <a:spcPts val="0"/>
                        </a:spcBef>
                        <a:spcAft>
                          <a:spcPts val="800"/>
                        </a:spcAft>
                        <a:buNone/>
                      </a:pPr>
                      <a:r>
                        <a:rPr b="1" lang="es-CL" sz="800">
                          <a:latin typeface="Calibri"/>
                          <a:ea typeface="Calibri"/>
                          <a:cs typeface="Calibri"/>
                          <a:sym typeface="Calibri"/>
                        </a:rPr>
                        <a:t>S 18</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lnSpc>
                          <a:spcPct val="150000"/>
                        </a:lnSpc>
                        <a:spcBef>
                          <a:spcPts val="0"/>
                        </a:spcBef>
                        <a:spcAft>
                          <a:spcPts val="800"/>
                        </a:spcAft>
                        <a:buNone/>
                      </a:pPr>
                      <a:r>
                        <a:rPr i="1" lang="es-CL" sz="800">
                          <a:latin typeface="Calibri"/>
                          <a:ea typeface="Calibri"/>
                          <a:cs typeface="Calibri"/>
                          <a:sym typeface="Calibri"/>
                        </a:rPr>
                        <a:t>Análisis del caso</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368900">
                <a:tc>
                  <a:txBody>
                    <a:bodyPr/>
                    <a:lstStyle/>
                    <a:p>
                      <a:pPr indent="0" lvl="0" marL="0" rtl="0" algn="just">
                        <a:lnSpc>
                          <a:spcPct val="150000"/>
                        </a:lnSpc>
                        <a:spcBef>
                          <a:spcPts val="0"/>
                        </a:spcBef>
                        <a:spcAft>
                          <a:spcPts val="800"/>
                        </a:spcAft>
                        <a:buNone/>
                      </a:pPr>
                      <a:r>
                        <a:rPr i="1" lang="es-CL" sz="800">
                          <a:latin typeface="Calibri"/>
                          <a:ea typeface="Calibri"/>
                          <a:cs typeface="Calibri"/>
                          <a:sym typeface="Calibri"/>
                        </a:rPr>
                        <a:t>Visión del proyecto  + 4 pilares</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lnSpc>
                          <a:spcPct val="150000"/>
                        </a:lnSpc>
                        <a:spcBef>
                          <a:spcPts val="0"/>
                        </a:spcBef>
                        <a:spcAft>
                          <a:spcPts val="800"/>
                        </a:spcAft>
                        <a:buNone/>
                      </a:pPr>
                      <a:r>
                        <a:rPr i="1" lang="es-CL" sz="800">
                          <a:latin typeface="Calibri"/>
                          <a:ea typeface="Calibri"/>
                          <a:cs typeface="Calibri"/>
                          <a:sym typeface="Calibri"/>
                        </a:rPr>
                        <a:t>Épicas e Historias de Usuario</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lnSpc>
                          <a:spcPct val="150000"/>
                        </a:lnSpc>
                        <a:spcBef>
                          <a:spcPts val="0"/>
                        </a:spcBef>
                        <a:spcAft>
                          <a:spcPts val="800"/>
                        </a:spcAft>
                        <a:buNone/>
                      </a:pPr>
                      <a:r>
                        <a:rPr i="1" lang="es-CL" sz="800">
                          <a:latin typeface="Calibri"/>
                          <a:ea typeface="Calibri"/>
                          <a:cs typeface="Calibri"/>
                          <a:sym typeface="Calibri"/>
                        </a:rPr>
                        <a:t>Product Backlog Priorizado </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spcBef>
                          <a:spcPts val="0"/>
                        </a:spcBef>
                        <a:spcAft>
                          <a:spcPts val="0"/>
                        </a:spcAft>
                        <a:buNone/>
                      </a:pPr>
                      <a:r>
                        <a:rPr i="1" lang="es-CL" sz="800">
                          <a:latin typeface="Calibri"/>
                          <a:ea typeface="Calibri"/>
                          <a:cs typeface="Calibri"/>
                          <a:sym typeface="Calibri"/>
                        </a:rPr>
                        <a:t>Sprint 0: Definición de requisitos.</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spcBef>
                          <a:spcPts val="0"/>
                        </a:spcBef>
                        <a:spcAft>
                          <a:spcPts val="0"/>
                        </a:spcAft>
                        <a:buNone/>
                      </a:pPr>
                      <a:r>
                        <a:rPr i="1" lang="es-CL" sz="800">
                          <a:latin typeface="Calibri"/>
                          <a:ea typeface="Calibri"/>
                          <a:cs typeface="Calibri"/>
                          <a:sym typeface="Calibri"/>
                        </a:rPr>
                        <a:t>Sprint 1: Desarrollo funcionalidades básicas.</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spcBef>
                          <a:spcPts val="0"/>
                        </a:spcBef>
                        <a:spcAft>
                          <a:spcPts val="0"/>
                        </a:spcAft>
                        <a:buNone/>
                      </a:pPr>
                      <a:r>
                        <a:rPr i="1" lang="es-CL" sz="800">
                          <a:latin typeface="Calibri"/>
                          <a:ea typeface="Calibri"/>
                          <a:cs typeface="Calibri"/>
                          <a:sym typeface="Calibri"/>
                        </a:rPr>
                        <a:t>Sprint 2: Funcionalidades de arriendo de vehículos.</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spcBef>
                          <a:spcPts val="0"/>
                        </a:spcBef>
                        <a:spcAft>
                          <a:spcPts val="0"/>
                        </a:spcAft>
                        <a:buNone/>
                      </a:pPr>
                      <a:r>
                        <a:rPr i="1" lang="es-CL" sz="800">
                          <a:latin typeface="Calibri"/>
                          <a:ea typeface="Calibri"/>
                          <a:cs typeface="Calibri"/>
                          <a:sym typeface="Calibri"/>
                        </a:rPr>
                        <a:t>Sprint 3: Funcionalidades de usuarios</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spcBef>
                          <a:spcPts val="0"/>
                        </a:spcBef>
                        <a:spcAft>
                          <a:spcPts val="0"/>
                        </a:spcAft>
                        <a:buNone/>
                      </a:pPr>
                      <a:r>
                        <a:rPr i="1" lang="es-CL" sz="800">
                          <a:latin typeface="Calibri"/>
                          <a:ea typeface="Calibri"/>
                          <a:cs typeface="Calibri"/>
                          <a:sym typeface="Calibri"/>
                        </a:rPr>
                        <a:t>Sprint 4: Integración y funcionalidades avanzadas</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gridSpan="2">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0" marB="0" marR="68575" marL="68575">
                    <a:solidFill>
                      <a:srgbClr val="00FF00"/>
                    </a:solidFill>
                  </a:tcPr>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t/>
                      </a:r>
                      <a:endParaRPr/>
                    </a:p>
                  </a:txBody>
                  <a:tcPr marT="91425" marB="91425" marR="91425" marL="91425"/>
                </a:tc>
              </a:tr>
              <a:tr h="186700">
                <a:tc>
                  <a:txBody>
                    <a:bodyPr/>
                    <a:lstStyle/>
                    <a:p>
                      <a:pPr indent="0" lvl="0" marL="0" rtl="0" algn="just">
                        <a:spcBef>
                          <a:spcPts val="0"/>
                        </a:spcBef>
                        <a:spcAft>
                          <a:spcPts val="0"/>
                        </a:spcAft>
                        <a:buNone/>
                      </a:pPr>
                      <a:r>
                        <a:rPr i="1" lang="es-CL" sz="800">
                          <a:latin typeface="Calibri"/>
                          <a:ea typeface="Calibri"/>
                          <a:cs typeface="Calibri"/>
                          <a:sym typeface="Calibri"/>
                        </a:rPr>
                        <a:t>Evaluación final.</a:t>
                      </a:r>
                      <a:endParaRPr i="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gridSpan="2">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tc>
                <a:tc hMerge="1"/>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just">
                        <a:lnSpc>
                          <a:spcPct val="150000"/>
                        </a:lnSpc>
                        <a:spcBef>
                          <a:spcPts val="0"/>
                        </a:spcBef>
                        <a:spcAft>
                          <a:spcPts val="800"/>
                        </a:spcAft>
                        <a:buNone/>
                      </a:pPr>
                      <a:r>
                        <a:t/>
                      </a:r>
                      <a:endParaRPr b="1" sz="800">
                        <a:latin typeface="Calibri"/>
                        <a:ea typeface="Calibri"/>
                        <a:cs typeface="Calibri"/>
                        <a:sym typeface="Calibri"/>
                      </a:endParaRPr>
                    </a:p>
                  </a:txBody>
                  <a:tcPr marT="0" marB="0" marR="68575" marL="68575">
                    <a:solidFill>
                      <a:srgbClr val="00FF00"/>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cxnSp>
        <p:nvCxnSpPr>
          <p:cNvPr id="155" name="Google Shape;155;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6" name="Google Shape;156;p8"/>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pic>
        <p:nvPicPr>
          <p:cNvPr id="157" name="Google Shape;157;p8"/>
          <p:cNvPicPr preferRelativeResize="0"/>
          <p:nvPr/>
        </p:nvPicPr>
        <p:blipFill rotWithShape="1">
          <a:blip r:embed="rId4">
            <a:alphaModFix/>
          </a:blip>
          <a:srcRect b="8492" l="4036" r="4647" t="6502"/>
          <a:stretch/>
        </p:blipFill>
        <p:spPr>
          <a:xfrm>
            <a:off x="982150" y="1160600"/>
            <a:ext cx="10352800" cy="5575776"/>
          </a:xfrm>
          <a:prstGeom prst="rect">
            <a:avLst/>
          </a:prstGeom>
          <a:noFill/>
          <a:ln>
            <a:noFill/>
          </a:ln>
        </p:spPr>
      </p:pic>
      <p:sp>
        <p:nvSpPr>
          <p:cNvPr id="158" name="Google Shape;158;p8"/>
          <p:cNvSpPr txBox="1"/>
          <p:nvPr/>
        </p:nvSpPr>
        <p:spPr>
          <a:xfrm>
            <a:off x="3585775" y="623950"/>
            <a:ext cx="46494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300">
                <a:solidFill>
                  <a:schemeClr val="dk1"/>
                </a:solidFill>
                <a:latin typeface="Calibri"/>
                <a:ea typeface="Calibri"/>
                <a:cs typeface="Calibri"/>
                <a:sym typeface="Calibri"/>
              </a:rPr>
              <a:t>Arquitectura del software</a:t>
            </a:r>
            <a:endParaRPr sz="33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EscuelaIT Duoc UC - Escuela de Informática y Telecomunicaciones Duoc UC - Duoc  UC | LinkedIn" id="163" name="Google Shape;163;g316017d6842_0_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cxnSp>
        <p:nvCxnSpPr>
          <p:cNvPr id="164" name="Google Shape;164;g316017d6842_0_4"/>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65" name="Google Shape;165;g316017d6842_0_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RentalCars</a:t>
            </a:r>
            <a:endParaRPr/>
          </a:p>
        </p:txBody>
      </p:sp>
      <p:sp>
        <p:nvSpPr>
          <p:cNvPr id="166" name="Google Shape;166;g316017d6842_0_4"/>
          <p:cNvSpPr txBox="1"/>
          <p:nvPr/>
        </p:nvSpPr>
        <p:spPr>
          <a:xfrm>
            <a:off x="8772150" y="2698950"/>
            <a:ext cx="46494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3300">
                <a:solidFill>
                  <a:schemeClr val="dk1"/>
                </a:solidFill>
                <a:latin typeface="Calibri"/>
                <a:ea typeface="Calibri"/>
                <a:cs typeface="Calibri"/>
                <a:sym typeface="Calibri"/>
              </a:rPr>
              <a:t>Modelo de datos</a:t>
            </a:r>
            <a:endParaRPr sz="3300">
              <a:solidFill>
                <a:schemeClr val="dk1"/>
              </a:solidFill>
              <a:latin typeface="Calibri"/>
              <a:ea typeface="Calibri"/>
              <a:cs typeface="Calibri"/>
              <a:sym typeface="Calibri"/>
            </a:endParaRPr>
          </a:p>
        </p:txBody>
      </p:sp>
      <p:pic>
        <p:nvPicPr>
          <p:cNvPr id="167" name="Google Shape;167;g316017d6842_0_4"/>
          <p:cNvPicPr preferRelativeResize="0"/>
          <p:nvPr/>
        </p:nvPicPr>
        <p:blipFill>
          <a:blip r:embed="rId4">
            <a:alphaModFix/>
          </a:blip>
          <a:stretch>
            <a:fillRect/>
          </a:stretch>
        </p:blipFill>
        <p:spPr>
          <a:xfrm>
            <a:off x="152400" y="0"/>
            <a:ext cx="8199375" cy="6705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