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erif Display" charset="1" panose="00000000000000000000"/>
      <p:regular r:id="rId19"/>
    </p:embeddedFont>
    <p:embeddedFont>
      <p:font typeface="Glacial Indifference" charset="1" panose="00000000000000000000"/>
      <p:regular r:id="rId20"/>
    </p:embeddedFont>
    <p:embeddedFont>
      <p:font typeface="Glacial Indifference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VAGXrwgFPYQ.mp4" Type="http://schemas.openxmlformats.org/officeDocument/2006/relationships/video"/><Relationship Id="rId4" Target="../media/VAGXrwgFPYQ.mp4" Type="http://schemas.microsoft.com/office/2007/relationships/media"/></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grpSp>
        <p:nvGrpSpPr>
          <p:cNvPr name="Group 2" id="2"/>
          <p:cNvGrpSpPr/>
          <p:nvPr/>
        </p:nvGrpSpPr>
        <p:grpSpPr>
          <a:xfrm rot="0">
            <a:off x="0" y="0"/>
            <a:ext cx="13294280" cy="10287000"/>
            <a:chOff x="0" y="0"/>
            <a:chExt cx="3501374" cy="2709333"/>
          </a:xfrm>
        </p:grpSpPr>
        <p:sp>
          <p:nvSpPr>
            <p:cNvPr name="Freeform 3" id="3"/>
            <p:cNvSpPr/>
            <p:nvPr/>
          </p:nvSpPr>
          <p:spPr>
            <a:xfrm flipH="false" flipV="false" rot="0">
              <a:off x="0" y="0"/>
              <a:ext cx="3501374" cy="2709333"/>
            </a:xfrm>
            <a:custGeom>
              <a:avLst/>
              <a:gdLst/>
              <a:ahLst/>
              <a:cxnLst/>
              <a:rect r="r" b="b" t="t" l="l"/>
              <a:pathLst>
                <a:path h="2709333" w="3501374">
                  <a:moveTo>
                    <a:pt x="0" y="0"/>
                  </a:moveTo>
                  <a:lnTo>
                    <a:pt x="3501374" y="0"/>
                  </a:lnTo>
                  <a:lnTo>
                    <a:pt x="3501374" y="2709333"/>
                  </a:lnTo>
                  <a:lnTo>
                    <a:pt x="0" y="2709333"/>
                  </a:lnTo>
                  <a:close/>
                </a:path>
              </a:pathLst>
            </a:custGeom>
            <a:solidFill>
              <a:srgbClr val="A6AA98"/>
            </a:solidFill>
          </p:spPr>
        </p:sp>
        <p:sp>
          <p:nvSpPr>
            <p:cNvPr name="TextBox 4" id="4"/>
            <p:cNvSpPr txBox="true"/>
            <p:nvPr/>
          </p:nvSpPr>
          <p:spPr>
            <a:xfrm>
              <a:off x="0" y="-38100"/>
              <a:ext cx="3501374"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330716" y="1753904"/>
            <a:ext cx="4957284" cy="6779192"/>
          </a:xfrm>
          <a:custGeom>
            <a:avLst/>
            <a:gdLst/>
            <a:ahLst/>
            <a:cxnLst/>
            <a:rect r="r" b="b" t="t" l="l"/>
            <a:pathLst>
              <a:path h="6779192" w="4957284">
                <a:moveTo>
                  <a:pt x="0" y="0"/>
                </a:moveTo>
                <a:lnTo>
                  <a:pt x="4957284" y="0"/>
                </a:lnTo>
                <a:lnTo>
                  <a:pt x="4957284" y="6779192"/>
                </a:lnTo>
                <a:lnTo>
                  <a:pt x="0" y="6779192"/>
                </a:lnTo>
                <a:lnTo>
                  <a:pt x="0" y="0"/>
                </a:lnTo>
                <a:close/>
              </a:path>
            </a:pathLst>
          </a:custGeom>
          <a:blipFill>
            <a:blip r:embed="rId2"/>
            <a:stretch>
              <a:fillRect l="0" t="0" r="0" b="0"/>
            </a:stretch>
          </a:blipFill>
        </p:spPr>
      </p:sp>
      <p:sp>
        <p:nvSpPr>
          <p:cNvPr name="TextBox 6" id="6"/>
          <p:cNvSpPr txBox="true"/>
          <p:nvPr/>
        </p:nvSpPr>
        <p:spPr>
          <a:xfrm rot="0">
            <a:off x="1028700" y="3314700"/>
            <a:ext cx="11019725" cy="3657600"/>
          </a:xfrm>
          <a:prstGeom prst="rect">
            <a:avLst/>
          </a:prstGeom>
        </p:spPr>
        <p:txBody>
          <a:bodyPr anchor="t" rtlCol="false" tIns="0" lIns="0" bIns="0" rIns="0">
            <a:spAutoFit/>
          </a:bodyPr>
          <a:lstStyle/>
          <a:p>
            <a:pPr algn="l">
              <a:lnSpc>
                <a:spcPts val="14400"/>
              </a:lnSpc>
            </a:pPr>
            <a:r>
              <a:rPr lang="en-US" sz="12000">
                <a:solidFill>
                  <a:srgbClr val="363434"/>
                </a:solidFill>
                <a:latin typeface="DM Serif Display"/>
                <a:ea typeface="DM Serif Display"/>
                <a:cs typeface="DM Serif Display"/>
                <a:sym typeface="DM Serif Display"/>
              </a:rPr>
              <a:t>Flash Point: Fire Rescue</a:t>
            </a:r>
          </a:p>
        </p:txBody>
      </p:sp>
      <p:grpSp>
        <p:nvGrpSpPr>
          <p:cNvPr name="Group 7" id="7"/>
          <p:cNvGrpSpPr/>
          <p:nvPr/>
        </p:nvGrpSpPr>
        <p:grpSpPr>
          <a:xfrm rot="0">
            <a:off x="1028700" y="8159189"/>
            <a:ext cx="9368725" cy="1099111"/>
            <a:chOff x="0" y="0"/>
            <a:chExt cx="12491634" cy="1465481"/>
          </a:xfrm>
        </p:grpSpPr>
        <p:sp>
          <p:nvSpPr>
            <p:cNvPr name="TextBox 8" id="8"/>
            <p:cNvSpPr txBox="true"/>
            <p:nvPr/>
          </p:nvSpPr>
          <p:spPr>
            <a:xfrm rot="0">
              <a:off x="0" y="-57150"/>
              <a:ext cx="12491634" cy="698077"/>
            </a:xfrm>
            <a:prstGeom prst="rect">
              <a:avLst/>
            </a:prstGeom>
          </p:spPr>
          <p:txBody>
            <a:bodyPr anchor="t" rtlCol="false" tIns="0" lIns="0" bIns="0" rIns="0">
              <a:spAutoFit/>
            </a:bodyPr>
            <a:lstStyle/>
            <a:p>
              <a:pPr algn="l">
                <a:lnSpc>
                  <a:spcPts val="4480"/>
                </a:lnSpc>
              </a:pPr>
              <a:r>
                <a:rPr lang="en-US" sz="3200">
                  <a:solidFill>
                    <a:srgbClr val="363434"/>
                  </a:solidFill>
                  <a:latin typeface="Glacial Indifference"/>
                  <a:ea typeface="Glacial Indifference"/>
                  <a:cs typeface="Glacial Indifference"/>
                  <a:sym typeface="Glacial Indifference"/>
                </a:rPr>
                <a:t>Daniel Queijeiro Albo A01710441</a:t>
              </a:r>
            </a:p>
          </p:txBody>
        </p:sp>
        <p:sp>
          <p:nvSpPr>
            <p:cNvPr name="TextBox 9" id="9"/>
            <p:cNvSpPr txBox="true"/>
            <p:nvPr/>
          </p:nvSpPr>
          <p:spPr>
            <a:xfrm rot="0">
              <a:off x="0" y="767405"/>
              <a:ext cx="12491634" cy="698077"/>
            </a:xfrm>
            <a:prstGeom prst="rect">
              <a:avLst/>
            </a:prstGeom>
          </p:spPr>
          <p:txBody>
            <a:bodyPr anchor="t" rtlCol="false" tIns="0" lIns="0" bIns="0" rIns="0">
              <a:spAutoFit/>
            </a:bodyPr>
            <a:lstStyle/>
            <a:p>
              <a:pPr algn="l">
                <a:lnSpc>
                  <a:spcPts val="4480"/>
                </a:lnSpc>
              </a:pPr>
              <a:r>
                <a:rPr lang="en-US" sz="3200">
                  <a:solidFill>
                    <a:srgbClr val="363434"/>
                  </a:solidFill>
                  <a:latin typeface="Glacial Indifference"/>
                  <a:ea typeface="Glacial Indifference"/>
                  <a:cs typeface="Glacial Indifference"/>
                  <a:sym typeface="Glacial Indifference"/>
                </a:rPr>
                <a:t>Daniel Contreras Chávez A01710608</a:t>
              </a:r>
            </a:p>
          </p:txBody>
        </p:sp>
      </p:grpSp>
      <p:sp>
        <p:nvSpPr>
          <p:cNvPr name="TextBox 10" id="10"/>
          <p:cNvSpPr txBox="true"/>
          <p:nvPr/>
        </p:nvSpPr>
        <p:spPr>
          <a:xfrm rot="0">
            <a:off x="1028700" y="971550"/>
            <a:ext cx="9368725" cy="537845"/>
          </a:xfrm>
          <a:prstGeom prst="rect">
            <a:avLst/>
          </a:prstGeom>
        </p:spPr>
        <p:txBody>
          <a:bodyPr anchor="t" rtlCol="false" tIns="0" lIns="0" bIns="0" rIns="0">
            <a:spAutoFit/>
          </a:bodyPr>
          <a:lstStyle/>
          <a:p>
            <a:pPr algn="l">
              <a:lnSpc>
                <a:spcPts val="4480"/>
              </a:lnSpc>
            </a:pPr>
            <a:r>
              <a:rPr lang="en-US" sz="3200" b="true">
                <a:solidFill>
                  <a:srgbClr val="363434"/>
                </a:solidFill>
                <a:latin typeface="Glacial Indifference Bold"/>
                <a:ea typeface="Glacial Indifference Bold"/>
                <a:cs typeface="Glacial Indifference Bold"/>
                <a:sym typeface="Glacial Indifference Bold"/>
              </a:rPr>
              <a:t>TC2008B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610989" y="0"/>
            <a:ext cx="17113283" cy="10287000"/>
            <a:chOff x="0" y="0"/>
            <a:chExt cx="1555539" cy="935053"/>
          </a:xfrm>
        </p:grpSpPr>
        <p:sp>
          <p:nvSpPr>
            <p:cNvPr name="Freeform 3" id="3"/>
            <p:cNvSpPr/>
            <p:nvPr/>
          </p:nvSpPr>
          <p:spPr>
            <a:xfrm flipH="false" flipV="false" rot="0">
              <a:off x="0" y="0"/>
              <a:ext cx="1555539" cy="935053"/>
            </a:xfrm>
            <a:custGeom>
              <a:avLst/>
              <a:gdLst/>
              <a:ahLst/>
              <a:cxnLst/>
              <a:rect r="r" b="b" t="t" l="l"/>
              <a:pathLst>
                <a:path h="935053" w="1555539">
                  <a:moveTo>
                    <a:pt x="0" y="0"/>
                  </a:moveTo>
                  <a:lnTo>
                    <a:pt x="1555539" y="0"/>
                  </a:lnTo>
                  <a:lnTo>
                    <a:pt x="1555539" y="935053"/>
                  </a:lnTo>
                  <a:lnTo>
                    <a:pt x="0" y="935053"/>
                  </a:lnTo>
                  <a:close/>
                </a:path>
              </a:pathLst>
            </a:custGeom>
            <a:solidFill>
              <a:srgbClr val="F3F3F3"/>
            </a:solidFill>
          </p:spPr>
        </p:sp>
        <p:sp>
          <p:nvSpPr>
            <p:cNvPr name="TextBox 4" id="4"/>
            <p:cNvSpPr txBox="true"/>
            <p:nvPr/>
          </p:nvSpPr>
          <p:spPr>
            <a:xfrm>
              <a:off x="0" y="-9525"/>
              <a:ext cx="1555539" cy="944578"/>
            </a:xfrm>
            <a:prstGeom prst="rect">
              <a:avLst/>
            </a:prstGeom>
          </p:spPr>
          <p:txBody>
            <a:bodyPr anchor="ctr" rtlCol="false" tIns="50800" lIns="50800" bIns="50800" rIns="50800"/>
            <a:lstStyle/>
            <a:p>
              <a:pPr algn="ctr">
                <a:lnSpc>
                  <a:spcPts val="2952"/>
                </a:lnSpc>
              </a:pPr>
            </a:p>
          </p:txBody>
        </p:sp>
      </p:grpSp>
      <p:sp>
        <p:nvSpPr>
          <p:cNvPr name="Freeform 5" id="5"/>
          <p:cNvSpPr/>
          <p:nvPr/>
        </p:nvSpPr>
        <p:spPr>
          <a:xfrm flipH="false" flipV="false" rot="0">
            <a:off x="4603019" y="3903783"/>
            <a:ext cx="9081962" cy="6016800"/>
          </a:xfrm>
          <a:custGeom>
            <a:avLst/>
            <a:gdLst/>
            <a:ahLst/>
            <a:cxnLst/>
            <a:rect r="r" b="b" t="t" l="l"/>
            <a:pathLst>
              <a:path h="6016800" w="9081962">
                <a:moveTo>
                  <a:pt x="0" y="0"/>
                </a:moveTo>
                <a:lnTo>
                  <a:pt x="9081962" y="0"/>
                </a:lnTo>
                <a:lnTo>
                  <a:pt x="9081962" y="6016800"/>
                </a:lnTo>
                <a:lnTo>
                  <a:pt x="0" y="6016800"/>
                </a:lnTo>
                <a:lnTo>
                  <a:pt x="0" y="0"/>
                </a:lnTo>
                <a:close/>
              </a:path>
            </a:pathLst>
          </a:custGeom>
          <a:blipFill>
            <a:blip r:embed="rId2"/>
            <a:stretch>
              <a:fillRect l="0" t="0" r="0" b="0"/>
            </a:stretch>
          </a:blipFill>
        </p:spPr>
      </p:sp>
      <p:sp>
        <p:nvSpPr>
          <p:cNvPr name="TextBox 6" id="6"/>
          <p:cNvSpPr txBox="true"/>
          <p:nvPr/>
        </p:nvSpPr>
        <p:spPr>
          <a:xfrm rot="0">
            <a:off x="3367875" y="117157"/>
            <a:ext cx="11552250" cy="1642110"/>
          </a:xfrm>
          <a:prstGeom prst="rect">
            <a:avLst/>
          </a:prstGeom>
        </p:spPr>
        <p:txBody>
          <a:bodyPr anchor="t" rtlCol="false" tIns="0" lIns="0" bIns="0" rIns="0">
            <a:spAutoFit/>
          </a:bodyPr>
          <a:lstStyle/>
          <a:p>
            <a:pPr algn="ctr">
              <a:lnSpc>
                <a:spcPts val="13439"/>
              </a:lnSpc>
            </a:pPr>
            <a:r>
              <a:rPr lang="en-US" sz="9600">
                <a:solidFill>
                  <a:srgbClr val="363434"/>
                </a:solidFill>
                <a:latin typeface="DM Serif Display"/>
                <a:ea typeface="DM Serif Display"/>
                <a:cs typeface="DM Serif Display"/>
                <a:sym typeface="DM Serif Display"/>
              </a:rPr>
              <a:t>Resultados</a:t>
            </a:r>
          </a:p>
        </p:txBody>
      </p:sp>
      <p:sp>
        <p:nvSpPr>
          <p:cNvPr name="TextBox 7" id="7"/>
          <p:cNvSpPr txBox="true"/>
          <p:nvPr/>
        </p:nvSpPr>
        <p:spPr>
          <a:xfrm rot="0">
            <a:off x="1488332" y="1692592"/>
            <a:ext cx="15311337" cy="1762042"/>
          </a:xfrm>
          <a:prstGeom prst="rect">
            <a:avLst/>
          </a:prstGeom>
        </p:spPr>
        <p:txBody>
          <a:bodyPr anchor="t" rtlCol="false" tIns="0" lIns="0" bIns="0" rIns="0">
            <a:spAutoFit/>
          </a:bodyPr>
          <a:lstStyle/>
          <a:p>
            <a:pPr algn="ctr">
              <a:lnSpc>
                <a:spcPts val="4716"/>
              </a:lnSpc>
            </a:pPr>
            <a:r>
              <a:rPr lang="en-US" sz="3368">
                <a:solidFill>
                  <a:srgbClr val="363434"/>
                </a:solidFill>
                <a:latin typeface="Glacial Indifference"/>
                <a:ea typeface="Glacial Indifference"/>
                <a:cs typeface="Glacial Indifference"/>
                <a:sym typeface="Glacial Indifference"/>
              </a:rPr>
              <a:t>La mayoría de las simulaciones se concentran entre las 6 y 7 víctimas rescatadas, donde las simulaciones que rescataron solo 6 víctimas terminaron perdiendo por daño o alcanzaron el número máximo de pasos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587359" y="0"/>
            <a:ext cx="17113283" cy="10287000"/>
            <a:chOff x="0" y="0"/>
            <a:chExt cx="1555539" cy="935053"/>
          </a:xfrm>
        </p:grpSpPr>
        <p:sp>
          <p:nvSpPr>
            <p:cNvPr name="Freeform 3" id="3"/>
            <p:cNvSpPr/>
            <p:nvPr/>
          </p:nvSpPr>
          <p:spPr>
            <a:xfrm flipH="false" flipV="false" rot="0">
              <a:off x="0" y="0"/>
              <a:ext cx="1555539" cy="935053"/>
            </a:xfrm>
            <a:custGeom>
              <a:avLst/>
              <a:gdLst/>
              <a:ahLst/>
              <a:cxnLst/>
              <a:rect r="r" b="b" t="t" l="l"/>
              <a:pathLst>
                <a:path h="935053" w="1555539">
                  <a:moveTo>
                    <a:pt x="0" y="0"/>
                  </a:moveTo>
                  <a:lnTo>
                    <a:pt x="1555539" y="0"/>
                  </a:lnTo>
                  <a:lnTo>
                    <a:pt x="1555539" y="935053"/>
                  </a:lnTo>
                  <a:lnTo>
                    <a:pt x="0" y="935053"/>
                  </a:lnTo>
                  <a:close/>
                </a:path>
              </a:pathLst>
            </a:custGeom>
            <a:solidFill>
              <a:srgbClr val="F3F3F3"/>
            </a:solidFill>
          </p:spPr>
        </p:sp>
        <p:sp>
          <p:nvSpPr>
            <p:cNvPr name="TextBox 4" id="4"/>
            <p:cNvSpPr txBox="true"/>
            <p:nvPr/>
          </p:nvSpPr>
          <p:spPr>
            <a:xfrm>
              <a:off x="0" y="-9525"/>
              <a:ext cx="1555539" cy="944578"/>
            </a:xfrm>
            <a:prstGeom prst="rect">
              <a:avLst/>
            </a:prstGeom>
          </p:spPr>
          <p:txBody>
            <a:bodyPr anchor="ctr" rtlCol="false" tIns="50800" lIns="50800" bIns="50800" rIns="50800"/>
            <a:lstStyle/>
            <a:p>
              <a:pPr algn="ctr">
                <a:lnSpc>
                  <a:spcPts val="2952"/>
                </a:lnSpc>
              </a:pPr>
            </a:p>
          </p:txBody>
        </p:sp>
      </p:grpSp>
      <p:sp>
        <p:nvSpPr>
          <p:cNvPr name="Freeform 5" id="5"/>
          <p:cNvSpPr/>
          <p:nvPr/>
        </p:nvSpPr>
        <p:spPr>
          <a:xfrm flipH="false" flipV="false" rot="0">
            <a:off x="904511" y="2245399"/>
            <a:ext cx="8917234" cy="5796202"/>
          </a:xfrm>
          <a:custGeom>
            <a:avLst/>
            <a:gdLst/>
            <a:ahLst/>
            <a:cxnLst/>
            <a:rect r="r" b="b" t="t" l="l"/>
            <a:pathLst>
              <a:path h="5796202" w="8917234">
                <a:moveTo>
                  <a:pt x="0" y="0"/>
                </a:moveTo>
                <a:lnTo>
                  <a:pt x="8917234" y="0"/>
                </a:lnTo>
                <a:lnTo>
                  <a:pt x="8917234" y="5796202"/>
                </a:lnTo>
                <a:lnTo>
                  <a:pt x="0" y="5796202"/>
                </a:lnTo>
                <a:lnTo>
                  <a:pt x="0" y="0"/>
                </a:lnTo>
                <a:close/>
              </a:path>
            </a:pathLst>
          </a:custGeom>
          <a:blipFill>
            <a:blip r:embed="rId2"/>
            <a:stretch>
              <a:fillRect l="0" t="0" r="0" b="0"/>
            </a:stretch>
          </a:blipFill>
        </p:spPr>
      </p:sp>
      <p:sp>
        <p:nvSpPr>
          <p:cNvPr name="Freeform 6" id="6"/>
          <p:cNvSpPr/>
          <p:nvPr/>
        </p:nvSpPr>
        <p:spPr>
          <a:xfrm flipH="false" flipV="false" rot="0">
            <a:off x="11038210" y="2245399"/>
            <a:ext cx="5881595" cy="6085689"/>
          </a:xfrm>
          <a:custGeom>
            <a:avLst/>
            <a:gdLst/>
            <a:ahLst/>
            <a:cxnLst/>
            <a:rect r="r" b="b" t="t" l="l"/>
            <a:pathLst>
              <a:path h="6085689" w="5881595">
                <a:moveTo>
                  <a:pt x="0" y="0"/>
                </a:moveTo>
                <a:lnTo>
                  <a:pt x="5881595" y="0"/>
                </a:lnTo>
                <a:lnTo>
                  <a:pt x="5881595" y="6085689"/>
                </a:lnTo>
                <a:lnTo>
                  <a:pt x="0" y="6085689"/>
                </a:lnTo>
                <a:lnTo>
                  <a:pt x="0" y="0"/>
                </a:lnTo>
                <a:close/>
              </a:path>
            </a:pathLst>
          </a:custGeom>
          <a:blipFill>
            <a:blip r:embed="rId3"/>
            <a:stretch>
              <a:fillRect l="0" t="0" r="0" b="0"/>
            </a:stretch>
          </a:blipFill>
        </p:spPr>
      </p:sp>
      <p:sp>
        <p:nvSpPr>
          <p:cNvPr name="TextBox 7" id="7"/>
          <p:cNvSpPr txBox="true"/>
          <p:nvPr/>
        </p:nvSpPr>
        <p:spPr>
          <a:xfrm rot="0">
            <a:off x="3367875" y="117157"/>
            <a:ext cx="11552250" cy="1642110"/>
          </a:xfrm>
          <a:prstGeom prst="rect">
            <a:avLst/>
          </a:prstGeom>
        </p:spPr>
        <p:txBody>
          <a:bodyPr anchor="t" rtlCol="false" tIns="0" lIns="0" bIns="0" rIns="0">
            <a:spAutoFit/>
          </a:bodyPr>
          <a:lstStyle/>
          <a:p>
            <a:pPr algn="ctr">
              <a:lnSpc>
                <a:spcPts val="13439"/>
              </a:lnSpc>
            </a:pPr>
            <a:r>
              <a:rPr lang="en-US" sz="9600">
                <a:solidFill>
                  <a:srgbClr val="363434"/>
                </a:solidFill>
                <a:latin typeface="DM Serif Display"/>
                <a:ea typeface="DM Serif Display"/>
                <a:cs typeface="DM Serif Display"/>
                <a:sym typeface="DM Serif Display"/>
              </a:rPr>
              <a:t>Resultados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3F3F3"/>
        </a:solidFill>
      </p:bgPr>
    </p:bg>
    <p:spTree>
      <p:nvGrpSpPr>
        <p:cNvPr id="1" name=""/>
        <p:cNvGrpSpPr/>
        <p:nvPr/>
      </p:nvGrpSpPr>
      <p:grpSpPr>
        <a:xfrm>
          <a:off x="0" y="0"/>
          <a:ext cx="0" cy="0"/>
          <a:chOff x="0" y="0"/>
          <a:chExt cx="0" cy="0"/>
        </a:xfrm>
      </p:grpSpPr>
      <p:sp>
        <p:nvSpPr>
          <p:cNvPr name="TextBox 2" id="2"/>
          <p:cNvSpPr txBox="true"/>
          <p:nvPr/>
        </p:nvSpPr>
        <p:spPr>
          <a:xfrm rot="0">
            <a:off x="1040887" y="847725"/>
            <a:ext cx="16218413" cy="1642110"/>
          </a:xfrm>
          <a:prstGeom prst="rect">
            <a:avLst/>
          </a:prstGeom>
        </p:spPr>
        <p:txBody>
          <a:bodyPr anchor="t" rtlCol="false" tIns="0" lIns="0" bIns="0" rIns="0">
            <a:spAutoFit/>
          </a:bodyPr>
          <a:lstStyle/>
          <a:p>
            <a:pPr algn="l">
              <a:lnSpc>
                <a:spcPts val="13439"/>
              </a:lnSpc>
            </a:pPr>
            <a:r>
              <a:rPr lang="en-US" sz="9600">
                <a:solidFill>
                  <a:srgbClr val="363434"/>
                </a:solidFill>
                <a:latin typeface="DM Serif Display"/>
                <a:ea typeface="DM Serif Display"/>
                <a:cs typeface="DM Serif Display"/>
                <a:sym typeface="DM Serif Display"/>
              </a:rPr>
              <a:t>¿Qué nos falto?</a:t>
            </a:r>
          </a:p>
        </p:txBody>
      </p:sp>
      <p:sp>
        <p:nvSpPr>
          <p:cNvPr name="TextBox 3" id="3"/>
          <p:cNvSpPr txBox="true"/>
          <p:nvPr/>
        </p:nvSpPr>
        <p:spPr>
          <a:xfrm rot="0">
            <a:off x="1040887" y="3033917"/>
            <a:ext cx="666756" cy="1606548"/>
          </a:xfrm>
          <a:prstGeom prst="rect">
            <a:avLst/>
          </a:prstGeom>
        </p:spPr>
        <p:txBody>
          <a:bodyPr anchor="t" rtlCol="false" tIns="0" lIns="0" bIns="0" rIns="0">
            <a:spAutoFit/>
          </a:bodyPr>
          <a:lstStyle/>
          <a:p>
            <a:pPr algn="r">
              <a:lnSpc>
                <a:spcPts val="13600"/>
              </a:lnSpc>
            </a:pPr>
            <a:r>
              <a:rPr lang="en-US" sz="8000">
                <a:solidFill>
                  <a:srgbClr val="363434"/>
                </a:solidFill>
                <a:latin typeface="DM Serif Display"/>
                <a:ea typeface="DM Serif Display"/>
                <a:cs typeface="DM Serif Display"/>
                <a:sym typeface="DM Serif Display"/>
              </a:rPr>
              <a:t>1</a:t>
            </a:r>
          </a:p>
        </p:txBody>
      </p:sp>
      <p:sp>
        <p:nvSpPr>
          <p:cNvPr name="TextBox 4" id="4"/>
          <p:cNvSpPr txBox="true"/>
          <p:nvPr/>
        </p:nvSpPr>
        <p:spPr>
          <a:xfrm rot="0">
            <a:off x="2098637" y="3453969"/>
            <a:ext cx="5155583" cy="1099820"/>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Que los agentes sean derribados por explosiones</a:t>
            </a:r>
          </a:p>
        </p:txBody>
      </p:sp>
      <p:sp>
        <p:nvSpPr>
          <p:cNvPr name="TextBox 5" id="5"/>
          <p:cNvSpPr txBox="true"/>
          <p:nvPr/>
        </p:nvSpPr>
        <p:spPr>
          <a:xfrm rot="0">
            <a:off x="10965675" y="3453969"/>
            <a:ext cx="5155583" cy="1099820"/>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Que los agentes no terminen en celdas con fuego</a:t>
            </a:r>
          </a:p>
        </p:txBody>
      </p:sp>
      <p:sp>
        <p:nvSpPr>
          <p:cNvPr name="TextBox 6" id="6"/>
          <p:cNvSpPr txBox="true"/>
          <p:nvPr/>
        </p:nvSpPr>
        <p:spPr>
          <a:xfrm rot="0">
            <a:off x="10152083" y="3272042"/>
            <a:ext cx="540544" cy="1368430"/>
          </a:xfrm>
          <a:prstGeom prst="rect">
            <a:avLst/>
          </a:prstGeom>
        </p:spPr>
        <p:txBody>
          <a:bodyPr anchor="t" rtlCol="false" tIns="0" lIns="0" bIns="0" rIns="0">
            <a:spAutoFit/>
          </a:bodyPr>
          <a:lstStyle/>
          <a:p>
            <a:pPr algn="ctr">
              <a:lnSpc>
                <a:spcPts val="11199"/>
              </a:lnSpc>
              <a:spcBef>
                <a:spcPct val="0"/>
              </a:spcBef>
            </a:pPr>
            <a:r>
              <a:rPr lang="en-US" sz="7999">
                <a:solidFill>
                  <a:srgbClr val="363434"/>
                </a:solidFill>
                <a:latin typeface="DM Serif Display"/>
                <a:ea typeface="DM Serif Display"/>
                <a:cs typeface="DM Serif Display"/>
                <a:sym typeface="DM Serif Display"/>
              </a:rPr>
              <a:t>2</a:t>
            </a:r>
          </a:p>
        </p:txBody>
      </p:sp>
      <p:sp>
        <p:nvSpPr>
          <p:cNvPr name="TextBox 7" id="7"/>
          <p:cNvSpPr txBox="true"/>
          <p:nvPr/>
        </p:nvSpPr>
        <p:spPr>
          <a:xfrm rot="0">
            <a:off x="2098637" y="5728138"/>
            <a:ext cx="5155583" cy="1661795"/>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Varias animaciones en Unity (Recoger victimas, quitar paredes)</a:t>
            </a:r>
          </a:p>
        </p:txBody>
      </p:sp>
      <p:sp>
        <p:nvSpPr>
          <p:cNvPr name="TextBox 8" id="8"/>
          <p:cNvSpPr txBox="true"/>
          <p:nvPr/>
        </p:nvSpPr>
        <p:spPr>
          <a:xfrm rot="0">
            <a:off x="11118075" y="5922448"/>
            <a:ext cx="5155583" cy="1099820"/>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Que las explosiones maten victimas</a:t>
            </a:r>
          </a:p>
        </p:txBody>
      </p:sp>
      <p:sp>
        <p:nvSpPr>
          <p:cNvPr name="TextBox 9" id="9"/>
          <p:cNvSpPr txBox="true"/>
          <p:nvPr/>
        </p:nvSpPr>
        <p:spPr>
          <a:xfrm rot="0">
            <a:off x="1198273" y="5817673"/>
            <a:ext cx="794136" cy="1377949"/>
          </a:xfrm>
          <a:prstGeom prst="rect">
            <a:avLst/>
          </a:prstGeom>
        </p:spPr>
        <p:txBody>
          <a:bodyPr anchor="t" rtlCol="false" tIns="0" lIns="0" bIns="0" rIns="0">
            <a:spAutoFit/>
          </a:bodyPr>
          <a:lstStyle/>
          <a:p>
            <a:pPr algn="l" marL="0" indent="0" lvl="0">
              <a:lnSpc>
                <a:spcPts val="11200"/>
              </a:lnSpc>
              <a:spcBef>
                <a:spcPct val="0"/>
              </a:spcBef>
            </a:pPr>
            <a:r>
              <a:rPr lang="en-US" sz="8000">
                <a:solidFill>
                  <a:srgbClr val="363434"/>
                </a:solidFill>
                <a:latin typeface="DM Serif Display"/>
                <a:ea typeface="DM Serif Display"/>
                <a:cs typeface="DM Serif Display"/>
                <a:sym typeface="DM Serif Display"/>
              </a:rPr>
              <a:t>3</a:t>
            </a:r>
          </a:p>
        </p:txBody>
      </p:sp>
      <p:sp>
        <p:nvSpPr>
          <p:cNvPr name="TextBox 10" id="10"/>
          <p:cNvSpPr txBox="true"/>
          <p:nvPr/>
        </p:nvSpPr>
        <p:spPr>
          <a:xfrm rot="0">
            <a:off x="10025287" y="5730996"/>
            <a:ext cx="794136" cy="1377949"/>
          </a:xfrm>
          <a:prstGeom prst="rect">
            <a:avLst/>
          </a:prstGeom>
        </p:spPr>
        <p:txBody>
          <a:bodyPr anchor="t" rtlCol="false" tIns="0" lIns="0" bIns="0" rIns="0">
            <a:spAutoFit/>
          </a:bodyPr>
          <a:lstStyle/>
          <a:p>
            <a:pPr algn="l" marL="0" indent="0" lvl="0">
              <a:lnSpc>
                <a:spcPts val="11200"/>
              </a:lnSpc>
              <a:spcBef>
                <a:spcPct val="0"/>
              </a:spcBef>
            </a:pPr>
            <a:r>
              <a:rPr lang="en-US" sz="8000">
                <a:solidFill>
                  <a:srgbClr val="363434"/>
                </a:solidFill>
                <a:latin typeface="DM Serif Display"/>
                <a:ea typeface="DM Serif Display"/>
                <a:cs typeface="DM Serif Display"/>
                <a:sym typeface="DM Serif Display"/>
              </a:rPr>
              <a:t>4</a:t>
            </a:r>
          </a:p>
        </p:txBody>
      </p:sp>
      <p:sp>
        <p:nvSpPr>
          <p:cNvPr name="TextBox 11" id="11"/>
          <p:cNvSpPr txBox="true"/>
          <p:nvPr/>
        </p:nvSpPr>
        <p:spPr>
          <a:xfrm rot="0">
            <a:off x="2291061" y="8195414"/>
            <a:ext cx="5155583" cy="1099820"/>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Mostrar agentes y victimas afuera del edificio</a:t>
            </a:r>
          </a:p>
        </p:txBody>
      </p:sp>
      <p:sp>
        <p:nvSpPr>
          <p:cNvPr name="TextBox 12" id="12"/>
          <p:cNvSpPr txBox="true"/>
          <p:nvPr/>
        </p:nvSpPr>
        <p:spPr>
          <a:xfrm rot="0">
            <a:off x="1198273" y="8003962"/>
            <a:ext cx="794136" cy="1377949"/>
          </a:xfrm>
          <a:prstGeom prst="rect">
            <a:avLst/>
          </a:prstGeom>
        </p:spPr>
        <p:txBody>
          <a:bodyPr anchor="t" rtlCol="false" tIns="0" lIns="0" bIns="0" rIns="0">
            <a:spAutoFit/>
          </a:bodyPr>
          <a:lstStyle/>
          <a:p>
            <a:pPr algn="l" marL="0" indent="0" lvl="0">
              <a:lnSpc>
                <a:spcPts val="11200"/>
              </a:lnSpc>
              <a:spcBef>
                <a:spcPct val="0"/>
              </a:spcBef>
            </a:pPr>
            <a:r>
              <a:rPr lang="en-US" sz="8000">
                <a:solidFill>
                  <a:srgbClr val="363434"/>
                </a:solidFill>
                <a:latin typeface="DM Serif Display"/>
                <a:ea typeface="DM Serif Display"/>
                <a:cs typeface="DM Serif Display"/>
                <a:sym typeface="DM Serif Display"/>
              </a:rPr>
              <a:t>5</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0" y="5143500"/>
            <a:ext cx="18288000" cy="5143500"/>
            <a:chOff x="0" y="0"/>
            <a:chExt cx="4816593" cy="1354667"/>
          </a:xfrm>
        </p:grpSpPr>
        <p:sp>
          <p:nvSpPr>
            <p:cNvPr name="Freeform 3" id="3"/>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F3F3F3"/>
            </a:solidFill>
          </p:spPr>
        </p:sp>
        <p:sp>
          <p:nvSpPr>
            <p:cNvPr name="TextBox 4" id="4"/>
            <p:cNvSpPr txBox="true"/>
            <p:nvPr/>
          </p:nvSpPr>
          <p:spPr>
            <a:xfrm>
              <a:off x="0" y="-38100"/>
              <a:ext cx="4816593" cy="1392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553499"/>
            <a:ext cx="16230600" cy="1828800"/>
          </a:xfrm>
          <a:prstGeom prst="rect">
            <a:avLst/>
          </a:prstGeom>
        </p:spPr>
        <p:txBody>
          <a:bodyPr anchor="t" rtlCol="false" tIns="0" lIns="0" bIns="0" rIns="0">
            <a:spAutoFit/>
          </a:bodyPr>
          <a:lstStyle/>
          <a:p>
            <a:pPr algn="ctr">
              <a:lnSpc>
                <a:spcPts val="14400"/>
              </a:lnSpc>
            </a:pPr>
            <a:r>
              <a:rPr lang="en-US" sz="12000">
                <a:solidFill>
                  <a:srgbClr val="363434"/>
                </a:solidFill>
                <a:latin typeface="DM Serif Display"/>
                <a:ea typeface="DM Serif Display"/>
                <a:cs typeface="DM Serif Display"/>
                <a:sym typeface="DM Serif Display"/>
              </a:rPr>
              <a:t>Muchas Gracias</a:t>
            </a:r>
          </a:p>
        </p:txBody>
      </p:sp>
      <p:grpSp>
        <p:nvGrpSpPr>
          <p:cNvPr name="Group 6" id="6"/>
          <p:cNvGrpSpPr/>
          <p:nvPr/>
        </p:nvGrpSpPr>
        <p:grpSpPr>
          <a:xfrm rot="0">
            <a:off x="8191500" y="4191000"/>
            <a:ext cx="1905000" cy="19050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363434"/>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3367875" y="0"/>
            <a:ext cx="11552250" cy="10287000"/>
            <a:chOff x="0" y="0"/>
            <a:chExt cx="1050060" cy="935053"/>
          </a:xfrm>
        </p:grpSpPr>
        <p:sp>
          <p:nvSpPr>
            <p:cNvPr name="Freeform 3" id="3"/>
            <p:cNvSpPr/>
            <p:nvPr/>
          </p:nvSpPr>
          <p:spPr>
            <a:xfrm flipH="false" flipV="false" rot="0">
              <a:off x="0" y="0"/>
              <a:ext cx="1050060" cy="935053"/>
            </a:xfrm>
            <a:custGeom>
              <a:avLst/>
              <a:gdLst/>
              <a:ahLst/>
              <a:cxnLst/>
              <a:rect r="r" b="b" t="t" l="l"/>
              <a:pathLst>
                <a:path h="935053" w="1050060">
                  <a:moveTo>
                    <a:pt x="0" y="0"/>
                  </a:moveTo>
                  <a:lnTo>
                    <a:pt x="1050060" y="0"/>
                  </a:lnTo>
                  <a:lnTo>
                    <a:pt x="1050060" y="935053"/>
                  </a:lnTo>
                  <a:lnTo>
                    <a:pt x="0" y="935053"/>
                  </a:lnTo>
                  <a:close/>
                </a:path>
              </a:pathLst>
            </a:custGeom>
            <a:solidFill>
              <a:srgbClr val="F3F3F3"/>
            </a:solidFill>
          </p:spPr>
        </p:sp>
        <p:sp>
          <p:nvSpPr>
            <p:cNvPr name="TextBox 4" id="4"/>
            <p:cNvSpPr txBox="true"/>
            <p:nvPr/>
          </p:nvSpPr>
          <p:spPr>
            <a:xfrm>
              <a:off x="0" y="-9525"/>
              <a:ext cx="1050060" cy="944578"/>
            </a:xfrm>
            <a:prstGeom prst="rect">
              <a:avLst/>
            </a:prstGeom>
          </p:spPr>
          <p:txBody>
            <a:bodyPr anchor="ctr" rtlCol="false" tIns="50800" lIns="50800" bIns="50800" rIns="50800"/>
            <a:lstStyle/>
            <a:p>
              <a:pPr algn="ctr">
                <a:lnSpc>
                  <a:spcPts val="2952"/>
                </a:lnSpc>
              </a:pPr>
            </a:p>
          </p:txBody>
        </p:sp>
      </p:grpSp>
      <p:sp>
        <p:nvSpPr>
          <p:cNvPr name="TextBox 5" id="5"/>
          <p:cNvSpPr txBox="true"/>
          <p:nvPr/>
        </p:nvSpPr>
        <p:spPr>
          <a:xfrm rot="0">
            <a:off x="4761361" y="3441065"/>
            <a:ext cx="8765279" cy="3347720"/>
          </a:xfrm>
          <a:prstGeom prst="rect">
            <a:avLst/>
          </a:prstGeom>
        </p:spPr>
        <p:txBody>
          <a:bodyPr anchor="t" rtlCol="false" tIns="0" lIns="0" bIns="0" rIns="0">
            <a:spAutoFit/>
          </a:bodyPr>
          <a:lstStyle/>
          <a:p>
            <a:pPr algn="ctr">
              <a:lnSpc>
                <a:spcPts val="4480"/>
              </a:lnSpc>
            </a:pPr>
            <a:r>
              <a:rPr lang="en-US" sz="3200">
                <a:solidFill>
                  <a:srgbClr val="363434"/>
                </a:solidFill>
                <a:latin typeface="Glacial Indifference"/>
                <a:ea typeface="Glacial Indifference"/>
                <a:cs typeface="Glacial Indifference"/>
                <a:sym typeface="Glacial Indifference"/>
              </a:rPr>
              <a:t>Para este reto tuvimos que implementar una simulación basada en agentes y modelos de la librería Mesa de Python, donde siguiendo las reglas del juego de mesa “Flash Point: Fire Rescue” nuestros agentes deben interactuar con el tablero y lograr el objetivo del juego. </a:t>
            </a:r>
          </a:p>
        </p:txBody>
      </p:sp>
      <p:sp>
        <p:nvSpPr>
          <p:cNvPr name="TextBox 6" id="6"/>
          <p:cNvSpPr txBox="true"/>
          <p:nvPr/>
        </p:nvSpPr>
        <p:spPr>
          <a:xfrm rot="0">
            <a:off x="4761361" y="847725"/>
            <a:ext cx="8765279" cy="1642110"/>
          </a:xfrm>
          <a:prstGeom prst="rect">
            <a:avLst/>
          </a:prstGeom>
        </p:spPr>
        <p:txBody>
          <a:bodyPr anchor="t" rtlCol="false" tIns="0" lIns="0" bIns="0" rIns="0">
            <a:spAutoFit/>
          </a:bodyPr>
          <a:lstStyle/>
          <a:p>
            <a:pPr algn="ctr">
              <a:lnSpc>
                <a:spcPts val="13439"/>
              </a:lnSpc>
            </a:pPr>
            <a:r>
              <a:rPr lang="en-US" sz="9600">
                <a:solidFill>
                  <a:srgbClr val="363434"/>
                </a:solidFill>
                <a:latin typeface="DM Serif Display"/>
                <a:ea typeface="DM Serif Display"/>
                <a:cs typeface="DM Serif Display"/>
                <a:sym typeface="DM Serif Display"/>
              </a:rPr>
              <a:t>Introducción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7388934" y="0"/>
            <a:ext cx="10899066" cy="10287000"/>
            <a:chOff x="0" y="0"/>
            <a:chExt cx="2870536" cy="2709333"/>
          </a:xfrm>
        </p:grpSpPr>
        <p:sp>
          <p:nvSpPr>
            <p:cNvPr name="Freeform 3" id="3"/>
            <p:cNvSpPr/>
            <p:nvPr/>
          </p:nvSpPr>
          <p:spPr>
            <a:xfrm flipH="false" flipV="false" rot="0">
              <a:off x="0" y="0"/>
              <a:ext cx="2870536" cy="2709333"/>
            </a:xfrm>
            <a:custGeom>
              <a:avLst/>
              <a:gdLst/>
              <a:ahLst/>
              <a:cxnLst/>
              <a:rect r="r" b="b" t="t" l="l"/>
              <a:pathLst>
                <a:path h="2709333" w="2870536">
                  <a:moveTo>
                    <a:pt x="0" y="0"/>
                  </a:moveTo>
                  <a:lnTo>
                    <a:pt x="2870536" y="0"/>
                  </a:lnTo>
                  <a:lnTo>
                    <a:pt x="2870536" y="2709333"/>
                  </a:lnTo>
                  <a:lnTo>
                    <a:pt x="0" y="2709333"/>
                  </a:lnTo>
                  <a:close/>
                </a:path>
              </a:pathLst>
            </a:custGeom>
            <a:solidFill>
              <a:srgbClr val="F3F3F3"/>
            </a:solidFill>
          </p:spPr>
        </p:sp>
        <p:sp>
          <p:nvSpPr>
            <p:cNvPr name="TextBox 4" id="4"/>
            <p:cNvSpPr txBox="true"/>
            <p:nvPr/>
          </p:nvSpPr>
          <p:spPr>
            <a:xfrm>
              <a:off x="0" y="-19050"/>
              <a:ext cx="2870536" cy="2728383"/>
            </a:xfrm>
            <a:prstGeom prst="rect">
              <a:avLst/>
            </a:prstGeom>
          </p:spPr>
          <p:txBody>
            <a:bodyPr anchor="ctr" rtlCol="false" tIns="50800" lIns="50800" bIns="50800" rIns="50800"/>
            <a:lstStyle/>
            <a:p>
              <a:pPr algn="ctr">
                <a:lnSpc>
                  <a:spcPts val="2952"/>
                </a:lnSpc>
              </a:pPr>
            </a:p>
          </p:txBody>
        </p:sp>
      </p:grpSp>
      <p:sp>
        <p:nvSpPr>
          <p:cNvPr name="Freeform 5" id="5"/>
          <p:cNvSpPr/>
          <p:nvPr/>
        </p:nvSpPr>
        <p:spPr>
          <a:xfrm flipH="false" flipV="false" rot="0">
            <a:off x="0" y="2486025"/>
            <a:ext cx="3456827" cy="5025969"/>
          </a:xfrm>
          <a:custGeom>
            <a:avLst/>
            <a:gdLst/>
            <a:ahLst/>
            <a:cxnLst/>
            <a:rect r="r" b="b" t="t" l="l"/>
            <a:pathLst>
              <a:path h="5025969" w="3456827">
                <a:moveTo>
                  <a:pt x="0" y="0"/>
                </a:moveTo>
                <a:lnTo>
                  <a:pt x="3456827" y="0"/>
                </a:lnTo>
                <a:lnTo>
                  <a:pt x="3456827" y="5025969"/>
                </a:lnTo>
                <a:lnTo>
                  <a:pt x="0" y="5025969"/>
                </a:lnTo>
                <a:lnTo>
                  <a:pt x="0" y="0"/>
                </a:lnTo>
                <a:close/>
              </a:path>
            </a:pathLst>
          </a:custGeom>
          <a:blipFill>
            <a:blip r:embed="rId2"/>
            <a:stretch>
              <a:fillRect l="0" t="0" r="-3895" b="0"/>
            </a:stretch>
          </a:blipFill>
        </p:spPr>
      </p:sp>
      <p:sp>
        <p:nvSpPr>
          <p:cNvPr name="Freeform 6" id="6"/>
          <p:cNvSpPr/>
          <p:nvPr/>
        </p:nvSpPr>
        <p:spPr>
          <a:xfrm flipH="false" flipV="false" rot="0">
            <a:off x="3892938" y="2480839"/>
            <a:ext cx="3351324" cy="4999911"/>
          </a:xfrm>
          <a:custGeom>
            <a:avLst/>
            <a:gdLst/>
            <a:ahLst/>
            <a:cxnLst/>
            <a:rect r="r" b="b" t="t" l="l"/>
            <a:pathLst>
              <a:path h="4999911" w="3351324">
                <a:moveTo>
                  <a:pt x="0" y="0"/>
                </a:moveTo>
                <a:lnTo>
                  <a:pt x="3351324" y="0"/>
                </a:lnTo>
                <a:lnTo>
                  <a:pt x="3351324" y="4999911"/>
                </a:lnTo>
                <a:lnTo>
                  <a:pt x="0" y="4999911"/>
                </a:lnTo>
                <a:lnTo>
                  <a:pt x="0" y="0"/>
                </a:lnTo>
                <a:close/>
              </a:path>
            </a:pathLst>
          </a:custGeom>
          <a:blipFill>
            <a:blip r:embed="rId3"/>
            <a:stretch>
              <a:fillRect l="0" t="0" r="-4951" b="0"/>
            </a:stretch>
          </a:blipFill>
        </p:spPr>
      </p:sp>
      <p:sp>
        <p:nvSpPr>
          <p:cNvPr name="TextBox 7" id="7"/>
          <p:cNvSpPr txBox="true"/>
          <p:nvPr/>
        </p:nvSpPr>
        <p:spPr>
          <a:xfrm rot="0">
            <a:off x="8217568" y="1028700"/>
            <a:ext cx="7226878" cy="1457325"/>
          </a:xfrm>
          <a:prstGeom prst="rect">
            <a:avLst/>
          </a:prstGeom>
        </p:spPr>
        <p:txBody>
          <a:bodyPr anchor="t" rtlCol="false" tIns="0" lIns="0" bIns="0" rIns="0">
            <a:spAutoFit/>
          </a:bodyPr>
          <a:lstStyle/>
          <a:p>
            <a:pPr algn="l">
              <a:lnSpc>
                <a:spcPts val="11519"/>
              </a:lnSpc>
            </a:pPr>
            <a:r>
              <a:rPr lang="en-US" sz="9600">
                <a:solidFill>
                  <a:srgbClr val="363434"/>
                </a:solidFill>
                <a:latin typeface="DM Serif Display"/>
                <a:ea typeface="DM Serif Display"/>
                <a:cs typeface="DM Serif Display"/>
                <a:sym typeface="DM Serif Display"/>
              </a:rPr>
              <a:t>Trasfondo</a:t>
            </a:r>
          </a:p>
        </p:txBody>
      </p:sp>
      <p:sp>
        <p:nvSpPr>
          <p:cNvPr name="TextBox 8" id="8"/>
          <p:cNvSpPr txBox="true"/>
          <p:nvPr/>
        </p:nvSpPr>
        <p:spPr>
          <a:xfrm rot="0">
            <a:off x="8217568" y="2734599"/>
            <a:ext cx="8765279" cy="5033645"/>
          </a:xfrm>
          <a:prstGeom prst="rect">
            <a:avLst/>
          </a:prstGeom>
        </p:spPr>
        <p:txBody>
          <a:bodyPr anchor="t" rtlCol="false" tIns="0" lIns="0" bIns="0" rIns="0">
            <a:spAutoFit/>
          </a:bodyPr>
          <a:lstStyle/>
          <a:p>
            <a:pPr algn="l">
              <a:lnSpc>
                <a:spcPts val="4480"/>
              </a:lnSpc>
            </a:pPr>
            <a:r>
              <a:rPr lang="en-US" sz="3200">
                <a:solidFill>
                  <a:srgbClr val="363434"/>
                </a:solidFill>
                <a:latin typeface="Glacial Indifference"/>
                <a:ea typeface="Glacial Indifference"/>
                <a:cs typeface="Glacial Indifference"/>
                <a:sym typeface="Glacial Indifference"/>
              </a:rPr>
              <a:t>La simulación demuestra el funcionamiento del juego, donde, las personas del pueblo han descubierto que hay una casa de brujitas cerca de ellos, así que deciden prenderla en llamas, lo que no saben es que las brujitas son buenas y que en lugar de hacer pociones malvadas en sus calderos, estaban haciendo consomé. Los encargados de salvarlas son sus pequeños secuaces duendes.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3F3F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144254"/>
            <a:chOff x="0" y="0"/>
            <a:chExt cx="4816593" cy="828116"/>
          </a:xfrm>
        </p:grpSpPr>
        <p:sp>
          <p:nvSpPr>
            <p:cNvPr name="Freeform 3" id="3"/>
            <p:cNvSpPr/>
            <p:nvPr/>
          </p:nvSpPr>
          <p:spPr>
            <a:xfrm flipH="false" flipV="false" rot="0">
              <a:off x="0" y="0"/>
              <a:ext cx="4816592" cy="828116"/>
            </a:xfrm>
            <a:custGeom>
              <a:avLst/>
              <a:gdLst/>
              <a:ahLst/>
              <a:cxnLst/>
              <a:rect r="r" b="b" t="t" l="l"/>
              <a:pathLst>
                <a:path h="828116" w="4816592">
                  <a:moveTo>
                    <a:pt x="0" y="0"/>
                  </a:moveTo>
                  <a:lnTo>
                    <a:pt x="4816592" y="0"/>
                  </a:lnTo>
                  <a:lnTo>
                    <a:pt x="4816592" y="828116"/>
                  </a:lnTo>
                  <a:lnTo>
                    <a:pt x="0" y="828116"/>
                  </a:lnTo>
                  <a:close/>
                </a:path>
              </a:pathLst>
            </a:custGeom>
            <a:solidFill>
              <a:srgbClr val="A6AA98"/>
            </a:solidFill>
          </p:spPr>
        </p:sp>
        <p:sp>
          <p:nvSpPr>
            <p:cNvPr name="TextBox 4" id="4"/>
            <p:cNvSpPr txBox="true"/>
            <p:nvPr/>
          </p:nvSpPr>
          <p:spPr>
            <a:xfrm>
              <a:off x="0" y="-38100"/>
              <a:ext cx="4816593" cy="86621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658899" y="5635245"/>
            <a:ext cx="6213332" cy="1216023"/>
            <a:chOff x="0" y="0"/>
            <a:chExt cx="8284443" cy="1621365"/>
          </a:xfrm>
        </p:grpSpPr>
        <p:sp>
          <p:nvSpPr>
            <p:cNvPr name="TextBox 6" id="6"/>
            <p:cNvSpPr txBox="true"/>
            <p:nvPr/>
          </p:nvSpPr>
          <p:spPr>
            <a:xfrm rot="0">
              <a:off x="0" y="-390525"/>
              <a:ext cx="889008" cy="2011890"/>
            </a:xfrm>
            <a:prstGeom prst="rect">
              <a:avLst/>
            </a:prstGeom>
          </p:spPr>
          <p:txBody>
            <a:bodyPr anchor="t" rtlCol="false" tIns="0" lIns="0" bIns="0" rIns="0">
              <a:spAutoFit/>
            </a:bodyPr>
            <a:lstStyle/>
            <a:p>
              <a:pPr algn="r">
                <a:lnSpc>
                  <a:spcPts val="13600"/>
                </a:lnSpc>
              </a:pPr>
              <a:r>
                <a:rPr lang="en-US" sz="8000">
                  <a:solidFill>
                    <a:srgbClr val="363434"/>
                  </a:solidFill>
                  <a:latin typeface="DM Serif Display"/>
                  <a:ea typeface="DM Serif Display"/>
                  <a:cs typeface="DM Serif Display"/>
                  <a:sym typeface="DM Serif Display"/>
                </a:rPr>
                <a:t>1</a:t>
              </a:r>
            </a:p>
          </p:txBody>
        </p:sp>
        <p:sp>
          <p:nvSpPr>
            <p:cNvPr name="TextBox 7" id="7"/>
            <p:cNvSpPr txBox="true"/>
            <p:nvPr/>
          </p:nvSpPr>
          <p:spPr>
            <a:xfrm rot="0">
              <a:off x="1410332" y="58419"/>
              <a:ext cx="6874111" cy="1447377"/>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Asignar a los agentes un punto de interés.</a:t>
              </a:r>
            </a:p>
          </p:txBody>
        </p:sp>
      </p:grpSp>
      <p:grpSp>
        <p:nvGrpSpPr>
          <p:cNvPr name="Group 8" id="8"/>
          <p:cNvGrpSpPr/>
          <p:nvPr/>
        </p:nvGrpSpPr>
        <p:grpSpPr>
          <a:xfrm rot="0">
            <a:off x="9415769" y="5440934"/>
            <a:ext cx="6213332" cy="1604645"/>
            <a:chOff x="0" y="0"/>
            <a:chExt cx="8284443" cy="2139527"/>
          </a:xfrm>
        </p:grpSpPr>
        <p:sp>
          <p:nvSpPr>
            <p:cNvPr name="TextBox 9" id="9"/>
            <p:cNvSpPr txBox="true"/>
            <p:nvPr/>
          </p:nvSpPr>
          <p:spPr>
            <a:xfrm rot="0">
              <a:off x="0" y="-131444"/>
              <a:ext cx="889008" cy="2011890"/>
            </a:xfrm>
            <a:prstGeom prst="rect">
              <a:avLst/>
            </a:prstGeom>
          </p:spPr>
          <p:txBody>
            <a:bodyPr anchor="t" rtlCol="false" tIns="0" lIns="0" bIns="0" rIns="0">
              <a:spAutoFit/>
            </a:bodyPr>
            <a:lstStyle/>
            <a:p>
              <a:pPr algn="r">
                <a:lnSpc>
                  <a:spcPts val="13600"/>
                </a:lnSpc>
              </a:pPr>
              <a:r>
                <a:rPr lang="en-US" sz="8000">
                  <a:solidFill>
                    <a:srgbClr val="363434"/>
                  </a:solidFill>
                  <a:latin typeface="DM Serif Display"/>
                  <a:ea typeface="DM Serif Display"/>
                  <a:cs typeface="DM Serif Display"/>
                  <a:sym typeface="DM Serif Display"/>
                </a:rPr>
                <a:t>2</a:t>
              </a:r>
            </a:p>
          </p:txBody>
        </p:sp>
        <p:sp>
          <p:nvSpPr>
            <p:cNvPr name="TextBox 10" id="10"/>
            <p:cNvSpPr txBox="true"/>
            <p:nvPr/>
          </p:nvSpPr>
          <p:spPr>
            <a:xfrm rot="0">
              <a:off x="1410332" y="-57150"/>
              <a:ext cx="6874111" cy="2196677"/>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Moverse en la ruta más corta hacía el punto de interés</a:t>
              </a:r>
            </a:p>
          </p:txBody>
        </p:sp>
      </p:grpSp>
      <p:grpSp>
        <p:nvGrpSpPr>
          <p:cNvPr name="Group 11" id="11"/>
          <p:cNvGrpSpPr/>
          <p:nvPr/>
        </p:nvGrpSpPr>
        <p:grpSpPr>
          <a:xfrm rot="0">
            <a:off x="2658899" y="7840917"/>
            <a:ext cx="6213332" cy="1604645"/>
            <a:chOff x="0" y="0"/>
            <a:chExt cx="8284443" cy="2139527"/>
          </a:xfrm>
        </p:grpSpPr>
        <p:sp>
          <p:nvSpPr>
            <p:cNvPr name="TextBox 12" id="12"/>
            <p:cNvSpPr txBox="true"/>
            <p:nvPr/>
          </p:nvSpPr>
          <p:spPr>
            <a:xfrm rot="0">
              <a:off x="0" y="-131444"/>
              <a:ext cx="889008" cy="2011890"/>
            </a:xfrm>
            <a:prstGeom prst="rect">
              <a:avLst/>
            </a:prstGeom>
          </p:spPr>
          <p:txBody>
            <a:bodyPr anchor="t" rtlCol="false" tIns="0" lIns="0" bIns="0" rIns="0">
              <a:spAutoFit/>
            </a:bodyPr>
            <a:lstStyle/>
            <a:p>
              <a:pPr algn="r">
                <a:lnSpc>
                  <a:spcPts val="13600"/>
                </a:lnSpc>
              </a:pPr>
              <a:r>
                <a:rPr lang="en-US" sz="8000">
                  <a:solidFill>
                    <a:srgbClr val="363434"/>
                  </a:solidFill>
                  <a:latin typeface="DM Serif Display"/>
                  <a:ea typeface="DM Serif Display"/>
                  <a:cs typeface="DM Serif Display"/>
                  <a:sym typeface="DM Serif Display"/>
                </a:rPr>
                <a:t>3</a:t>
              </a:r>
            </a:p>
          </p:txBody>
        </p:sp>
        <p:sp>
          <p:nvSpPr>
            <p:cNvPr name="TextBox 13" id="13"/>
            <p:cNvSpPr txBox="true"/>
            <p:nvPr/>
          </p:nvSpPr>
          <p:spPr>
            <a:xfrm rot="0">
              <a:off x="1410332" y="-57150"/>
              <a:ext cx="6874111" cy="2196677"/>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Si ya no hay puntos de interés, hacer que los agentes apaguen fuegos</a:t>
              </a:r>
            </a:p>
          </p:txBody>
        </p:sp>
      </p:grpSp>
      <p:sp>
        <p:nvSpPr>
          <p:cNvPr name="TextBox 14" id="14"/>
          <p:cNvSpPr txBox="true"/>
          <p:nvPr/>
        </p:nvSpPr>
        <p:spPr>
          <a:xfrm rot="0">
            <a:off x="1040887" y="3828950"/>
            <a:ext cx="16218413" cy="1099820"/>
          </a:xfrm>
          <a:prstGeom prst="rect">
            <a:avLst/>
          </a:prstGeom>
        </p:spPr>
        <p:txBody>
          <a:bodyPr anchor="t" rtlCol="false" tIns="0" lIns="0" bIns="0" rIns="0">
            <a:spAutoFit/>
          </a:bodyPr>
          <a:lstStyle/>
          <a:p>
            <a:pPr algn="l">
              <a:lnSpc>
                <a:spcPts val="4480"/>
              </a:lnSpc>
            </a:pPr>
            <a:r>
              <a:rPr lang="en-US" sz="3200">
                <a:solidFill>
                  <a:srgbClr val="363434"/>
                </a:solidFill>
                <a:latin typeface="Glacial Indifference"/>
                <a:ea typeface="Glacial Indifference"/>
                <a:cs typeface="Glacial Indifference"/>
                <a:sym typeface="Glacial Indifference"/>
              </a:rPr>
              <a:t>Para que nuestros agentes pudieran lograr el objetivo del juego usamos la siguiente estrategia:</a:t>
            </a:r>
          </a:p>
        </p:txBody>
      </p:sp>
      <p:sp>
        <p:nvSpPr>
          <p:cNvPr name="TextBox 15" id="15"/>
          <p:cNvSpPr txBox="true"/>
          <p:nvPr/>
        </p:nvSpPr>
        <p:spPr>
          <a:xfrm rot="0">
            <a:off x="1040887" y="847725"/>
            <a:ext cx="16218413" cy="1642110"/>
          </a:xfrm>
          <a:prstGeom prst="rect">
            <a:avLst/>
          </a:prstGeom>
        </p:spPr>
        <p:txBody>
          <a:bodyPr anchor="t" rtlCol="false" tIns="0" lIns="0" bIns="0" rIns="0">
            <a:spAutoFit/>
          </a:bodyPr>
          <a:lstStyle/>
          <a:p>
            <a:pPr algn="l">
              <a:lnSpc>
                <a:spcPts val="13439"/>
              </a:lnSpc>
            </a:pPr>
            <a:r>
              <a:rPr lang="en-US" sz="9600">
                <a:solidFill>
                  <a:srgbClr val="363434"/>
                </a:solidFill>
                <a:latin typeface="DM Serif Display"/>
                <a:ea typeface="DM Serif Display"/>
                <a:cs typeface="DM Serif Display"/>
                <a:sym typeface="DM Serif Display"/>
              </a:rPr>
              <a:t>Estrategia utilizada</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3F3F3"/>
        </a:solidFill>
      </p:bgPr>
    </p:bg>
    <p:spTree>
      <p:nvGrpSpPr>
        <p:cNvPr id="1" name=""/>
        <p:cNvGrpSpPr/>
        <p:nvPr/>
      </p:nvGrpSpPr>
      <p:grpSpPr>
        <a:xfrm>
          <a:off x="0" y="0"/>
          <a:ext cx="0" cy="0"/>
          <a:chOff x="0" y="0"/>
          <a:chExt cx="0" cy="0"/>
        </a:xfrm>
      </p:grpSpPr>
      <p:sp>
        <p:nvSpPr>
          <p:cNvPr name="TextBox 2" id="2"/>
          <p:cNvSpPr txBox="true"/>
          <p:nvPr/>
        </p:nvSpPr>
        <p:spPr>
          <a:xfrm rot="0">
            <a:off x="1028700" y="3970456"/>
            <a:ext cx="7384721" cy="953135"/>
          </a:xfrm>
          <a:prstGeom prst="rect">
            <a:avLst/>
          </a:prstGeom>
        </p:spPr>
        <p:txBody>
          <a:bodyPr anchor="t" rtlCol="false" tIns="0" lIns="0" bIns="0" rIns="0">
            <a:spAutoFit/>
          </a:bodyPr>
          <a:lstStyle/>
          <a:p>
            <a:pPr algn="l">
              <a:lnSpc>
                <a:spcPts val="7840"/>
              </a:lnSpc>
            </a:pPr>
            <a:r>
              <a:rPr lang="en-US" sz="5600">
                <a:solidFill>
                  <a:srgbClr val="363434"/>
                </a:solidFill>
                <a:latin typeface="DM Serif Display"/>
                <a:ea typeface="DM Serif Display"/>
                <a:cs typeface="DM Serif Display"/>
                <a:sym typeface="DM Serif Display"/>
              </a:rPr>
              <a:t>Métodos</a:t>
            </a:r>
          </a:p>
        </p:txBody>
      </p:sp>
      <p:sp>
        <p:nvSpPr>
          <p:cNvPr name="TextBox 3" id="3"/>
          <p:cNvSpPr txBox="true"/>
          <p:nvPr/>
        </p:nvSpPr>
        <p:spPr>
          <a:xfrm rot="0">
            <a:off x="9874579" y="3970456"/>
            <a:ext cx="7384721" cy="953135"/>
          </a:xfrm>
          <a:prstGeom prst="rect">
            <a:avLst/>
          </a:prstGeom>
        </p:spPr>
        <p:txBody>
          <a:bodyPr anchor="t" rtlCol="false" tIns="0" lIns="0" bIns="0" rIns="0">
            <a:spAutoFit/>
          </a:bodyPr>
          <a:lstStyle/>
          <a:p>
            <a:pPr algn="l">
              <a:lnSpc>
                <a:spcPts val="7840"/>
              </a:lnSpc>
            </a:pPr>
            <a:r>
              <a:rPr lang="en-US" sz="5600">
                <a:solidFill>
                  <a:srgbClr val="363434"/>
                </a:solidFill>
                <a:latin typeface="DM Serif Display"/>
                <a:ea typeface="DM Serif Display"/>
                <a:cs typeface="DM Serif Display"/>
                <a:sym typeface="DM Serif Display"/>
              </a:rPr>
              <a:t>Herramientas</a:t>
            </a:r>
          </a:p>
        </p:txBody>
      </p:sp>
      <p:sp>
        <p:nvSpPr>
          <p:cNvPr name="TextBox 4" id="4"/>
          <p:cNvSpPr txBox="true"/>
          <p:nvPr/>
        </p:nvSpPr>
        <p:spPr>
          <a:xfrm rot="0">
            <a:off x="1028700" y="5352415"/>
            <a:ext cx="7384721" cy="2781935"/>
          </a:xfrm>
          <a:prstGeom prst="rect">
            <a:avLst/>
          </a:prstGeom>
        </p:spPr>
        <p:txBody>
          <a:bodyPr anchor="t" rtlCol="false" tIns="0" lIns="0" bIns="0" rIns="0">
            <a:spAutoFit/>
          </a:bodyPr>
          <a:lstStyle/>
          <a:p>
            <a:pPr algn="l" marL="604519" indent="-302260" lvl="1">
              <a:lnSpc>
                <a:spcPts val="4479"/>
              </a:lnSpc>
              <a:buFont typeface="Arial"/>
              <a:buChar char="•"/>
            </a:pPr>
            <a:r>
              <a:rPr lang="en-US" sz="2799">
                <a:solidFill>
                  <a:srgbClr val="363434"/>
                </a:solidFill>
                <a:latin typeface="Glacial Indifference"/>
                <a:ea typeface="Glacial Indifference"/>
                <a:cs typeface="Glacial Indifference"/>
                <a:sym typeface="Glacial Indifference"/>
              </a:rPr>
              <a:t>Movimiento y verificación: Con distancia euclidiana</a:t>
            </a:r>
          </a:p>
          <a:p>
            <a:pPr algn="l" marL="604519" indent="-302260" lvl="1">
              <a:lnSpc>
                <a:spcPts val="4479"/>
              </a:lnSpc>
              <a:buFont typeface="Arial"/>
              <a:buChar char="•"/>
            </a:pPr>
            <a:r>
              <a:rPr lang="en-US" sz="2799">
                <a:solidFill>
                  <a:srgbClr val="363434"/>
                </a:solidFill>
                <a:latin typeface="Glacial Indifference"/>
                <a:ea typeface="Glacial Indifference"/>
                <a:cs typeface="Glacial Indifference"/>
                <a:sym typeface="Glacial Indifference"/>
              </a:rPr>
              <a:t>Asignación y toma de decisiones: Para saber si ir hacia un punto de interés, apagar fuego o romper paredes.</a:t>
            </a:r>
          </a:p>
        </p:txBody>
      </p:sp>
      <p:sp>
        <p:nvSpPr>
          <p:cNvPr name="TextBox 5" id="5"/>
          <p:cNvSpPr txBox="true"/>
          <p:nvPr/>
        </p:nvSpPr>
        <p:spPr>
          <a:xfrm rot="0">
            <a:off x="9874579" y="5352415"/>
            <a:ext cx="7384721" cy="1657985"/>
          </a:xfrm>
          <a:prstGeom prst="rect">
            <a:avLst/>
          </a:prstGeom>
        </p:spPr>
        <p:txBody>
          <a:bodyPr anchor="t" rtlCol="false" tIns="0" lIns="0" bIns="0" rIns="0">
            <a:spAutoFit/>
          </a:bodyPr>
          <a:lstStyle/>
          <a:p>
            <a:pPr algn="l" marL="604519" indent="-302260" lvl="1">
              <a:lnSpc>
                <a:spcPts val="4479"/>
              </a:lnSpc>
              <a:buFont typeface="Arial"/>
              <a:buChar char="•"/>
            </a:pPr>
            <a:r>
              <a:rPr lang="en-US" sz="2799">
                <a:solidFill>
                  <a:srgbClr val="363434"/>
                </a:solidFill>
                <a:latin typeface="Glacial Indifference"/>
                <a:ea typeface="Glacial Indifference"/>
                <a:cs typeface="Glacial Indifference"/>
                <a:sym typeface="Glacial Indifference"/>
              </a:rPr>
              <a:t>Mesa: Para el modelado de agentes</a:t>
            </a:r>
          </a:p>
          <a:p>
            <a:pPr algn="l" marL="604519" indent="-302260" lvl="1">
              <a:lnSpc>
                <a:spcPts val="4479"/>
              </a:lnSpc>
              <a:buFont typeface="Arial"/>
              <a:buChar char="•"/>
            </a:pPr>
            <a:r>
              <a:rPr lang="en-US" sz="2799">
                <a:solidFill>
                  <a:srgbClr val="363434"/>
                </a:solidFill>
                <a:latin typeface="Glacial Indifference"/>
                <a:ea typeface="Glacial Indifference"/>
                <a:cs typeface="Glacial Indifference"/>
                <a:sym typeface="Glacial Indifference"/>
              </a:rPr>
              <a:t>Unity: Para la simulación</a:t>
            </a:r>
          </a:p>
          <a:p>
            <a:pPr algn="l" marL="604519" indent="-302260" lvl="1">
              <a:lnSpc>
                <a:spcPts val="4479"/>
              </a:lnSpc>
              <a:buFont typeface="Arial"/>
              <a:buChar char="•"/>
            </a:pPr>
            <a:r>
              <a:rPr lang="en-US" sz="2799">
                <a:solidFill>
                  <a:srgbClr val="363434"/>
                </a:solidFill>
                <a:latin typeface="Glacial Indifference"/>
                <a:ea typeface="Glacial Indifference"/>
                <a:cs typeface="Glacial Indifference"/>
                <a:sym typeface="Glacial Indifference"/>
              </a:rPr>
              <a:t>Flask: Para el servidor</a:t>
            </a:r>
          </a:p>
        </p:txBody>
      </p:sp>
      <p:grpSp>
        <p:nvGrpSpPr>
          <p:cNvPr name="Group 6" id="6"/>
          <p:cNvGrpSpPr/>
          <p:nvPr/>
        </p:nvGrpSpPr>
        <p:grpSpPr>
          <a:xfrm rot="0">
            <a:off x="0" y="0"/>
            <a:ext cx="18288000" cy="3144254"/>
            <a:chOff x="0" y="0"/>
            <a:chExt cx="4816593" cy="828116"/>
          </a:xfrm>
        </p:grpSpPr>
        <p:sp>
          <p:nvSpPr>
            <p:cNvPr name="Freeform 7" id="7"/>
            <p:cNvSpPr/>
            <p:nvPr/>
          </p:nvSpPr>
          <p:spPr>
            <a:xfrm flipH="false" flipV="false" rot="0">
              <a:off x="0" y="0"/>
              <a:ext cx="4816592" cy="828116"/>
            </a:xfrm>
            <a:custGeom>
              <a:avLst/>
              <a:gdLst/>
              <a:ahLst/>
              <a:cxnLst/>
              <a:rect r="r" b="b" t="t" l="l"/>
              <a:pathLst>
                <a:path h="828116" w="4816592">
                  <a:moveTo>
                    <a:pt x="0" y="0"/>
                  </a:moveTo>
                  <a:lnTo>
                    <a:pt x="4816592" y="0"/>
                  </a:lnTo>
                  <a:lnTo>
                    <a:pt x="4816592" y="828116"/>
                  </a:lnTo>
                  <a:lnTo>
                    <a:pt x="0" y="828116"/>
                  </a:lnTo>
                  <a:close/>
                </a:path>
              </a:pathLst>
            </a:custGeom>
            <a:solidFill>
              <a:srgbClr val="A6AA98"/>
            </a:solidFill>
          </p:spPr>
        </p:sp>
        <p:sp>
          <p:nvSpPr>
            <p:cNvPr name="TextBox 8" id="8"/>
            <p:cNvSpPr txBox="true"/>
            <p:nvPr/>
          </p:nvSpPr>
          <p:spPr>
            <a:xfrm>
              <a:off x="0" y="-38100"/>
              <a:ext cx="4816593" cy="866216"/>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40887" y="866775"/>
            <a:ext cx="16218413" cy="1377949"/>
          </a:xfrm>
          <a:prstGeom prst="rect">
            <a:avLst/>
          </a:prstGeom>
        </p:spPr>
        <p:txBody>
          <a:bodyPr anchor="t" rtlCol="false" tIns="0" lIns="0" bIns="0" rIns="0">
            <a:spAutoFit/>
          </a:bodyPr>
          <a:lstStyle/>
          <a:p>
            <a:pPr algn="l">
              <a:lnSpc>
                <a:spcPts val="11200"/>
              </a:lnSpc>
            </a:pPr>
            <a:r>
              <a:rPr lang="en-US" sz="8000">
                <a:solidFill>
                  <a:srgbClr val="363434"/>
                </a:solidFill>
                <a:latin typeface="DM Serif Display"/>
                <a:ea typeface="DM Serif Display"/>
                <a:cs typeface="DM Serif Display"/>
                <a:sym typeface="DM Serif Display"/>
              </a:rPr>
              <a:t>Métodos y herramientas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1540042" y="3335588"/>
            <a:ext cx="6830238" cy="6951412"/>
            <a:chOff x="0" y="0"/>
            <a:chExt cx="1798910" cy="1830825"/>
          </a:xfrm>
        </p:grpSpPr>
        <p:sp>
          <p:nvSpPr>
            <p:cNvPr name="Freeform 3" id="3"/>
            <p:cNvSpPr/>
            <p:nvPr/>
          </p:nvSpPr>
          <p:spPr>
            <a:xfrm flipH="false" flipV="false" rot="0">
              <a:off x="0" y="0"/>
              <a:ext cx="1798910" cy="1830824"/>
            </a:xfrm>
            <a:custGeom>
              <a:avLst/>
              <a:gdLst/>
              <a:ahLst/>
              <a:cxnLst/>
              <a:rect r="r" b="b" t="t" l="l"/>
              <a:pathLst>
                <a:path h="1830824" w="1798910">
                  <a:moveTo>
                    <a:pt x="0" y="0"/>
                  </a:moveTo>
                  <a:lnTo>
                    <a:pt x="1798910" y="0"/>
                  </a:lnTo>
                  <a:lnTo>
                    <a:pt x="1798910" y="1830824"/>
                  </a:lnTo>
                  <a:lnTo>
                    <a:pt x="0" y="1830824"/>
                  </a:lnTo>
                  <a:close/>
                </a:path>
              </a:pathLst>
            </a:custGeom>
            <a:solidFill>
              <a:srgbClr val="F3F3F3"/>
            </a:solidFill>
          </p:spPr>
        </p:sp>
        <p:sp>
          <p:nvSpPr>
            <p:cNvPr name="TextBox 4" id="4"/>
            <p:cNvSpPr txBox="true"/>
            <p:nvPr/>
          </p:nvSpPr>
          <p:spPr>
            <a:xfrm>
              <a:off x="0" y="-19050"/>
              <a:ext cx="1798910" cy="1849875"/>
            </a:xfrm>
            <a:prstGeom prst="rect">
              <a:avLst/>
            </a:prstGeom>
          </p:spPr>
          <p:txBody>
            <a:bodyPr anchor="ctr" rtlCol="false" tIns="50800" lIns="50800" bIns="50800" rIns="50800"/>
            <a:lstStyle/>
            <a:p>
              <a:pPr algn="ctr">
                <a:lnSpc>
                  <a:spcPts val="2952"/>
                </a:lnSpc>
              </a:pPr>
            </a:p>
          </p:txBody>
        </p:sp>
      </p:grpSp>
      <p:sp>
        <p:nvSpPr>
          <p:cNvPr name="TextBox 5" id="5"/>
          <p:cNvSpPr txBox="true"/>
          <p:nvPr/>
        </p:nvSpPr>
        <p:spPr>
          <a:xfrm rot="0">
            <a:off x="1040887" y="847725"/>
            <a:ext cx="16218413" cy="1642110"/>
          </a:xfrm>
          <a:prstGeom prst="rect">
            <a:avLst/>
          </a:prstGeom>
        </p:spPr>
        <p:txBody>
          <a:bodyPr anchor="t" rtlCol="false" tIns="0" lIns="0" bIns="0" rIns="0">
            <a:spAutoFit/>
          </a:bodyPr>
          <a:lstStyle/>
          <a:p>
            <a:pPr algn="l">
              <a:lnSpc>
                <a:spcPts val="13439"/>
              </a:lnSpc>
            </a:pPr>
            <a:r>
              <a:rPr lang="en-US" sz="9600">
                <a:solidFill>
                  <a:srgbClr val="363434"/>
                </a:solidFill>
                <a:latin typeface="DM Serif Display"/>
                <a:ea typeface="DM Serif Display"/>
                <a:cs typeface="DM Serif Display"/>
                <a:sym typeface="DM Serif Display"/>
              </a:rPr>
              <a:t>Conexión Cliente-Servidor</a:t>
            </a:r>
          </a:p>
        </p:txBody>
      </p:sp>
      <p:sp>
        <p:nvSpPr>
          <p:cNvPr name="TextBox 6" id="6"/>
          <p:cNvSpPr txBox="true"/>
          <p:nvPr/>
        </p:nvSpPr>
        <p:spPr>
          <a:xfrm rot="0">
            <a:off x="2369927" y="3346452"/>
            <a:ext cx="5170468" cy="1606548"/>
          </a:xfrm>
          <a:prstGeom prst="rect">
            <a:avLst/>
          </a:prstGeom>
        </p:spPr>
        <p:txBody>
          <a:bodyPr anchor="t" rtlCol="false" tIns="0" lIns="0" bIns="0" rIns="0">
            <a:spAutoFit/>
          </a:bodyPr>
          <a:lstStyle/>
          <a:p>
            <a:pPr algn="l">
              <a:lnSpc>
                <a:spcPts val="13600"/>
              </a:lnSpc>
            </a:pPr>
            <a:r>
              <a:rPr lang="en-US" sz="8000">
                <a:solidFill>
                  <a:srgbClr val="363434"/>
                </a:solidFill>
                <a:latin typeface="DM Serif Display"/>
                <a:ea typeface="DM Serif Display"/>
                <a:cs typeface="DM Serif Display"/>
                <a:sym typeface="DM Serif Display"/>
              </a:rPr>
              <a:t>1</a:t>
            </a:r>
          </a:p>
        </p:txBody>
      </p:sp>
      <p:grpSp>
        <p:nvGrpSpPr>
          <p:cNvPr name="Group 7" id="7"/>
          <p:cNvGrpSpPr/>
          <p:nvPr/>
        </p:nvGrpSpPr>
        <p:grpSpPr>
          <a:xfrm rot="0">
            <a:off x="2369927" y="5843588"/>
            <a:ext cx="5170468" cy="2714625"/>
            <a:chOff x="0" y="0"/>
            <a:chExt cx="6893957" cy="3619500"/>
          </a:xfrm>
        </p:grpSpPr>
        <p:sp>
          <p:nvSpPr>
            <p:cNvPr name="TextBox 8" id="8"/>
            <p:cNvSpPr txBox="true"/>
            <p:nvPr/>
          </p:nvSpPr>
          <p:spPr>
            <a:xfrm rot="0">
              <a:off x="0" y="841502"/>
              <a:ext cx="6893957" cy="2777998"/>
            </a:xfrm>
            <a:prstGeom prst="rect">
              <a:avLst/>
            </a:prstGeom>
          </p:spPr>
          <p:txBody>
            <a:bodyPr anchor="t" rtlCol="false" tIns="0" lIns="0" bIns="0" rIns="0">
              <a:spAutoFit/>
            </a:bodyPr>
            <a:lstStyle/>
            <a:p>
              <a:pPr algn="l">
                <a:lnSpc>
                  <a:spcPts val="3311"/>
                </a:lnSpc>
              </a:pPr>
              <a:r>
                <a:rPr lang="en-US" sz="2400">
                  <a:solidFill>
                    <a:srgbClr val="363434"/>
                  </a:solidFill>
                  <a:latin typeface="Glacial Indifference"/>
                  <a:ea typeface="Glacial Indifference"/>
                  <a:cs typeface="Glacial Indifference"/>
                  <a:sym typeface="Glacial Indifference"/>
                </a:rPr>
                <a:t>Este método nos sirve para obtener en forma de JSON la información del mapa.</a:t>
              </a:r>
            </a:p>
            <a:p>
              <a:pPr algn="l">
                <a:lnSpc>
                  <a:spcPts val="3311"/>
                </a:lnSpc>
              </a:pPr>
              <a:r>
                <a:rPr lang="en-US" sz="2400">
                  <a:solidFill>
                    <a:srgbClr val="363434"/>
                  </a:solidFill>
                  <a:latin typeface="Glacial Indifference"/>
                  <a:ea typeface="Glacial Indifference"/>
                  <a:cs typeface="Glacial Indifference"/>
                  <a:sym typeface="Glacial Indifference"/>
                </a:rPr>
                <a:t>Así podremos crear en Unity el mapa para la simulación.</a:t>
              </a:r>
            </a:p>
          </p:txBody>
        </p:sp>
        <p:sp>
          <p:nvSpPr>
            <p:cNvPr name="TextBox 9" id="9"/>
            <p:cNvSpPr txBox="true"/>
            <p:nvPr/>
          </p:nvSpPr>
          <p:spPr>
            <a:xfrm rot="0">
              <a:off x="0" y="-57150"/>
              <a:ext cx="6893957" cy="698077"/>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GET (/api/map)</a:t>
              </a:r>
            </a:p>
          </p:txBody>
        </p:sp>
      </p:grpSp>
      <p:grpSp>
        <p:nvGrpSpPr>
          <p:cNvPr name="Group 10" id="10"/>
          <p:cNvGrpSpPr/>
          <p:nvPr/>
        </p:nvGrpSpPr>
        <p:grpSpPr>
          <a:xfrm rot="0">
            <a:off x="9150094" y="3335588"/>
            <a:ext cx="6830238" cy="6951412"/>
            <a:chOff x="0" y="0"/>
            <a:chExt cx="1798910" cy="1830825"/>
          </a:xfrm>
        </p:grpSpPr>
        <p:sp>
          <p:nvSpPr>
            <p:cNvPr name="Freeform 11" id="11"/>
            <p:cNvSpPr/>
            <p:nvPr/>
          </p:nvSpPr>
          <p:spPr>
            <a:xfrm flipH="false" flipV="false" rot="0">
              <a:off x="0" y="0"/>
              <a:ext cx="1798910" cy="1830824"/>
            </a:xfrm>
            <a:custGeom>
              <a:avLst/>
              <a:gdLst/>
              <a:ahLst/>
              <a:cxnLst/>
              <a:rect r="r" b="b" t="t" l="l"/>
              <a:pathLst>
                <a:path h="1830824" w="1798910">
                  <a:moveTo>
                    <a:pt x="0" y="0"/>
                  </a:moveTo>
                  <a:lnTo>
                    <a:pt x="1798910" y="0"/>
                  </a:lnTo>
                  <a:lnTo>
                    <a:pt x="1798910" y="1830824"/>
                  </a:lnTo>
                  <a:lnTo>
                    <a:pt x="0" y="1830824"/>
                  </a:lnTo>
                  <a:close/>
                </a:path>
              </a:pathLst>
            </a:custGeom>
            <a:solidFill>
              <a:srgbClr val="F3F3F3"/>
            </a:solidFill>
          </p:spPr>
        </p:sp>
        <p:sp>
          <p:nvSpPr>
            <p:cNvPr name="TextBox 12" id="12"/>
            <p:cNvSpPr txBox="true"/>
            <p:nvPr/>
          </p:nvSpPr>
          <p:spPr>
            <a:xfrm>
              <a:off x="0" y="-19050"/>
              <a:ext cx="1798910" cy="1849875"/>
            </a:xfrm>
            <a:prstGeom prst="rect">
              <a:avLst/>
            </a:prstGeom>
          </p:spPr>
          <p:txBody>
            <a:bodyPr anchor="ctr" rtlCol="false" tIns="50800" lIns="50800" bIns="50800" rIns="50800"/>
            <a:lstStyle/>
            <a:p>
              <a:pPr algn="ctr">
                <a:lnSpc>
                  <a:spcPts val="2952"/>
                </a:lnSpc>
              </a:pPr>
            </a:p>
          </p:txBody>
        </p:sp>
      </p:grpSp>
      <p:sp>
        <p:nvSpPr>
          <p:cNvPr name="TextBox 13" id="13"/>
          <p:cNvSpPr txBox="true"/>
          <p:nvPr/>
        </p:nvSpPr>
        <p:spPr>
          <a:xfrm rot="0">
            <a:off x="9979979" y="3346452"/>
            <a:ext cx="5170468" cy="1606548"/>
          </a:xfrm>
          <a:prstGeom prst="rect">
            <a:avLst/>
          </a:prstGeom>
        </p:spPr>
        <p:txBody>
          <a:bodyPr anchor="t" rtlCol="false" tIns="0" lIns="0" bIns="0" rIns="0">
            <a:spAutoFit/>
          </a:bodyPr>
          <a:lstStyle/>
          <a:p>
            <a:pPr algn="l">
              <a:lnSpc>
                <a:spcPts val="13600"/>
              </a:lnSpc>
            </a:pPr>
            <a:r>
              <a:rPr lang="en-US" sz="8000">
                <a:solidFill>
                  <a:srgbClr val="363434"/>
                </a:solidFill>
                <a:latin typeface="DM Serif Display"/>
                <a:ea typeface="DM Serif Display"/>
                <a:cs typeface="DM Serif Display"/>
                <a:sym typeface="DM Serif Display"/>
              </a:rPr>
              <a:t>2</a:t>
            </a:r>
          </a:p>
        </p:txBody>
      </p:sp>
      <p:grpSp>
        <p:nvGrpSpPr>
          <p:cNvPr name="Group 14" id="14"/>
          <p:cNvGrpSpPr/>
          <p:nvPr/>
        </p:nvGrpSpPr>
        <p:grpSpPr>
          <a:xfrm rot="0">
            <a:off x="9979979" y="5843588"/>
            <a:ext cx="5170468" cy="3133725"/>
            <a:chOff x="0" y="0"/>
            <a:chExt cx="6893957" cy="4178300"/>
          </a:xfrm>
        </p:grpSpPr>
        <p:sp>
          <p:nvSpPr>
            <p:cNvPr name="TextBox 15" id="15"/>
            <p:cNvSpPr txBox="true"/>
            <p:nvPr/>
          </p:nvSpPr>
          <p:spPr>
            <a:xfrm rot="0">
              <a:off x="0" y="841502"/>
              <a:ext cx="6893957" cy="3336798"/>
            </a:xfrm>
            <a:prstGeom prst="rect">
              <a:avLst/>
            </a:prstGeom>
          </p:spPr>
          <p:txBody>
            <a:bodyPr anchor="t" rtlCol="false" tIns="0" lIns="0" bIns="0" rIns="0">
              <a:spAutoFit/>
            </a:bodyPr>
            <a:lstStyle/>
            <a:p>
              <a:pPr algn="l">
                <a:lnSpc>
                  <a:spcPts val="3311"/>
                </a:lnSpc>
              </a:pPr>
              <a:r>
                <a:rPr lang="en-US" sz="2400">
                  <a:solidFill>
                    <a:srgbClr val="363434"/>
                  </a:solidFill>
                  <a:latin typeface="Glacial Indifference"/>
                  <a:ea typeface="Glacial Indifference"/>
                  <a:cs typeface="Glacial Indifference"/>
                  <a:sym typeface="Glacial Indifference"/>
                </a:rPr>
                <a:t>Este método nos sirve para ejecutar la simulación de los agentes y obtener toda la información de los pasos ejecutados.</a:t>
              </a:r>
            </a:p>
            <a:p>
              <a:pPr algn="l">
                <a:lnSpc>
                  <a:spcPts val="3311"/>
                </a:lnSpc>
              </a:pPr>
              <a:r>
                <a:rPr lang="en-US" sz="2400">
                  <a:solidFill>
                    <a:srgbClr val="363434"/>
                  </a:solidFill>
                  <a:latin typeface="Glacial Indifference"/>
                  <a:ea typeface="Glacial Indifference"/>
                  <a:cs typeface="Glacial Indifference"/>
                  <a:sym typeface="Glacial Indifference"/>
                </a:rPr>
                <a:t>Así podremos demostrar en Unity los movimientos.</a:t>
              </a:r>
            </a:p>
          </p:txBody>
        </p:sp>
        <p:sp>
          <p:nvSpPr>
            <p:cNvPr name="TextBox 16" id="16"/>
            <p:cNvSpPr txBox="true"/>
            <p:nvPr/>
          </p:nvSpPr>
          <p:spPr>
            <a:xfrm rot="0">
              <a:off x="0" y="-57150"/>
              <a:ext cx="6893957" cy="698077"/>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363434"/>
                  </a:solidFill>
                  <a:latin typeface="DM Serif Display"/>
                  <a:ea typeface="DM Serif Display"/>
                  <a:cs typeface="DM Serif Display"/>
                  <a:sym typeface="DM Serif Display"/>
                </a:rPr>
                <a:t>GET (/api/simulation)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0" y="3484195"/>
            <a:ext cx="18288000" cy="6795903"/>
            <a:chOff x="0" y="0"/>
            <a:chExt cx="4816593" cy="1789867"/>
          </a:xfrm>
        </p:grpSpPr>
        <p:sp>
          <p:nvSpPr>
            <p:cNvPr name="Freeform 3" id="3"/>
            <p:cNvSpPr/>
            <p:nvPr/>
          </p:nvSpPr>
          <p:spPr>
            <a:xfrm flipH="false" flipV="false" rot="0">
              <a:off x="0" y="0"/>
              <a:ext cx="4816592" cy="1789867"/>
            </a:xfrm>
            <a:custGeom>
              <a:avLst/>
              <a:gdLst/>
              <a:ahLst/>
              <a:cxnLst/>
              <a:rect r="r" b="b" t="t" l="l"/>
              <a:pathLst>
                <a:path h="1789867" w="4816592">
                  <a:moveTo>
                    <a:pt x="0" y="0"/>
                  </a:moveTo>
                  <a:lnTo>
                    <a:pt x="4816592" y="0"/>
                  </a:lnTo>
                  <a:lnTo>
                    <a:pt x="4816592" y="1789867"/>
                  </a:lnTo>
                  <a:lnTo>
                    <a:pt x="0" y="1789867"/>
                  </a:lnTo>
                  <a:close/>
                </a:path>
              </a:pathLst>
            </a:custGeom>
            <a:solidFill>
              <a:srgbClr val="F3F3F3"/>
            </a:solidFill>
          </p:spPr>
        </p:sp>
        <p:sp>
          <p:nvSpPr>
            <p:cNvPr name="TextBox 4" id="4"/>
            <p:cNvSpPr txBox="true"/>
            <p:nvPr/>
          </p:nvSpPr>
          <p:spPr>
            <a:xfrm>
              <a:off x="0" y="-38100"/>
              <a:ext cx="4816593" cy="1827967"/>
            </a:xfrm>
            <a:prstGeom prst="rect">
              <a:avLst/>
            </a:prstGeom>
          </p:spPr>
          <p:txBody>
            <a:bodyPr anchor="ctr" rtlCol="false" tIns="50800" lIns="50800" bIns="50800" rIns="50800"/>
            <a:lstStyle/>
            <a:p>
              <a:pPr algn="ctr">
                <a:lnSpc>
                  <a:spcPts val="2659"/>
                </a:lnSpc>
              </a:pPr>
            </a:p>
          </p:txBody>
        </p:sp>
      </p:grpSp>
      <p:pic>
        <p:nvPicPr>
          <p:cNvPr name="Picture 5" id="5">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3592890" y="3759647"/>
            <a:ext cx="11102219" cy="6244998"/>
          </a:xfrm>
          <a:prstGeom prst="rect">
            <a:avLst/>
          </a:prstGeom>
        </p:spPr>
      </p:pic>
      <p:sp>
        <p:nvSpPr>
          <p:cNvPr name="TextBox 6" id="6"/>
          <p:cNvSpPr txBox="true"/>
          <p:nvPr/>
        </p:nvSpPr>
        <p:spPr>
          <a:xfrm rot="0">
            <a:off x="3712371" y="1028700"/>
            <a:ext cx="10863257" cy="1457325"/>
          </a:xfrm>
          <a:prstGeom prst="rect">
            <a:avLst/>
          </a:prstGeom>
        </p:spPr>
        <p:txBody>
          <a:bodyPr anchor="t" rtlCol="false" tIns="0" lIns="0" bIns="0" rIns="0">
            <a:spAutoFit/>
          </a:bodyPr>
          <a:lstStyle/>
          <a:p>
            <a:pPr algn="ctr" marL="0" indent="0" lvl="0">
              <a:lnSpc>
                <a:spcPts val="11519"/>
              </a:lnSpc>
              <a:spcBef>
                <a:spcPct val="0"/>
              </a:spcBef>
            </a:pPr>
            <a:r>
              <a:rPr lang="en-US" sz="9600">
                <a:solidFill>
                  <a:srgbClr val="363434"/>
                </a:solidFill>
                <a:latin typeface="DM Serif Display"/>
                <a:ea typeface="DM Serif Display"/>
                <a:cs typeface="DM Serif Display"/>
                <a:sym typeface="DM Serif Display"/>
              </a:rPr>
              <a:t>Visualización</a:t>
            </a:r>
          </a:p>
        </p:txBody>
      </p:sp>
      <p:sp>
        <p:nvSpPr>
          <p:cNvPr name="TextBox 7" id="7"/>
          <p:cNvSpPr txBox="true"/>
          <p:nvPr/>
        </p:nvSpPr>
        <p:spPr>
          <a:xfrm rot="0">
            <a:off x="5748612" y="2355398"/>
            <a:ext cx="7049980" cy="630555"/>
          </a:xfrm>
          <a:prstGeom prst="rect">
            <a:avLst/>
          </a:prstGeom>
        </p:spPr>
        <p:txBody>
          <a:bodyPr anchor="t" rtlCol="false" tIns="0" lIns="0" bIns="0" rIns="0">
            <a:spAutoFit/>
          </a:bodyPr>
          <a:lstStyle/>
          <a:p>
            <a:pPr algn="l" marL="0" indent="0" lvl="0">
              <a:lnSpc>
                <a:spcPts val="2519"/>
              </a:lnSpc>
            </a:pPr>
            <a:r>
              <a:rPr lang="en-US" sz="1799">
                <a:solidFill>
                  <a:srgbClr val="363434"/>
                </a:solidFill>
                <a:latin typeface="Glacial Indifference"/>
                <a:ea typeface="Glacial Indifference"/>
                <a:cs typeface="Glacial Indifference"/>
                <a:sym typeface="Glacial Indifference"/>
              </a:rPr>
              <a:t>https://drive.google.com/file/d/1fZQ_I3fvaE8OlXiIwll9oRvRZIuEQ7st/view?usp=sharing</a:t>
            </a:r>
          </a:p>
        </p:txBody>
      </p:sp>
    </p:spTree>
  </p:cSld>
  <p:clrMapOvr>
    <a:masterClrMapping/>
  </p:clrMapOvr>
  <p:timing>
    <p:tnLst>
      <p:par>
        <p:cTn dur="indefinite" restart="never" nodeType="tmRoot">
          <p:childTnLst>
            <p:video>
              <p:cMediaNode vol="100000">
                <p:cTn fill="hold" display="false">
                  <p:stCondLst>
                    <p:cond delay="indefinite"/>
                  </p:stCondLst>
                </p:cTn>
                <p:tgtEl>
                  <p:spTgt spid="5"/>
                </p:tgtEl>
              </p:cMediaNode>
            </p:video>
          </p:childTnLst>
        </p:cTn>
      </p:par>
    </p:tnLst>
  </p:timing>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610989" y="0"/>
            <a:ext cx="17113283" cy="10287000"/>
            <a:chOff x="0" y="0"/>
            <a:chExt cx="1555539" cy="935053"/>
          </a:xfrm>
        </p:grpSpPr>
        <p:sp>
          <p:nvSpPr>
            <p:cNvPr name="Freeform 3" id="3"/>
            <p:cNvSpPr/>
            <p:nvPr/>
          </p:nvSpPr>
          <p:spPr>
            <a:xfrm flipH="false" flipV="false" rot="0">
              <a:off x="0" y="0"/>
              <a:ext cx="1555539" cy="935053"/>
            </a:xfrm>
            <a:custGeom>
              <a:avLst/>
              <a:gdLst/>
              <a:ahLst/>
              <a:cxnLst/>
              <a:rect r="r" b="b" t="t" l="l"/>
              <a:pathLst>
                <a:path h="935053" w="1555539">
                  <a:moveTo>
                    <a:pt x="0" y="0"/>
                  </a:moveTo>
                  <a:lnTo>
                    <a:pt x="1555539" y="0"/>
                  </a:lnTo>
                  <a:lnTo>
                    <a:pt x="1555539" y="935053"/>
                  </a:lnTo>
                  <a:lnTo>
                    <a:pt x="0" y="935053"/>
                  </a:lnTo>
                  <a:close/>
                </a:path>
              </a:pathLst>
            </a:custGeom>
            <a:solidFill>
              <a:srgbClr val="F3F3F3"/>
            </a:solidFill>
          </p:spPr>
        </p:sp>
        <p:sp>
          <p:nvSpPr>
            <p:cNvPr name="TextBox 4" id="4"/>
            <p:cNvSpPr txBox="true"/>
            <p:nvPr/>
          </p:nvSpPr>
          <p:spPr>
            <a:xfrm>
              <a:off x="0" y="-9525"/>
              <a:ext cx="1555539" cy="944578"/>
            </a:xfrm>
            <a:prstGeom prst="rect">
              <a:avLst/>
            </a:prstGeom>
          </p:spPr>
          <p:txBody>
            <a:bodyPr anchor="ctr" rtlCol="false" tIns="50800" lIns="50800" bIns="50800" rIns="50800"/>
            <a:lstStyle/>
            <a:p>
              <a:pPr algn="ctr">
                <a:lnSpc>
                  <a:spcPts val="2952"/>
                </a:lnSpc>
              </a:pPr>
            </a:p>
          </p:txBody>
        </p:sp>
      </p:grpSp>
      <p:sp>
        <p:nvSpPr>
          <p:cNvPr name="Freeform 5" id="5"/>
          <p:cNvSpPr/>
          <p:nvPr/>
        </p:nvSpPr>
        <p:spPr>
          <a:xfrm flipH="false" flipV="false" rot="0">
            <a:off x="5161241" y="3277418"/>
            <a:ext cx="8012779" cy="6480095"/>
          </a:xfrm>
          <a:custGeom>
            <a:avLst/>
            <a:gdLst/>
            <a:ahLst/>
            <a:cxnLst/>
            <a:rect r="r" b="b" t="t" l="l"/>
            <a:pathLst>
              <a:path h="6480095" w="8012779">
                <a:moveTo>
                  <a:pt x="0" y="0"/>
                </a:moveTo>
                <a:lnTo>
                  <a:pt x="8012779" y="0"/>
                </a:lnTo>
                <a:lnTo>
                  <a:pt x="8012779" y="6480096"/>
                </a:lnTo>
                <a:lnTo>
                  <a:pt x="0" y="6480096"/>
                </a:lnTo>
                <a:lnTo>
                  <a:pt x="0" y="0"/>
                </a:lnTo>
                <a:close/>
              </a:path>
            </a:pathLst>
          </a:custGeom>
          <a:blipFill>
            <a:blip r:embed="rId2"/>
            <a:stretch>
              <a:fillRect l="0" t="0" r="0" b="0"/>
            </a:stretch>
          </a:blipFill>
        </p:spPr>
      </p:sp>
      <p:sp>
        <p:nvSpPr>
          <p:cNvPr name="TextBox 6" id="6"/>
          <p:cNvSpPr txBox="true"/>
          <p:nvPr/>
        </p:nvSpPr>
        <p:spPr>
          <a:xfrm rot="0">
            <a:off x="3367875" y="117157"/>
            <a:ext cx="11552250" cy="1642110"/>
          </a:xfrm>
          <a:prstGeom prst="rect">
            <a:avLst/>
          </a:prstGeom>
        </p:spPr>
        <p:txBody>
          <a:bodyPr anchor="t" rtlCol="false" tIns="0" lIns="0" bIns="0" rIns="0">
            <a:spAutoFit/>
          </a:bodyPr>
          <a:lstStyle/>
          <a:p>
            <a:pPr algn="ctr">
              <a:lnSpc>
                <a:spcPts val="13439"/>
              </a:lnSpc>
            </a:pPr>
            <a:r>
              <a:rPr lang="en-US" sz="9600">
                <a:solidFill>
                  <a:srgbClr val="363434"/>
                </a:solidFill>
                <a:latin typeface="DM Serif Display"/>
                <a:ea typeface="DM Serif Display"/>
                <a:cs typeface="DM Serif Display"/>
                <a:sym typeface="DM Serif Display"/>
              </a:rPr>
              <a:t>Resultados</a:t>
            </a:r>
          </a:p>
        </p:txBody>
      </p:sp>
      <p:sp>
        <p:nvSpPr>
          <p:cNvPr name="TextBox 7" id="7"/>
          <p:cNvSpPr txBox="true"/>
          <p:nvPr/>
        </p:nvSpPr>
        <p:spPr>
          <a:xfrm rot="0">
            <a:off x="3977406" y="1900808"/>
            <a:ext cx="10333188" cy="1168396"/>
          </a:xfrm>
          <a:prstGeom prst="rect">
            <a:avLst/>
          </a:prstGeom>
        </p:spPr>
        <p:txBody>
          <a:bodyPr anchor="t" rtlCol="false" tIns="0" lIns="0" bIns="0" rIns="0">
            <a:spAutoFit/>
          </a:bodyPr>
          <a:lstStyle/>
          <a:p>
            <a:pPr algn="ctr">
              <a:lnSpc>
                <a:spcPts val="4716"/>
              </a:lnSpc>
            </a:pPr>
            <a:r>
              <a:rPr lang="en-US" sz="3368">
                <a:solidFill>
                  <a:srgbClr val="363434"/>
                </a:solidFill>
                <a:latin typeface="Glacial Indifference"/>
                <a:ea typeface="Glacial Indifference"/>
                <a:cs typeface="Glacial Indifference"/>
                <a:sym typeface="Glacial Indifference"/>
              </a:rPr>
              <a:t>Hicimos un total de 100 iteraciones, de las cuales 63 ganaron y 37 perdieron sus respectivas ejecuciones.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6AA98"/>
        </a:solidFill>
      </p:bgPr>
    </p:bg>
    <p:spTree>
      <p:nvGrpSpPr>
        <p:cNvPr id="1" name=""/>
        <p:cNvGrpSpPr/>
        <p:nvPr/>
      </p:nvGrpSpPr>
      <p:grpSpPr>
        <a:xfrm>
          <a:off x="0" y="0"/>
          <a:ext cx="0" cy="0"/>
          <a:chOff x="0" y="0"/>
          <a:chExt cx="0" cy="0"/>
        </a:xfrm>
      </p:grpSpPr>
      <p:grpSp>
        <p:nvGrpSpPr>
          <p:cNvPr name="Group 2" id="2"/>
          <p:cNvGrpSpPr/>
          <p:nvPr/>
        </p:nvGrpSpPr>
        <p:grpSpPr>
          <a:xfrm rot="0">
            <a:off x="610989" y="0"/>
            <a:ext cx="17113283" cy="10287000"/>
            <a:chOff x="0" y="0"/>
            <a:chExt cx="1555539" cy="935053"/>
          </a:xfrm>
        </p:grpSpPr>
        <p:sp>
          <p:nvSpPr>
            <p:cNvPr name="Freeform 3" id="3"/>
            <p:cNvSpPr/>
            <p:nvPr/>
          </p:nvSpPr>
          <p:spPr>
            <a:xfrm flipH="false" flipV="false" rot="0">
              <a:off x="0" y="0"/>
              <a:ext cx="1555539" cy="935053"/>
            </a:xfrm>
            <a:custGeom>
              <a:avLst/>
              <a:gdLst/>
              <a:ahLst/>
              <a:cxnLst/>
              <a:rect r="r" b="b" t="t" l="l"/>
              <a:pathLst>
                <a:path h="935053" w="1555539">
                  <a:moveTo>
                    <a:pt x="0" y="0"/>
                  </a:moveTo>
                  <a:lnTo>
                    <a:pt x="1555539" y="0"/>
                  </a:lnTo>
                  <a:lnTo>
                    <a:pt x="1555539" y="935053"/>
                  </a:lnTo>
                  <a:lnTo>
                    <a:pt x="0" y="935053"/>
                  </a:lnTo>
                  <a:close/>
                </a:path>
              </a:pathLst>
            </a:custGeom>
            <a:solidFill>
              <a:srgbClr val="F3F3F3"/>
            </a:solidFill>
          </p:spPr>
        </p:sp>
        <p:sp>
          <p:nvSpPr>
            <p:cNvPr name="TextBox 4" id="4"/>
            <p:cNvSpPr txBox="true"/>
            <p:nvPr/>
          </p:nvSpPr>
          <p:spPr>
            <a:xfrm>
              <a:off x="0" y="-9525"/>
              <a:ext cx="1555539" cy="944578"/>
            </a:xfrm>
            <a:prstGeom prst="rect">
              <a:avLst/>
            </a:prstGeom>
          </p:spPr>
          <p:txBody>
            <a:bodyPr anchor="ctr" rtlCol="false" tIns="50800" lIns="50800" bIns="50800" rIns="50800"/>
            <a:lstStyle/>
            <a:p>
              <a:pPr algn="ctr">
                <a:lnSpc>
                  <a:spcPts val="2952"/>
                </a:lnSpc>
              </a:pPr>
            </a:p>
          </p:txBody>
        </p:sp>
      </p:grpSp>
      <p:sp>
        <p:nvSpPr>
          <p:cNvPr name="Freeform 5" id="5"/>
          <p:cNvSpPr/>
          <p:nvPr/>
        </p:nvSpPr>
        <p:spPr>
          <a:xfrm flipH="false" flipV="false" rot="0">
            <a:off x="5232292" y="3278753"/>
            <a:ext cx="7256285" cy="5923917"/>
          </a:xfrm>
          <a:custGeom>
            <a:avLst/>
            <a:gdLst/>
            <a:ahLst/>
            <a:cxnLst/>
            <a:rect r="r" b="b" t="t" l="l"/>
            <a:pathLst>
              <a:path h="5923917" w="7256285">
                <a:moveTo>
                  <a:pt x="0" y="0"/>
                </a:moveTo>
                <a:lnTo>
                  <a:pt x="7256285" y="0"/>
                </a:lnTo>
                <a:lnTo>
                  <a:pt x="7256285" y="5923917"/>
                </a:lnTo>
                <a:lnTo>
                  <a:pt x="0" y="5923917"/>
                </a:lnTo>
                <a:lnTo>
                  <a:pt x="0" y="0"/>
                </a:lnTo>
                <a:close/>
              </a:path>
            </a:pathLst>
          </a:custGeom>
          <a:blipFill>
            <a:blip r:embed="rId2"/>
            <a:stretch>
              <a:fillRect l="0" t="0" r="0" b="0"/>
            </a:stretch>
          </a:blipFill>
        </p:spPr>
      </p:sp>
      <p:sp>
        <p:nvSpPr>
          <p:cNvPr name="TextBox 6" id="6"/>
          <p:cNvSpPr txBox="true"/>
          <p:nvPr/>
        </p:nvSpPr>
        <p:spPr>
          <a:xfrm rot="0">
            <a:off x="3367875" y="117157"/>
            <a:ext cx="11552250" cy="1642110"/>
          </a:xfrm>
          <a:prstGeom prst="rect">
            <a:avLst/>
          </a:prstGeom>
        </p:spPr>
        <p:txBody>
          <a:bodyPr anchor="t" rtlCol="false" tIns="0" lIns="0" bIns="0" rIns="0">
            <a:spAutoFit/>
          </a:bodyPr>
          <a:lstStyle/>
          <a:p>
            <a:pPr algn="ctr">
              <a:lnSpc>
                <a:spcPts val="13439"/>
              </a:lnSpc>
            </a:pPr>
            <a:r>
              <a:rPr lang="en-US" sz="9600">
                <a:solidFill>
                  <a:srgbClr val="363434"/>
                </a:solidFill>
                <a:latin typeface="DM Serif Display"/>
                <a:ea typeface="DM Serif Display"/>
                <a:cs typeface="DM Serif Display"/>
                <a:sym typeface="DM Serif Display"/>
              </a:rPr>
              <a:t>Resultados</a:t>
            </a:r>
          </a:p>
        </p:txBody>
      </p:sp>
      <p:sp>
        <p:nvSpPr>
          <p:cNvPr name="TextBox 7" id="7"/>
          <p:cNvSpPr txBox="true"/>
          <p:nvPr/>
        </p:nvSpPr>
        <p:spPr>
          <a:xfrm rot="0">
            <a:off x="3977406" y="1900808"/>
            <a:ext cx="10333188" cy="1168396"/>
          </a:xfrm>
          <a:prstGeom prst="rect">
            <a:avLst/>
          </a:prstGeom>
        </p:spPr>
        <p:txBody>
          <a:bodyPr anchor="t" rtlCol="false" tIns="0" lIns="0" bIns="0" rIns="0">
            <a:spAutoFit/>
          </a:bodyPr>
          <a:lstStyle/>
          <a:p>
            <a:pPr algn="ctr">
              <a:lnSpc>
                <a:spcPts val="4716"/>
              </a:lnSpc>
            </a:pPr>
            <a:r>
              <a:rPr lang="en-US" sz="3368">
                <a:solidFill>
                  <a:srgbClr val="363434"/>
                </a:solidFill>
                <a:latin typeface="Glacial Indifference"/>
                <a:ea typeface="Glacial Indifference"/>
                <a:cs typeface="Glacial Indifference"/>
                <a:sym typeface="Glacial Indifference"/>
              </a:rPr>
              <a:t>las victorias se concentran en el rango de daño acumulado de 10 a 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DAGXpIvoTEU</dc:identifier>
  <dcterms:modified xsi:type="dcterms:W3CDTF">2011-08-01T06:04:30Z</dcterms:modified>
  <cp:revision>1</cp:revision>
  <dc:title>Presentación Evidencia 2</dc:title>
</cp:coreProperties>
</file>