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9EFCA-7D8D-444A-9633-F491A7294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FE7F9E-E0D1-4908-AD55-EEB432EA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BB104-36E2-46ED-95A4-1E3720B6D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80BF46-A5D6-4AFA-9269-EC2EAFBD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0D0643-23DC-4E57-A1FF-789A593B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41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F08DD-C012-40FE-99AD-494585EF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658B82-6BD6-4ECE-A47E-375A16926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00AE-72BA-4AB4-8B46-7B326E6D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36B74-876E-4C6A-9A49-1B778223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DD790-3D4C-4AAA-B869-3CD8FA87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69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17DF9E-B720-4425-88C3-D5D27E6F6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71C2C5-E65C-4582-AB0E-9B59C4F70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87D7A-A034-46E4-8FC4-6CD36130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B92BBC-A9EB-434E-B791-1A95CB0E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36E47-E557-433C-847D-389737D9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8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F1EF6-DBD2-47AA-BB9F-4B862216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7D9AF-4064-4B3D-B66A-2C05E46F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0AE30-2BF3-47C2-AE4A-F56B6A4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417943-09AE-461D-98A6-74E3294B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14CFE-CDEB-4699-8CD8-A58FA084C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93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4BA71-5BBC-40E6-8C63-1F3E564E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0593F-7FDF-47A0-B805-1C8B34B9D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F61F4-BD7A-4AFD-AD8D-10626C60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C80B8-C416-4893-A62B-B7475298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ED7AD-301A-43CB-AB73-B5FDF44E5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C17B-C294-4EA4-8598-515E7C00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DA3A9-FDB2-43D9-8A57-AB517611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AE572F-47DD-41D4-96F1-C2043B52A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1373D4-23EB-41E5-B28A-FA0F502F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AC2478-A872-4B2E-98A0-2E3290DE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191C8-C492-4C89-9408-7EA3788C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7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C7431-C745-4EB2-8428-8AA19AA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31FD9-8A6C-4D95-AD86-EA669C3B8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D696B-1A40-4673-A754-DA642E167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8403CE-111B-4139-9D7F-B2B46694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3A574-B158-4726-8211-B9E286999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5E6D12-D030-4B6A-8A7B-B48A078D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43A52A-FA88-470E-9574-CB1E4DD1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CE6D835-26E0-48A1-BB86-08A92EB6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3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FEB5E-9BED-40A0-AB15-FDFABAA5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0F81EE8-35D1-4894-9069-C94AB8F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435DA4-EA57-4AC0-ACA9-5D633A1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2230D6-7F68-47C3-81E4-3CD853B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63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F1629A-86C5-4B09-BCD6-D6918E80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D8C9E3-FE4E-4E6D-A520-0929AA89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4AB71D-C95E-4FB8-BCE4-588862CE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80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AB05E-6B19-49E2-874D-5DCB3A78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0AE2BB-4086-4F79-AD60-08537C1A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5DB5DB-2BD0-446A-8253-EA20E9EE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8DBE18-FBE8-4635-A723-DFF9AA3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88E5BE-2DE0-48DE-A93B-507B72D2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5AEC8-ED45-4A23-8C2D-D3C6DD1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52FF4-AE5C-4890-A768-6E920638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CC810A-F571-4CCB-96B8-5BD7CFB5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986BB0-E7A8-4244-A088-1EAA5E5F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B52C1-978A-47A3-A3F2-205740C0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A3217A-4493-4BE3-ADE5-7D9B64F7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C9DA4C-440B-489E-AB50-9EA4020A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1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BFC9181-326B-4F44-99DF-D9BF1F11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9D021-9654-4981-A7D8-04CF851FE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6093-CD8C-4B5A-A8DA-6462367AD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C5964-E51C-4580-A0B2-AD99D9C92773}" type="datetimeFigureOut">
              <a:rPr lang="es-MX" smtClean="0"/>
              <a:t>10/12/2019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CAFA0-DD45-4C2F-87C2-897C4E3C5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9A457-AB9F-469A-A522-51443507F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3539-9D17-4E48-828F-DA49BE25CA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373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sultado de imagen para que es css">
            <a:extLst>
              <a:ext uri="{FF2B5EF4-FFF2-40B4-BE49-F238E27FC236}">
                <a16:creationId xmlns:a16="http://schemas.microsoft.com/office/drawing/2014/main" id="{65601ACA-0B9B-44A7-AA28-6A475D909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E97EC47-C053-4E8C-AE51-424963EDA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Introducción a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E20717-7982-4FB8-8D6F-BB110D529E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393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F65AC80-AA32-4FAB-9D60-52D873807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0810" y="621836"/>
            <a:ext cx="11143267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  <a:t>Se pueden aplicar muchas más reglas, consiguiendo así un conjunto de estilos </a:t>
            </a:r>
            <a:b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</a:br>
            <a:r>
              <a:rPr kumimoji="0" lang="es-MX" altLang="es-MX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cope One"/>
              </a:rPr>
              <a:t>para la etiqueta indicada en el selector. </a:t>
            </a:r>
            <a:endParaRPr kumimoji="0" lang="es-MX" altLang="es-MX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8" name="Picture 4" descr="Sintaxis múltiple">
            <a:extLst>
              <a:ext uri="{FF2B5EF4-FFF2-40B4-BE49-F238E27FC236}">
                <a16:creationId xmlns:a16="http://schemas.microsoft.com/office/drawing/2014/main" id="{6BEDE402-6F29-498A-9949-FA00DFF06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8" y="1763409"/>
            <a:ext cx="10123043" cy="12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129621-A2B8-4A85-BEEC-4721CCDC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78" y="3662314"/>
            <a:ext cx="4124325" cy="24193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411A73-9784-4D29-AD0F-680156FB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871" y="3350089"/>
            <a:ext cx="48196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09340DA-4D29-4CAE-89BD-E67C6330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A86A6F0-2486-4F27-80A0-B88C7E38B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93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BC5FA66-A24A-4C79-984D-96BF911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Son </a:t>
            </a:r>
            <a:r>
              <a:rPr lang="es-MX" dirty="0"/>
              <a:t>usados</a:t>
            </a:r>
            <a:r>
              <a:rPr lang="en-US" dirty="0"/>
              <a:t> para </a:t>
            </a:r>
            <a:r>
              <a:rPr lang="es-MX" b="1" dirty="0"/>
              <a:t>seleccionar</a:t>
            </a:r>
            <a:r>
              <a:rPr lang="en-US" dirty="0"/>
              <a:t> el </a:t>
            </a:r>
            <a:r>
              <a:rPr lang="es-MX" dirty="0"/>
              <a:t>elemento</a:t>
            </a:r>
            <a:r>
              <a:rPr lang="en-US" dirty="0"/>
              <a:t> HTML al que le </a:t>
            </a:r>
            <a:r>
              <a:rPr lang="es-MX" dirty="0"/>
              <a:t>quieres</a:t>
            </a:r>
            <a:r>
              <a:rPr lang="en-US" dirty="0"/>
              <a:t> </a:t>
            </a:r>
            <a:r>
              <a:rPr lang="es-MX" b="1" dirty="0"/>
              <a:t>aplicar</a:t>
            </a:r>
            <a:r>
              <a:rPr lang="en-US" dirty="0"/>
              <a:t> </a:t>
            </a:r>
            <a:r>
              <a:rPr lang="es-MX" dirty="0"/>
              <a:t>estilos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F43D786-A788-4CD8-8B27-D36C1E8D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Selector universal</a:t>
            </a:r>
          </a:p>
          <a:p>
            <a:r>
              <a:rPr lang="es-MX" dirty="0"/>
              <a:t>Selector de tipo o etiqueta</a:t>
            </a:r>
          </a:p>
          <a:p>
            <a:r>
              <a:rPr lang="es-MX" dirty="0"/>
              <a:t>Selector descendente</a:t>
            </a:r>
          </a:p>
          <a:p>
            <a:r>
              <a:rPr lang="es-MX" dirty="0"/>
              <a:t>Selector de clase</a:t>
            </a:r>
          </a:p>
          <a:p>
            <a:r>
              <a:rPr lang="es-MX" dirty="0"/>
              <a:t>Selector de Id</a:t>
            </a:r>
          </a:p>
        </p:txBody>
      </p:sp>
    </p:spTree>
    <p:extLst>
      <p:ext uri="{BB962C8B-B14F-4D97-AF65-F5344CB8AC3E}">
        <p14:creationId xmlns:p14="http://schemas.microsoft.com/office/powerpoint/2010/main" val="3185571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5D06B-9910-4AD1-9E5E-FB7673F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universal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E49DDA-AAC8-4734-A18A-4F46F83F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utiliza para seleccionar todos los elementos de la página. 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B5B17E-9DF3-4CF2-B139-B891FE96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12" y="2992323"/>
            <a:ext cx="50577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94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CA3E3-E82C-4FA9-84FC-5218843C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 tipo o de etiqueta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1CCD73-B61C-4597-99DF-E7CB1AE7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8427"/>
            <a:ext cx="5036518" cy="1681146"/>
          </a:xfrm>
        </p:spPr>
        <p:txBody>
          <a:bodyPr>
            <a:normAutofit/>
          </a:bodyPr>
          <a:lstStyle/>
          <a:p>
            <a:r>
              <a:rPr lang="es-MX" dirty="0"/>
              <a:t>Selecciona todos los elementos de la página cuya etiqueta HTML coincide con el valor del selector. 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BB4666-0E54-47EA-9826-478B7C00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02" y="1558713"/>
            <a:ext cx="3357862" cy="46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5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9326BD5-BBE0-4111-8E65-0CFB57528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7550"/>
            <a:ext cx="3781424" cy="3408905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54E9BC1-AD97-4ACB-9777-A1FEFEAFEE8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Si se quiere aplicar los mismos estilos a dos etiquetas diferentes, se pueden encadenar los selectores.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E46233-35E3-427B-99DB-ECE50A27C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431575"/>
            <a:ext cx="5143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1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DEAFF-9857-4CF9-95E2-AB72453F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descendente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CD304-29A4-472E-B156-EAE78146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Selecciona los elementos que se encuentran dentro de otros elementos.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08D7D3-C608-41C0-B012-619EAAE3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175" y="2817747"/>
            <a:ext cx="4619625" cy="6572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93F01B9-AD1B-4B88-9746-CAD6D07E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2778125"/>
            <a:ext cx="5162550" cy="3714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F7E4228-C0F8-4D24-8701-EE19D34C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40" y="4521299"/>
            <a:ext cx="4481660" cy="8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4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71E2F-C2CD-467E-862F-C656D591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9AE4E-F55E-4BE3-87A9-1412A637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No debe confundirse el selector descendente con la combinación de selectores: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A37641-CD35-42DA-97C1-F076BEC0B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2871313"/>
            <a:ext cx="90487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9B8A7-222A-4743-AFBC-D521019F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 de clase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5A1070-BC31-4CC1-9A20-84F873E6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Permiten disponer de una precisión total al seleccionar los elementos. Además, puedes reutilizar los mismos estilos para varios elementos diferentes.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8A553A-6EAD-4346-A740-613DB5C3F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5704481"/>
            <a:ext cx="5257800" cy="485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C535C2-DF29-4864-999F-0FA4E1E1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121149"/>
            <a:ext cx="11410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02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A50E2-D93F-42AC-B944-0128757C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Selectores de 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0B66F-015C-490E-9831-A086F2B7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Permite seleccionar un elemento de la página a través del valor de su atributo id; el valor del atributo id no se puede repetir en dos elementos diferentes de una misma página.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7CB86D-A214-46A9-BCA0-63EA2240D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35650"/>
            <a:ext cx="5267325" cy="4762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81E93B-2A5A-4E0D-B8ED-5DBF0DBC2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01892"/>
            <a:ext cx="79724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3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D5F51-F7B2-42AB-AAB5-36240C15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CSS?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2F395-A738-43BE-BC4D-66D28061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El CSS le dice al navegador como mostrar el texto y otros contenidos que tu escribas en el HTML, permite darle forma, color, posición (</a:t>
            </a:r>
            <a:r>
              <a:rPr lang="es-MX" i="1" dirty="0"/>
              <a:t>y otras características visuales</a:t>
            </a:r>
            <a:r>
              <a:rPr lang="es-MX" dirty="0"/>
              <a:t>) a una página.</a:t>
            </a:r>
          </a:p>
        </p:txBody>
      </p:sp>
      <p:pic>
        <p:nvPicPr>
          <p:cNvPr id="1026" name="Picture 2" descr="Los navegadores entienden los idiomas HTML y CSS">
            <a:extLst>
              <a:ext uri="{FF2B5EF4-FFF2-40B4-BE49-F238E27FC236}">
                <a16:creationId xmlns:a16="http://schemas.microsoft.com/office/drawing/2014/main" id="{CDB8A91E-BC0E-4A59-8083-14FE714F2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5" b="90971" l="3125" r="94043">
                        <a14:foregroundMark x1="9277" y1="19413" x2="4785" y2="33634"/>
                        <a14:foregroundMark x1="4785" y1="33634" x2="3418" y2="50790"/>
                        <a14:foregroundMark x1="3418" y1="50790" x2="6641" y2="69074"/>
                        <a14:foregroundMark x1="6641" y1="69074" x2="8691" y2="74718"/>
                        <a14:foregroundMark x1="3418" y1="43792" x2="3125" y2="56208"/>
                        <a14:foregroundMark x1="18555" y1="90519" x2="20410" y2="91196"/>
                        <a14:foregroundMark x1="20508" y1="31151" x2="28613" y2="62302"/>
                        <a14:foregroundMark x1="28613" y1="62302" x2="34277" y2="74492"/>
                        <a14:foregroundMark x1="34277" y1="74492" x2="34277" y2="76524"/>
                        <a14:foregroundMark x1="32715" y1="31377" x2="33594" y2="68849"/>
                        <a14:foregroundMark x1="33594" y1="68849" x2="33594" y2="68849"/>
                        <a14:foregroundMark x1="24902" y1="33409" x2="33105" y2="36569"/>
                        <a14:foregroundMark x1="33105" y1="36569" x2="35156" y2="54628"/>
                        <a14:foregroundMark x1="35156" y1="54628" x2="33398" y2="72460"/>
                        <a14:foregroundMark x1="33398" y1="72460" x2="26074" y2="77878"/>
                        <a14:foregroundMark x1="26074" y1="77878" x2="21094" y2="62528"/>
                        <a14:foregroundMark x1="21094" y1="62528" x2="21484" y2="44695"/>
                        <a14:foregroundMark x1="21484" y1="44695" x2="24512" y2="34086"/>
                        <a14:foregroundMark x1="20410" y1="30023" x2="20215" y2="67043"/>
                        <a14:foregroundMark x1="20215" y1="67043" x2="22070" y2="78555"/>
                        <a14:foregroundMark x1="28418" y1="43341" x2="30078" y2="52822"/>
                        <a14:foregroundMark x1="32520" y1="13544" x2="41309" y2="16704"/>
                        <a14:foregroundMark x1="41309" y1="16704" x2="47266" y2="29120"/>
                        <a14:foregroundMark x1="47266" y1="29120" x2="48828" y2="48758"/>
                        <a14:foregroundMark x1="48828" y1="48758" x2="43652" y2="62754"/>
                        <a14:foregroundMark x1="43652" y1="62754" x2="43262" y2="44470"/>
                        <a14:foregroundMark x1="43262" y1="44470" x2="33594" y2="18736"/>
                        <a14:foregroundMark x1="46094" y1="15801" x2="49023" y2="27765"/>
                        <a14:foregroundMark x1="45703" y1="62528" x2="47266" y2="62302"/>
                        <a14:foregroundMark x1="39746" y1="62302" x2="46680" y2="65237"/>
                        <a14:foregroundMark x1="57031" y1="48984" x2="64063" y2="48533"/>
                        <a14:foregroundMark x1="80664" y1="34312" x2="77539" y2="51919"/>
                        <a14:foregroundMark x1="77539" y1="51919" x2="83887" y2="63205"/>
                        <a14:foregroundMark x1="83887" y1="63205" x2="88574" y2="48081"/>
                        <a14:foregroundMark x1="88574" y1="48081" x2="83105" y2="51016"/>
                        <a14:foregroundMark x1="89258" y1="53725" x2="89844" y2="48307"/>
                        <a14:foregroundMark x1="87695" y1="46727" x2="86621" y2="61625"/>
                        <a14:foregroundMark x1="85352" y1="67720" x2="83887" y2="67720"/>
                        <a14:foregroundMark x1="84082" y1="69977" x2="84082" y2="69977"/>
                        <a14:foregroundMark x1="83301" y1="70429" x2="83301" y2="70429"/>
                        <a14:foregroundMark x1="86426" y1="69074" x2="88086" y2="72912"/>
                        <a14:foregroundMark x1="90625" y1="71332" x2="94043" y2="64334"/>
                        <a14:foregroundMark x1="20215" y1="9255" x2="20215" y2="92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029" y="3295835"/>
            <a:ext cx="6317942" cy="273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DAFFE-42BE-4537-A9DF-132D6374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Herencia en CSS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490A044-A93D-49CB-B3FC-7AD32F18E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4894"/>
            <a:ext cx="8286750" cy="31527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A8D997-0281-4A87-9D01-54B21D176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65" y="4902200"/>
            <a:ext cx="2552700" cy="15906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6807E6-2C3F-48EE-ADE7-398409B91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500593"/>
            <a:ext cx="47148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0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5661B-C169-4F39-9B91-68D5BD71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Cascada en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F3F00-E373-43AA-9505-7756E51C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07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2D2EB5-6ABB-456B-A6C4-4538420D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usar CSS?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532FD1-6885-4421-8055-AC6BC315B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415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B27E49-B2E2-44D4-ADA0-22C275F9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en línea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C77A214-01E9-4C40-9E40-E908EA57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Directamente en las propias etiquetas, a través del atributo </a:t>
            </a:r>
            <a:r>
              <a:rPr lang="es-MX" b="1" dirty="0" err="1"/>
              <a:t>style</a:t>
            </a:r>
            <a:r>
              <a:rPr lang="es-MX" dirty="0"/>
              <a:t>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C7FD86-D2B8-47E0-9EE6-3668F930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35" y="3429000"/>
            <a:ext cx="9207730" cy="78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3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F8F7D-A514-4C98-B4E7-2E316633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interno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5E96268-46CA-4255-A3B9-FCE01EA40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35" y="2047567"/>
            <a:ext cx="6744130" cy="435133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07F3BC3-7738-4041-AC43-C0723D11804F}"/>
              </a:ext>
            </a:extLst>
          </p:cNvPr>
          <p:cNvSpPr/>
          <p:nvPr/>
        </p:nvSpPr>
        <p:spPr>
          <a:xfrm>
            <a:off x="838200" y="1429078"/>
            <a:ext cx="9140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800" dirty="0">
                <a:solidFill>
                  <a:srgbClr val="222222"/>
                </a:solidFill>
              </a:rPr>
              <a:t>A</a:t>
            </a:r>
            <a:r>
              <a:rPr lang="es-MX" sz="2800" b="0" i="0" dirty="0">
                <a:solidFill>
                  <a:srgbClr val="222222"/>
                </a:solidFill>
                <a:effectLst/>
              </a:rPr>
              <a:t>ñadirlos </a:t>
            </a:r>
            <a:r>
              <a:rPr lang="es-MX" sz="2800" b="1" i="0" dirty="0">
                <a:solidFill>
                  <a:srgbClr val="222222"/>
                </a:solidFill>
                <a:effectLst/>
              </a:rPr>
              <a:t>directamente</a:t>
            </a:r>
            <a:r>
              <a:rPr lang="es-MX" sz="2800" b="0" i="0" dirty="0">
                <a:solidFill>
                  <a:srgbClr val="222222"/>
                </a:solidFill>
                <a:effectLst/>
              </a:rPr>
              <a:t> en la cabecera HTML del documento: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699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3EFF3-60F1-49E0-9838-1085814D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CSS externo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7B517C-DE75-4087-8C67-DA55E498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la cabecera del HTML, el bloque &lt;head&gt;&lt;/head&gt;, incluimos una relación al </a:t>
            </a:r>
            <a:r>
              <a:rPr lang="es-MX" dirty="0" err="1"/>
              <a:t>css</a:t>
            </a:r>
            <a:r>
              <a:rPr lang="es-MX" dirty="0"/>
              <a:t> en cuestión.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024D3E-DFD8-47C3-B945-69BC07BF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3" y="3795033"/>
            <a:ext cx="10459947" cy="92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9333D72-A4A7-451D-8BA7-CDCE2B2C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CSS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8D52A6-AD96-4431-ABB0-A330AD921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16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FF2D6D-CA62-462A-8C46-0BC5FEB8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 </a:t>
            </a:r>
            <a:r>
              <a:rPr lang="es-MX" b="1" dirty="0"/>
              <a:t>estructura CSS</a:t>
            </a:r>
            <a:r>
              <a:rPr lang="es-MX" dirty="0"/>
              <a:t> se basa en reglas que tienen el siguiente formato:</a:t>
            </a:r>
          </a:p>
        </p:txBody>
      </p:sp>
      <p:pic>
        <p:nvPicPr>
          <p:cNvPr id="5122" name="Picture 2" descr="Sintaxis simple">
            <a:extLst>
              <a:ext uri="{FF2B5EF4-FFF2-40B4-BE49-F238E27FC236}">
                <a16:creationId xmlns:a16="http://schemas.microsoft.com/office/drawing/2014/main" id="{0350DA55-E8C4-46F6-AAD5-748C4644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2" y="2081752"/>
            <a:ext cx="8448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3ED93FA-C319-4EA1-92F7-9EC260EE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720" y="4711618"/>
            <a:ext cx="6152560" cy="9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2CD2C-6D4F-4BBC-8A96-D6FE79AD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4594B-90E4-4B16-B05E-6A3871BF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Selector</a:t>
            </a:r>
            <a:r>
              <a:rPr lang="es-MX" dirty="0"/>
              <a:t>: Es el elemento HTML que vamos a seleccionar del documento para aplicarle un estilo concreto. </a:t>
            </a:r>
          </a:p>
          <a:p>
            <a:r>
              <a:rPr lang="es-MX" b="1" dirty="0"/>
              <a:t>Propiedad</a:t>
            </a:r>
            <a:r>
              <a:rPr lang="es-MX" dirty="0"/>
              <a:t>: Es una de las diferentes características que brinda el lenguaje CSS.</a:t>
            </a:r>
          </a:p>
          <a:p>
            <a:r>
              <a:rPr lang="es-MX" b="1" dirty="0"/>
              <a:t>Valor</a:t>
            </a:r>
            <a:r>
              <a:rPr lang="es-MX" dirty="0"/>
              <a:t>: Cada propiedad CSS tiene una serie de valores concretos, con los que tendrá uno u otro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96353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366</Words>
  <Application>Microsoft Office PowerPoint</Application>
  <PresentationFormat>Panorámica</PresentationFormat>
  <Paragraphs>37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Scope One</vt:lpstr>
      <vt:lpstr>Tema de Office</vt:lpstr>
      <vt:lpstr>Introducción a CSS</vt:lpstr>
      <vt:lpstr>¿Qué es CSS?</vt:lpstr>
      <vt:lpstr>¿Cómo usar CSS?</vt:lpstr>
      <vt:lpstr>CSS en línea</vt:lpstr>
      <vt:lpstr>CSS interno</vt:lpstr>
      <vt:lpstr>CSS externo</vt:lpstr>
      <vt:lpstr>Estructura CSS</vt:lpstr>
      <vt:lpstr>La estructura CSS se basa en reglas que tienen el siguiente formato:</vt:lpstr>
      <vt:lpstr>Presentación de PowerPoint</vt:lpstr>
      <vt:lpstr>Se pueden aplicar muchas más reglas, consiguiendo así un conjunto de estilos  para la etiqueta indicada en el selector. </vt:lpstr>
      <vt:lpstr>Selectores</vt:lpstr>
      <vt:lpstr>Son usados para seleccionar el elemento HTML al que le quieres aplicar estilos</vt:lpstr>
      <vt:lpstr>Selector universal</vt:lpstr>
      <vt:lpstr>Selector de tipo o de etiqueta</vt:lpstr>
      <vt:lpstr>Presentación de PowerPoint</vt:lpstr>
      <vt:lpstr>Selector descendente</vt:lpstr>
      <vt:lpstr>Presentación de PowerPoint</vt:lpstr>
      <vt:lpstr>Selector de clase</vt:lpstr>
      <vt:lpstr>Selectores de ID</vt:lpstr>
      <vt:lpstr>Herencia en CSS</vt:lpstr>
      <vt:lpstr>Cascada en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CSS</dc:title>
  <dc:creator>Daniel Cornelio</dc:creator>
  <cp:lastModifiedBy>Daniel Cornelio</cp:lastModifiedBy>
  <cp:revision>31</cp:revision>
  <dcterms:created xsi:type="dcterms:W3CDTF">2019-12-09T17:52:51Z</dcterms:created>
  <dcterms:modified xsi:type="dcterms:W3CDTF">2019-12-10T23:09:49Z</dcterms:modified>
</cp:coreProperties>
</file>