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4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D568B-C175-475A-A4F4-6013870E5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DA9D8D-0B58-4C29-94D2-C076E3B43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032FFA-7DB8-441E-AB2C-DFD9F2E9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0F1E-47AD-43EF-8DAE-9F1A9C03889C}" type="datetimeFigureOut">
              <a:rPr lang="es-MX" smtClean="0"/>
              <a:t>13/05/2022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C23AA7-214D-40A3-9AC4-21CDD6E8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06E5BA-6243-4584-8589-F696FB8B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29C2-27AA-486D-9637-4CF503553B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405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99E14-E0BB-48C1-9DF9-CF2CBBFA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71DF60-A11C-409D-8AA2-39519D3B9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C3ADDB-AE5B-4DCF-8909-C52F4119B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0F1E-47AD-43EF-8DAE-9F1A9C03889C}" type="datetimeFigureOut">
              <a:rPr lang="es-MX" smtClean="0"/>
              <a:t>13/05/2022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8DDA1B-48B0-452B-8CEA-ECEDF90F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58EF40-E24E-436E-A62B-BA0874D5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29C2-27AA-486D-9637-4CF503553B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416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4240F0-D2D7-4522-811B-924D1E82F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6C7895-153F-45C2-B7AC-A0658BE9A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D20159-5B65-4939-ACBE-DD01B4D7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0F1E-47AD-43EF-8DAE-9F1A9C03889C}" type="datetimeFigureOut">
              <a:rPr lang="es-MX" smtClean="0"/>
              <a:t>13/05/2022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0EC73A-D2F4-4284-AADA-1DFEC6473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FA12A9-1BA2-498A-9035-07461AAB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29C2-27AA-486D-9637-4CF503553B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5991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C8B0F1E-47AD-43EF-8DAE-9F1A9C03889C}" type="datetimeFigureOut">
              <a:rPr lang="es-MX" smtClean="0"/>
              <a:t>13/05/2022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29C2-27AA-486D-9637-4CF503553BFD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457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0F1E-47AD-43EF-8DAE-9F1A9C03889C}" type="datetimeFigureOut">
              <a:rPr lang="es-MX" smtClean="0"/>
              <a:t>13/05/2022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29C2-27AA-486D-9637-4CF503553B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511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0F1E-47AD-43EF-8DAE-9F1A9C03889C}" type="datetimeFigureOut">
              <a:rPr lang="es-MX" smtClean="0"/>
              <a:t>13/05/2022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29C2-27AA-486D-9637-4CF503553BFD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360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0F1E-47AD-43EF-8DAE-9F1A9C03889C}" type="datetimeFigureOut">
              <a:rPr lang="es-MX" smtClean="0"/>
              <a:t>13/05/2022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29C2-27AA-486D-9637-4CF503553B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272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0F1E-47AD-43EF-8DAE-9F1A9C03889C}" type="datetimeFigureOut">
              <a:rPr lang="es-MX" smtClean="0"/>
              <a:t>13/05/2022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29C2-27AA-486D-9637-4CF503553B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1292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0F1E-47AD-43EF-8DAE-9F1A9C03889C}" type="datetimeFigureOut">
              <a:rPr lang="es-MX" smtClean="0"/>
              <a:t>13/05/2022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29C2-27AA-486D-9637-4CF503553B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64658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0F1E-47AD-43EF-8DAE-9F1A9C03889C}" type="datetimeFigureOut">
              <a:rPr lang="es-MX" smtClean="0"/>
              <a:t>13/05/2022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29C2-27AA-486D-9637-4CF503553B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50433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0F1E-47AD-43EF-8DAE-9F1A9C03889C}" type="datetimeFigureOut">
              <a:rPr lang="es-MX" smtClean="0"/>
              <a:t>13/05/2022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29C2-27AA-486D-9637-4CF503553B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889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B45F5-34F1-4A46-B1FF-6956F2496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EE2B46-359B-4B7D-86DF-5FFCE264A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69E7FD-4375-43AA-97BD-023E33D5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0F1E-47AD-43EF-8DAE-9F1A9C03889C}" type="datetimeFigureOut">
              <a:rPr lang="es-MX" smtClean="0"/>
              <a:t>13/05/2022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2FCFB2-F7AE-4A66-BB07-D0E21964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7ED8C2-FB53-4720-AA4A-ABEEAA0B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29C2-27AA-486D-9637-4CF503553B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8348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0F1E-47AD-43EF-8DAE-9F1A9C03889C}" type="datetimeFigureOut">
              <a:rPr lang="es-MX" smtClean="0"/>
              <a:t>13/05/2022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29C2-27AA-486D-9637-4CF503553BFD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9702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0F1E-47AD-43EF-8DAE-9F1A9C03889C}" type="datetimeFigureOut">
              <a:rPr lang="es-MX" smtClean="0"/>
              <a:t>13/05/2022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29C2-27AA-486D-9637-4CF503553B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3169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0F1E-47AD-43EF-8DAE-9F1A9C03889C}" type="datetimeFigureOut">
              <a:rPr lang="es-MX" smtClean="0"/>
              <a:t>13/05/2022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29C2-27AA-486D-9637-4CF503553BFD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19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8E181-EF33-4196-A81F-F1CFBB08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BF3DF3-4679-4394-9B8D-EFAFC70AA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ACD9CC-ACF2-4F5A-9700-0A368F316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0F1E-47AD-43EF-8DAE-9F1A9C03889C}" type="datetimeFigureOut">
              <a:rPr lang="es-MX" smtClean="0"/>
              <a:t>13/05/2022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3439EF-7CBE-441F-9518-E40580FD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5F3273-88EB-480E-AE65-E68D3722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29C2-27AA-486D-9637-4CF503553B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553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68746-32FD-4F8C-A3B2-93E4C87EE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069242-DD6A-41DA-80A8-3C24AD41F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AB309F-B04F-4FDE-85A2-C6419E58F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8054A8-828B-456D-A984-4B3378E7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0F1E-47AD-43EF-8DAE-9F1A9C03889C}" type="datetimeFigureOut">
              <a:rPr lang="es-MX" smtClean="0"/>
              <a:t>13/05/2022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F779FB-DE7F-4E11-A6D8-DFF19F38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020B7F-DB23-45E3-A804-C4E764D3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29C2-27AA-486D-9637-4CF503553B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27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56801-A854-458C-9939-1437D5B9C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A577E5-B585-4B2E-90B8-B5DE1554C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2A0442-DDF0-4650-88DA-5FEDED9E2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D6798F-F6B0-46AB-877B-A29802D45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2127D36-B67F-4273-9423-D05A18F8C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731BABF-A194-43B1-89C4-392169722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0F1E-47AD-43EF-8DAE-9F1A9C03889C}" type="datetimeFigureOut">
              <a:rPr lang="es-MX" smtClean="0"/>
              <a:t>13/05/2022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2ADA3D8-6C89-40A3-9354-839513D1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A9F5F14-09E0-483A-A145-E6F3374F2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29C2-27AA-486D-9637-4CF503553B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84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E0B41-5D95-4095-8C1A-E6DCE6F7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371DA60-C0A3-4059-A5EB-B9EB91A8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0F1E-47AD-43EF-8DAE-9F1A9C03889C}" type="datetimeFigureOut">
              <a:rPr lang="es-MX" smtClean="0"/>
              <a:t>13/05/2022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6E52A0E-F78B-4B03-8655-3C3D5BCE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32DB3F2-03C5-4F90-8816-DA2AE57D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29C2-27AA-486D-9637-4CF503553B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921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4E7C7B7-3AE1-4756-8A12-41BB24638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0F1E-47AD-43EF-8DAE-9F1A9C03889C}" type="datetimeFigureOut">
              <a:rPr lang="es-MX" smtClean="0"/>
              <a:t>13/05/2022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9046B49-FFA9-463C-A2F3-9CDEF0C7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1328EB-62B5-4103-BB17-10E939CC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29C2-27AA-486D-9637-4CF503553B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315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8A8AD-389B-42A0-A653-CF470F33B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D5AE81-65EE-438E-9551-CB8B7FC1D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A463C7-F48B-46D1-AD24-0696D8D79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FE860C-3EF5-4C7E-8E08-A17923C8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0F1E-47AD-43EF-8DAE-9F1A9C03889C}" type="datetimeFigureOut">
              <a:rPr lang="es-MX" smtClean="0"/>
              <a:t>13/05/2022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40745A-60AE-4A6F-92A5-62DE906D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232C29-B71B-4F19-9C50-85A9A4DB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29C2-27AA-486D-9637-4CF503553B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780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714C4-5F81-4F27-9EDE-80C3288BD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FECDFEA-1642-42F8-AE19-2B5F3FD25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71B1B0-0D3B-4CBC-A77B-F2E6A6ACF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0C3591-E749-4D1E-A6EC-0F9C7696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0F1E-47AD-43EF-8DAE-9F1A9C03889C}" type="datetimeFigureOut">
              <a:rPr lang="es-MX" smtClean="0"/>
              <a:t>13/05/2022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A9370E-042D-4903-A10C-52F8AC90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DD8617-E2E9-4965-B715-F20A5DE3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29C2-27AA-486D-9637-4CF503553B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294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FF9464C-3647-4E9E-8525-42CA4B0D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350FB0-C6C9-4ADC-ABA2-5A69DC5BB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0E4D26-25E2-4CAE-8F35-DE9C8D1EC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B0F1E-47AD-43EF-8DAE-9F1A9C03889C}" type="datetimeFigureOut">
              <a:rPr lang="es-MX" smtClean="0"/>
              <a:t>13/05/2022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854A3B-7A84-453A-8296-D71BEB4EE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C06BFB-D317-4280-AA2A-75D7E86A8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D29C2-27AA-486D-9637-4CF503553B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869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C8B0F1E-47AD-43EF-8DAE-9F1A9C03889C}" type="datetimeFigureOut">
              <a:rPr lang="es-MX" smtClean="0"/>
              <a:t>13/05/2022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8BD29C2-27AA-486D-9637-4CF503553BFD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13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B91D58-D5E1-BDC8-1D96-FE18EF176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r>
              <a:rPr lang="es-MX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Daniel </a:t>
            </a:r>
            <a:br>
              <a:rPr lang="es-MX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 Sánchez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264408-B923-2E9A-DA15-8D8FB6463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4006392"/>
            <a:ext cx="7172138" cy="1385740"/>
          </a:xfrm>
        </p:spPr>
        <p:txBody>
          <a:bodyPr>
            <a:norm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Bases de datos avanzada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Sistemas Computacionales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A01703613</a:t>
            </a:r>
          </a:p>
        </p:txBody>
      </p:sp>
      <p:pic>
        <p:nvPicPr>
          <p:cNvPr id="1026" name="Picture 2" descr="Instituto Tecnológico y de Estudios Superiores de Monterrey | Tec de  Monterrey Wiki | Fandom">
            <a:extLst>
              <a:ext uri="{FF2B5EF4-FFF2-40B4-BE49-F238E27FC236}">
                <a16:creationId xmlns:a16="http://schemas.microsoft.com/office/drawing/2014/main" id="{C0CA16B0-4986-C199-D434-B189D5EB2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65455" y="1289666"/>
            <a:ext cx="6422767" cy="168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496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E671278-E5BD-825B-152B-A6FCFF5DC0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49" t="4861" r="10146" b="811"/>
          <a:stretch/>
        </p:blipFill>
        <p:spPr>
          <a:xfrm>
            <a:off x="1052945" y="813700"/>
            <a:ext cx="9753600" cy="595655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76CEC3C-D968-A0DA-EEB4-F3F372E00AAF}"/>
              </a:ext>
            </a:extLst>
          </p:cNvPr>
          <p:cNvSpPr txBox="1"/>
          <p:nvPr/>
        </p:nvSpPr>
        <p:spPr>
          <a:xfrm>
            <a:off x="674256" y="323273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MER</a:t>
            </a:r>
          </a:p>
        </p:txBody>
      </p:sp>
    </p:spTree>
    <p:extLst>
      <p:ext uri="{BB962C8B-B14F-4D97-AF65-F5344CB8AC3E}">
        <p14:creationId xmlns:p14="http://schemas.microsoft.com/office/powerpoint/2010/main" val="3269434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A506C62-78E7-4767-906E-528F20A4B3BF}"/>
              </a:ext>
            </a:extLst>
          </p:cNvPr>
          <p:cNvSpPr/>
          <p:nvPr/>
        </p:nvSpPr>
        <p:spPr>
          <a:xfrm>
            <a:off x="4606502" y="3683882"/>
            <a:ext cx="2686050" cy="10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H.Contacts</a:t>
            </a:r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55C94BE-0947-4B67-B782-9396B3A71930}"/>
              </a:ext>
            </a:extLst>
          </p:cNvPr>
          <p:cNvSpPr/>
          <p:nvPr/>
        </p:nvSpPr>
        <p:spPr>
          <a:xfrm>
            <a:off x="485843" y="1228436"/>
            <a:ext cx="2626812" cy="1042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D.Contacts</a:t>
            </a:r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CAFB6BF-A7EA-44E0-B5F8-158E7EA17611}"/>
              </a:ext>
            </a:extLst>
          </p:cNvPr>
          <p:cNvSpPr/>
          <p:nvPr/>
        </p:nvSpPr>
        <p:spPr>
          <a:xfrm>
            <a:off x="8976293" y="1209929"/>
            <a:ext cx="268605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D.Time</a:t>
            </a:r>
            <a:endParaRPr lang="es-MX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ABAF6C5-6B7E-8234-31DF-0988B9694F8B}"/>
              </a:ext>
            </a:extLst>
          </p:cNvPr>
          <p:cNvSpPr txBox="1"/>
          <p:nvPr/>
        </p:nvSpPr>
        <p:spPr>
          <a:xfrm>
            <a:off x="274320" y="2517643"/>
            <a:ext cx="4152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 err="1"/>
              <a:t>d_contacts</a:t>
            </a:r>
            <a:r>
              <a:rPr lang="es-MX" sz="1000" b="1" dirty="0"/>
              <a:t>(pkdContact, </a:t>
            </a:r>
            <a:r>
              <a:rPr lang="es-MX" sz="1000" b="1" dirty="0" err="1"/>
              <a:t>contact_id</a:t>
            </a:r>
            <a:r>
              <a:rPr lang="es-MX" sz="1000" b="1" dirty="0"/>
              <a:t>, </a:t>
            </a:r>
            <a:r>
              <a:rPr lang="es-MX" sz="1000" b="1" dirty="0" err="1"/>
              <a:t>first_name</a:t>
            </a:r>
            <a:r>
              <a:rPr lang="es-MX" sz="1000" b="1" dirty="0"/>
              <a:t>, last_name, </a:t>
            </a:r>
            <a:r>
              <a:rPr lang="es-MX" sz="1000" b="1" dirty="0" err="1"/>
              <a:t>phone</a:t>
            </a:r>
            <a:r>
              <a:rPr lang="es-MX" sz="1000" b="1" dirty="0"/>
              <a:t>, email)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054FFB-F273-09B2-2903-0D997C6CF9B1}"/>
              </a:ext>
            </a:extLst>
          </p:cNvPr>
          <p:cNvSpPr txBox="1"/>
          <p:nvPr/>
        </p:nvSpPr>
        <p:spPr>
          <a:xfrm>
            <a:off x="3606417" y="4851229"/>
            <a:ext cx="5072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 err="1"/>
              <a:t>h_contacts</a:t>
            </a:r>
            <a:r>
              <a:rPr lang="es-MX" sz="1000" b="1" dirty="0"/>
              <a:t>(</a:t>
            </a:r>
            <a:r>
              <a:rPr lang="es-MX" sz="1000" u="sng" dirty="0"/>
              <a:t>PKD_H_CONTACTS</a:t>
            </a:r>
            <a:r>
              <a:rPr lang="es-MX" sz="1000" b="1" dirty="0"/>
              <a:t>, </a:t>
            </a:r>
            <a:r>
              <a:rPr lang="es-MX" sz="1000" u="sng" dirty="0" err="1"/>
              <a:t>pkdContact</a:t>
            </a:r>
            <a:r>
              <a:rPr lang="es-MX" sz="1000" b="1" dirty="0"/>
              <a:t>, </a:t>
            </a:r>
            <a:r>
              <a:rPr lang="es-MX" sz="1000" u="sng" dirty="0" err="1"/>
              <a:t>pkdTime</a:t>
            </a:r>
            <a:r>
              <a:rPr lang="es-MX" sz="1000" b="1" u="sng" dirty="0"/>
              <a:t>,</a:t>
            </a:r>
            <a:r>
              <a:rPr lang="es-MX" sz="1000" b="1" dirty="0"/>
              <a:t> </a:t>
            </a:r>
            <a:r>
              <a:rPr lang="es-MX" sz="1000" u="sng" dirty="0" err="1"/>
              <a:t>total_sale</a:t>
            </a:r>
            <a:r>
              <a:rPr lang="es-MX" sz="1000" b="1" dirty="0"/>
              <a:t>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B5DAE2A-9165-C4BB-D119-E1E0E760A1F0}"/>
              </a:ext>
            </a:extLst>
          </p:cNvPr>
          <p:cNvSpPr txBox="1"/>
          <p:nvPr/>
        </p:nvSpPr>
        <p:spPr>
          <a:xfrm>
            <a:off x="8268856" y="2723260"/>
            <a:ext cx="3519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 err="1"/>
              <a:t>d_time</a:t>
            </a:r>
            <a:r>
              <a:rPr lang="es-MX" sz="1000" b="1" dirty="0"/>
              <a:t>(</a:t>
            </a:r>
            <a:r>
              <a:rPr lang="es-MX" sz="1000" b="1" dirty="0" err="1"/>
              <a:t>pkdTiempo</a:t>
            </a:r>
            <a:r>
              <a:rPr lang="es-MX" sz="1000" b="1" dirty="0"/>
              <a:t>, date, </a:t>
            </a:r>
            <a:r>
              <a:rPr lang="es-MX" sz="1000" b="1" dirty="0" err="1"/>
              <a:t>year</a:t>
            </a:r>
            <a:r>
              <a:rPr lang="es-MX" sz="1000" b="1" dirty="0"/>
              <a:t>, </a:t>
            </a:r>
            <a:r>
              <a:rPr lang="es-MX" sz="1000" b="1" dirty="0" err="1"/>
              <a:t>month</a:t>
            </a:r>
            <a:r>
              <a:rPr lang="es-MX" sz="1000" b="1" dirty="0"/>
              <a:t>, </a:t>
            </a:r>
            <a:r>
              <a:rPr lang="es-MX" sz="1000" b="1" dirty="0" err="1"/>
              <a:t>day</a:t>
            </a:r>
            <a:r>
              <a:rPr lang="es-MX" sz="1000" b="1" dirty="0"/>
              <a:t>, </a:t>
            </a:r>
            <a:r>
              <a:rPr lang="es-MX" sz="1000" b="1" dirty="0" err="1"/>
              <a:t>dayname</a:t>
            </a:r>
            <a:r>
              <a:rPr lang="es-MX" sz="1000" b="1" dirty="0"/>
              <a:t>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F094838-D4AF-8DAE-61C1-9EE3A95497DF}"/>
              </a:ext>
            </a:extLst>
          </p:cNvPr>
          <p:cNvSpPr txBox="1"/>
          <p:nvPr/>
        </p:nvSpPr>
        <p:spPr>
          <a:xfrm>
            <a:off x="380080" y="2886974"/>
            <a:ext cx="4226421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u="sng" dirty="0"/>
              <a:t>pkdContact </a:t>
            </a:r>
            <a:r>
              <a:rPr lang="es-MX" sz="1050" dirty="0" err="1"/>
              <a:t>pk</a:t>
            </a:r>
            <a:r>
              <a:rPr lang="es-MX" sz="1050" dirty="0"/>
              <a:t> de la dimensión del DWH a partir de una secuencia</a:t>
            </a:r>
            <a:r>
              <a:rPr lang="es-MX" sz="1050" u="sng" dirty="0"/>
              <a:t> </a:t>
            </a:r>
          </a:p>
          <a:p>
            <a:r>
              <a:rPr lang="es-MX" sz="1050" u="sng" dirty="0" err="1"/>
              <a:t>contact_id</a:t>
            </a:r>
            <a:r>
              <a:rPr lang="es-MX" sz="1050" u="sng" dirty="0"/>
              <a:t> </a:t>
            </a:r>
            <a:r>
              <a:rPr lang="es-MX" sz="1050" dirty="0"/>
              <a:t>va a ser extraído de la transaccional de la tabla </a:t>
            </a:r>
            <a:r>
              <a:rPr lang="es-MX" sz="1050" dirty="0" err="1"/>
              <a:t>contacts</a:t>
            </a:r>
            <a:endParaRPr lang="es-MX" sz="1050" u="sng" dirty="0"/>
          </a:p>
          <a:p>
            <a:r>
              <a:rPr lang="es-MX" sz="1050" u="sng" dirty="0"/>
              <a:t>first_name </a:t>
            </a:r>
            <a:r>
              <a:rPr lang="es-MX" sz="1050" dirty="0"/>
              <a:t>de la tabla transaccional </a:t>
            </a:r>
            <a:r>
              <a:rPr lang="es-MX" sz="1050" dirty="0" err="1"/>
              <a:t>contacts</a:t>
            </a:r>
            <a:endParaRPr lang="es-MX" sz="1050" u="sng" dirty="0"/>
          </a:p>
          <a:p>
            <a:r>
              <a:rPr lang="es-MX" sz="1050" u="sng" dirty="0"/>
              <a:t>last_name </a:t>
            </a:r>
            <a:r>
              <a:rPr lang="es-MX" sz="1050" dirty="0"/>
              <a:t>de la tabla transaccional </a:t>
            </a:r>
            <a:r>
              <a:rPr lang="es-MX" sz="1050" dirty="0" err="1"/>
              <a:t>contacts</a:t>
            </a:r>
            <a:endParaRPr lang="es-MX" sz="1050" u="sng" dirty="0"/>
          </a:p>
          <a:p>
            <a:r>
              <a:rPr lang="es-MX" sz="1050" u="sng" dirty="0" err="1"/>
              <a:t>phone</a:t>
            </a:r>
            <a:r>
              <a:rPr lang="es-MX" sz="1050" u="sng" dirty="0"/>
              <a:t> </a:t>
            </a:r>
            <a:r>
              <a:rPr lang="es-MX" sz="1050" dirty="0"/>
              <a:t>de la tabla transaccional </a:t>
            </a:r>
            <a:r>
              <a:rPr lang="es-MX" sz="1050" dirty="0" err="1"/>
              <a:t>contacts</a:t>
            </a:r>
            <a:endParaRPr lang="es-MX" sz="1050" u="sng" dirty="0"/>
          </a:p>
          <a:p>
            <a:r>
              <a:rPr lang="es-MX" sz="1050" u="sng" dirty="0"/>
              <a:t>email </a:t>
            </a:r>
            <a:r>
              <a:rPr lang="es-MX" sz="1050" dirty="0"/>
              <a:t>de la tabla transaccional </a:t>
            </a:r>
            <a:r>
              <a:rPr lang="es-MX" sz="1050" dirty="0" err="1"/>
              <a:t>contacts</a:t>
            </a:r>
            <a:endParaRPr lang="es-MX" sz="1050" dirty="0"/>
          </a:p>
          <a:p>
            <a:r>
              <a:rPr lang="es-MX" sz="1050" u="sng" dirty="0" err="1"/>
              <a:t>region_name</a:t>
            </a:r>
            <a:r>
              <a:rPr lang="es-MX" sz="1050" dirty="0"/>
              <a:t> de la tabla de transaccional </a:t>
            </a:r>
            <a:r>
              <a:rPr lang="es-MX" sz="1050" dirty="0" err="1"/>
              <a:t>contact</a:t>
            </a:r>
            <a:r>
              <a:rPr lang="es-MX" sz="1050" dirty="0"/>
              <a:t>, </a:t>
            </a:r>
            <a:r>
              <a:rPr lang="es-MX" sz="1050" dirty="0" err="1"/>
              <a:t>customers</a:t>
            </a:r>
            <a:r>
              <a:rPr lang="es-MX" sz="1050" dirty="0"/>
              <a:t> y </a:t>
            </a:r>
            <a:r>
              <a:rPr lang="es-MX" sz="1050" dirty="0" err="1"/>
              <a:t>regions</a:t>
            </a:r>
            <a:endParaRPr lang="es-MX" sz="1050" u="sng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FC82AAB-0A46-C0F9-CC8D-C217F4C6097A}"/>
              </a:ext>
            </a:extLst>
          </p:cNvPr>
          <p:cNvSpPr txBox="1"/>
          <p:nvPr/>
        </p:nvSpPr>
        <p:spPr>
          <a:xfrm>
            <a:off x="3299461" y="5184798"/>
            <a:ext cx="5935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u="sng" dirty="0"/>
              <a:t>PKD_H_CONTACTS</a:t>
            </a:r>
            <a:r>
              <a:rPr lang="es-MX" dirty="0"/>
              <a:t> </a:t>
            </a:r>
            <a:r>
              <a:rPr lang="es-MX" sz="1050" dirty="0" err="1"/>
              <a:t>pk</a:t>
            </a:r>
            <a:r>
              <a:rPr lang="es-MX" sz="1050" dirty="0"/>
              <a:t> de la dimensión del DWH a partir de una secuencia</a:t>
            </a:r>
            <a:r>
              <a:rPr lang="es-MX" sz="1050" u="sng" dirty="0"/>
              <a:t> </a:t>
            </a:r>
          </a:p>
          <a:p>
            <a:r>
              <a:rPr lang="es-MX" sz="1050" u="sng" dirty="0" err="1"/>
              <a:t>pkdContact</a:t>
            </a:r>
            <a:r>
              <a:rPr lang="es-MX" sz="1050" u="sng" dirty="0"/>
              <a:t> </a:t>
            </a:r>
            <a:r>
              <a:rPr lang="es-MX" sz="1050" dirty="0"/>
              <a:t>es el </a:t>
            </a:r>
            <a:r>
              <a:rPr lang="es-MX" sz="1050" dirty="0" err="1"/>
              <a:t>fk</a:t>
            </a:r>
            <a:r>
              <a:rPr lang="es-MX" sz="1050" dirty="0"/>
              <a:t> de la tabla </a:t>
            </a:r>
            <a:r>
              <a:rPr lang="es-MX" sz="1050" dirty="0" err="1"/>
              <a:t>d_Contacts</a:t>
            </a:r>
            <a:endParaRPr lang="es-MX" sz="1050" u="sng" dirty="0"/>
          </a:p>
          <a:p>
            <a:r>
              <a:rPr lang="es-MX" sz="1050" u="sng" dirty="0" err="1"/>
              <a:t>pkdTime</a:t>
            </a:r>
            <a:r>
              <a:rPr lang="es-MX" sz="1050" u="sng" dirty="0"/>
              <a:t> </a:t>
            </a:r>
            <a:r>
              <a:rPr lang="es-MX" sz="1050" dirty="0"/>
              <a:t>de la tabla </a:t>
            </a:r>
            <a:r>
              <a:rPr lang="es-MX" sz="1050" dirty="0" err="1"/>
              <a:t>d_Time</a:t>
            </a:r>
            <a:endParaRPr lang="es-MX" sz="1050" dirty="0"/>
          </a:p>
          <a:p>
            <a:r>
              <a:rPr lang="es-MX" sz="1050" u="sng" dirty="0" err="1"/>
              <a:t>total_sale</a:t>
            </a:r>
            <a:r>
              <a:rPr lang="es-MX" sz="1050" u="sng" dirty="0"/>
              <a:t> </a:t>
            </a:r>
            <a:r>
              <a:rPr lang="es-MX" sz="1050" dirty="0"/>
              <a:t>se calcula sum(</a:t>
            </a:r>
            <a:r>
              <a:rPr lang="es-MX" sz="1050" dirty="0" err="1"/>
              <a:t>o.quantity</a:t>
            </a:r>
            <a:r>
              <a:rPr lang="es-MX" sz="1050" dirty="0"/>
              <a:t>*</a:t>
            </a:r>
            <a:r>
              <a:rPr lang="es-MX" sz="1050" dirty="0" err="1"/>
              <a:t>o.unit_price</a:t>
            </a:r>
            <a:r>
              <a:rPr lang="es-MX" sz="1050" dirty="0"/>
              <a:t>) de las tablas transaccional </a:t>
            </a:r>
            <a:r>
              <a:rPr lang="es-MX" sz="1050" dirty="0" err="1"/>
              <a:t>order</a:t>
            </a:r>
            <a:r>
              <a:rPr lang="es-MX" sz="1050" dirty="0"/>
              <a:t> y </a:t>
            </a:r>
            <a:r>
              <a:rPr lang="es-MX" sz="1050" dirty="0" err="1"/>
              <a:t>order_items</a:t>
            </a:r>
            <a:endParaRPr lang="es-MX" sz="1050" u="sng" dirty="0"/>
          </a:p>
          <a:p>
            <a:endParaRPr lang="es-MX" sz="1050" u="sng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7493316-ABC6-86A1-9D71-278132634745}"/>
              </a:ext>
            </a:extLst>
          </p:cNvPr>
          <p:cNvSpPr txBox="1"/>
          <p:nvPr/>
        </p:nvSpPr>
        <p:spPr>
          <a:xfrm>
            <a:off x="8268856" y="3010085"/>
            <a:ext cx="38317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u="sng" dirty="0" err="1"/>
              <a:t>pkdTime</a:t>
            </a:r>
            <a:r>
              <a:rPr lang="es-MX" sz="1050" dirty="0"/>
              <a:t> </a:t>
            </a:r>
            <a:r>
              <a:rPr lang="es-MX" sz="1050" dirty="0" err="1"/>
              <a:t>pk</a:t>
            </a:r>
            <a:r>
              <a:rPr lang="es-MX" sz="1050" dirty="0"/>
              <a:t> de la dimensión del DWH a partir de una secuencia</a:t>
            </a:r>
            <a:r>
              <a:rPr lang="es-MX" sz="1050" u="sng" dirty="0"/>
              <a:t> </a:t>
            </a:r>
          </a:p>
          <a:p>
            <a:r>
              <a:rPr lang="es-MX" sz="1050" u="sng" dirty="0"/>
              <a:t>date </a:t>
            </a:r>
            <a:r>
              <a:rPr lang="es-MX" sz="1050" dirty="0"/>
              <a:t>generado por medio de un procedimiento</a:t>
            </a:r>
            <a:endParaRPr lang="es-MX" sz="1050" u="sng" dirty="0"/>
          </a:p>
          <a:p>
            <a:r>
              <a:rPr lang="es-MX" sz="1050" u="sng" dirty="0" err="1"/>
              <a:t>year</a:t>
            </a:r>
            <a:r>
              <a:rPr lang="es-MX" sz="1050" u="sng" dirty="0"/>
              <a:t> </a:t>
            </a:r>
            <a:r>
              <a:rPr lang="es-MX" sz="1050" dirty="0"/>
              <a:t>generado por medio de un procedimiento</a:t>
            </a:r>
            <a:endParaRPr lang="es-MX" sz="1050" u="sng" dirty="0"/>
          </a:p>
          <a:p>
            <a:r>
              <a:rPr lang="es-MX" sz="1050" u="sng" dirty="0" err="1"/>
              <a:t>month</a:t>
            </a:r>
            <a:r>
              <a:rPr lang="es-MX" sz="1050" u="sng" dirty="0"/>
              <a:t> </a:t>
            </a:r>
            <a:r>
              <a:rPr lang="es-MX" sz="1050" dirty="0"/>
              <a:t>generado por medio de un procedimiento </a:t>
            </a:r>
          </a:p>
          <a:p>
            <a:r>
              <a:rPr lang="es-MX" sz="1050" u="sng" dirty="0" err="1"/>
              <a:t>day</a:t>
            </a:r>
            <a:r>
              <a:rPr lang="es-MX" sz="1050" u="sng" dirty="0"/>
              <a:t> </a:t>
            </a:r>
            <a:r>
              <a:rPr lang="es-MX" sz="1050" dirty="0"/>
              <a:t>generado por medio de un procedimiento</a:t>
            </a:r>
          </a:p>
          <a:p>
            <a:r>
              <a:rPr lang="es-MX" sz="1050" u="sng" dirty="0" err="1"/>
              <a:t>dayname</a:t>
            </a:r>
            <a:r>
              <a:rPr lang="es-MX" sz="1050" u="sng" dirty="0"/>
              <a:t> </a:t>
            </a:r>
            <a:r>
              <a:rPr lang="es-MX" sz="1050" dirty="0"/>
              <a:t>generado por medio de un procedimiento</a:t>
            </a:r>
            <a:endParaRPr lang="es-MX" sz="1050" u="sng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7CA80E8E-6C88-1DC3-B64D-F0800DDB510E}"/>
              </a:ext>
            </a:extLst>
          </p:cNvPr>
          <p:cNvSpPr/>
          <p:nvPr/>
        </p:nvSpPr>
        <p:spPr>
          <a:xfrm>
            <a:off x="9634450" y="4279504"/>
            <a:ext cx="2466110" cy="2472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Pregunta:</a:t>
            </a:r>
          </a:p>
          <a:p>
            <a:pPr algn="ctr"/>
            <a:endParaRPr lang="es-MX" dirty="0"/>
          </a:p>
          <a:p>
            <a:pPr marL="228600" indent="-228600">
              <a:buFont typeface="+mj-lt"/>
              <a:buAutoNum type="arabicPeriod"/>
            </a:pPr>
            <a:r>
              <a:rPr lang="es-MX" sz="1000" dirty="0"/>
              <a:t>¿Cuáles fueron los contactos que compraron en un periodo de tiempo?</a:t>
            </a:r>
          </a:p>
          <a:p>
            <a:pPr marL="228600" indent="-228600">
              <a:buFont typeface="+mj-lt"/>
              <a:buAutoNum type="arabicPeriod"/>
            </a:pPr>
            <a:r>
              <a:rPr lang="es-MX" sz="1000" dirty="0"/>
              <a:t>¿Qué contacto compro más en un periodo de tiempo?</a:t>
            </a:r>
          </a:p>
          <a:p>
            <a:pPr marL="228600" indent="-228600">
              <a:buFont typeface="+mj-lt"/>
              <a:buAutoNum type="arabicPeriod"/>
            </a:pPr>
            <a:r>
              <a:rPr lang="es-MX" sz="1000" dirty="0"/>
              <a:t>¿De que región fue el contacto que compro más veces?</a:t>
            </a:r>
          </a:p>
          <a:p>
            <a:pPr marL="228600" indent="-228600">
              <a:buFont typeface="+mj-lt"/>
              <a:buAutoNum type="arabicPeriod"/>
            </a:pPr>
            <a:r>
              <a:rPr lang="es-MX" sz="1000" dirty="0"/>
              <a:t>¿En que fecha compran más los contactos?</a:t>
            </a:r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C719FE2-5B0A-344F-7231-9BBA500B597F}"/>
              </a:ext>
            </a:extLst>
          </p:cNvPr>
          <p:cNvCxnSpPr>
            <a:stCxn id="5" idx="3"/>
            <a:endCxn id="4" idx="0"/>
          </p:cNvCxnSpPr>
          <p:nvPr/>
        </p:nvCxnSpPr>
        <p:spPr>
          <a:xfrm>
            <a:off x="3112655" y="1749929"/>
            <a:ext cx="2836872" cy="1933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2EC4399-477C-FED7-97E9-AF628E80759A}"/>
              </a:ext>
            </a:extLst>
          </p:cNvPr>
          <p:cNvCxnSpPr>
            <a:stCxn id="6" idx="1"/>
            <a:endCxn id="4" idx="0"/>
          </p:cNvCxnSpPr>
          <p:nvPr/>
        </p:nvCxnSpPr>
        <p:spPr>
          <a:xfrm flipH="1">
            <a:off x="5949527" y="1749929"/>
            <a:ext cx="3026766" cy="1933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23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A506C62-78E7-4767-906E-528F20A4B3BF}"/>
              </a:ext>
            </a:extLst>
          </p:cNvPr>
          <p:cNvSpPr/>
          <p:nvPr/>
        </p:nvSpPr>
        <p:spPr>
          <a:xfrm>
            <a:off x="5001929" y="2521919"/>
            <a:ext cx="2686050" cy="10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H_SALES_EMPLOYEES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55C94BE-0947-4B67-B782-9396B3A71930}"/>
              </a:ext>
            </a:extLst>
          </p:cNvPr>
          <p:cNvSpPr/>
          <p:nvPr/>
        </p:nvSpPr>
        <p:spPr>
          <a:xfrm>
            <a:off x="594128" y="769661"/>
            <a:ext cx="268605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D.Employees</a:t>
            </a:r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CAFB6BF-A7EA-44E0-B5F8-158E7EA17611}"/>
              </a:ext>
            </a:extLst>
          </p:cNvPr>
          <p:cNvSpPr/>
          <p:nvPr/>
        </p:nvSpPr>
        <p:spPr>
          <a:xfrm>
            <a:off x="8540986" y="769661"/>
            <a:ext cx="268605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D.Time</a:t>
            </a:r>
            <a:endParaRPr lang="es-MX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ABAF6C5-6B7E-8234-31DF-0988B9694F8B}"/>
              </a:ext>
            </a:extLst>
          </p:cNvPr>
          <p:cNvSpPr txBox="1"/>
          <p:nvPr/>
        </p:nvSpPr>
        <p:spPr>
          <a:xfrm>
            <a:off x="515273" y="2002335"/>
            <a:ext cx="5442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 err="1"/>
              <a:t>d_employees</a:t>
            </a:r>
            <a:r>
              <a:rPr lang="es-MX" sz="1000" b="1" dirty="0"/>
              <a:t>(</a:t>
            </a:r>
            <a:r>
              <a:rPr lang="es-MX" sz="1000" b="1" u="sng" dirty="0" err="1"/>
              <a:t>pkdEmployee</a:t>
            </a:r>
            <a:r>
              <a:rPr lang="es-MX" sz="1000" b="1" dirty="0"/>
              <a:t>, </a:t>
            </a:r>
            <a:r>
              <a:rPr lang="es-MX" sz="1000" b="1" u="sng" dirty="0" err="1"/>
              <a:t>employee_id</a:t>
            </a:r>
            <a:r>
              <a:rPr lang="es-MX" sz="1000" b="1" dirty="0"/>
              <a:t>, </a:t>
            </a:r>
            <a:r>
              <a:rPr lang="es-MX" sz="1000" b="1" u="sng" dirty="0"/>
              <a:t>first_name</a:t>
            </a:r>
            <a:r>
              <a:rPr lang="es-MX" sz="1000" b="1" dirty="0"/>
              <a:t>, </a:t>
            </a:r>
            <a:r>
              <a:rPr lang="es-MX" sz="1000" b="1" u="sng" dirty="0"/>
              <a:t>last_name</a:t>
            </a:r>
            <a:r>
              <a:rPr lang="es-MX" sz="1000" b="1" dirty="0"/>
              <a:t>, </a:t>
            </a:r>
            <a:r>
              <a:rPr lang="es-MX" sz="1000" b="1" u="sng" dirty="0" err="1"/>
              <a:t>phone</a:t>
            </a:r>
            <a:r>
              <a:rPr lang="es-MX" sz="1000" b="1" dirty="0"/>
              <a:t>, </a:t>
            </a:r>
            <a:r>
              <a:rPr lang="es-MX" sz="1000" b="1" u="sng" dirty="0"/>
              <a:t>email, </a:t>
            </a:r>
            <a:r>
              <a:rPr lang="es-MX" sz="1000" b="1" u="sng" dirty="0" err="1"/>
              <a:t>region_name</a:t>
            </a:r>
            <a:r>
              <a:rPr lang="es-MX" sz="1000" b="1" dirty="0"/>
              <a:t>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054FFB-F273-09B2-2903-0D997C6CF9B1}"/>
              </a:ext>
            </a:extLst>
          </p:cNvPr>
          <p:cNvSpPr txBox="1"/>
          <p:nvPr/>
        </p:nvSpPr>
        <p:spPr>
          <a:xfrm>
            <a:off x="3764162" y="3875282"/>
            <a:ext cx="699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err="1"/>
              <a:t>h_sales_employees</a:t>
            </a:r>
            <a:r>
              <a:rPr lang="es-MX" sz="1000" b="1" dirty="0"/>
              <a:t>(</a:t>
            </a:r>
            <a:r>
              <a:rPr lang="es-MX" sz="1000" u="sng" dirty="0"/>
              <a:t>PKD_H_SALES_EMPLOYEES </a:t>
            </a:r>
            <a:r>
              <a:rPr lang="es-MX" sz="1000" b="1" dirty="0"/>
              <a:t>, </a:t>
            </a:r>
            <a:r>
              <a:rPr lang="es-MX" sz="1000" u="sng" dirty="0"/>
              <a:t>PKD_EMPLOYEE</a:t>
            </a:r>
            <a:r>
              <a:rPr lang="es-MX" sz="1000" b="1" dirty="0"/>
              <a:t>, </a:t>
            </a:r>
            <a:r>
              <a:rPr lang="es-MX" sz="1000" u="sng" dirty="0"/>
              <a:t>PKD_TIME </a:t>
            </a:r>
            <a:r>
              <a:rPr lang="es-MX" sz="1000" b="1" u="sng" dirty="0"/>
              <a:t>,</a:t>
            </a:r>
            <a:r>
              <a:rPr lang="es-MX" sz="1000" b="1" dirty="0"/>
              <a:t> </a:t>
            </a:r>
            <a:r>
              <a:rPr lang="es-MX" sz="1000" u="sng" dirty="0"/>
              <a:t>SALES_UNITS </a:t>
            </a:r>
            <a:r>
              <a:rPr lang="es-MX" sz="1000" b="1" u="sng" dirty="0"/>
              <a:t>,</a:t>
            </a:r>
            <a:r>
              <a:rPr lang="es-MX" sz="1000" b="1" dirty="0"/>
              <a:t> </a:t>
            </a:r>
            <a:r>
              <a:rPr lang="es-MX" sz="1000" u="sng" dirty="0"/>
              <a:t>TOTAL_SALE </a:t>
            </a:r>
            <a:r>
              <a:rPr lang="es-MX" sz="1000" b="1" dirty="0"/>
              <a:t>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F094838-D4AF-8DAE-61C1-9EE3A95497DF}"/>
              </a:ext>
            </a:extLst>
          </p:cNvPr>
          <p:cNvSpPr txBox="1"/>
          <p:nvPr/>
        </p:nvSpPr>
        <p:spPr>
          <a:xfrm>
            <a:off x="515273" y="2345931"/>
            <a:ext cx="4486656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u="sng" dirty="0" err="1"/>
              <a:t>pkdEmployee</a:t>
            </a:r>
            <a:r>
              <a:rPr lang="es-MX" sz="1050" u="sng" dirty="0"/>
              <a:t> </a:t>
            </a:r>
            <a:r>
              <a:rPr lang="es-MX" sz="1050" dirty="0" err="1"/>
              <a:t>pk</a:t>
            </a:r>
            <a:r>
              <a:rPr lang="es-MX" sz="1050" dirty="0"/>
              <a:t> de la dimensión del DWH a partir de una secuencia</a:t>
            </a:r>
            <a:r>
              <a:rPr lang="es-MX" sz="1050" u="sng" dirty="0"/>
              <a:t> </a:t>
            </a:r>
          </a:p>
          <a:p>
            <a:r>
              <a:rPr lang="es-MX" sz="1050" u="sng" dirty="0" err="1"/>
              <a:t>employee_id</a:t>
            </a:r>
            <a:r>
              <a:rPr lang="es-MX" sz="1050" u="sng" dirty="0"/>
              <a:t> </a:t>
            </a:r>
            <a:r>
              <a:rPr lang="es-MX" sz="1050" dirty="0"/>
              <a:t>va a ser extraído de la transaccional de la tabla </a:t>
            </a:r>
            <a:r>
              <a:rPr lang="es-MX" sz="1050" dirty="0" err="1"/>
              <a:t>contacts</a:t>
            </a:r>
            <a:endParaRPr lang="es-MX" sz="1050" u="sng" dirty="0"/>
          </a:p>
          <a:p>
            <a:r>
              <a:rPr lang="es-MX" sz="1050" u="sng" dirty="0"/>
              <a:t>first_name </a:t>
            </a:r>
            <a:r>
              <a:rPr lang="es-MX" sz="1050" dirty="0"/>
              <a:t>de la tabla transaccional </a:t>
            </a:r>
            <a:r>
              <a:rPr lang="es-MX" sz="1050" dirty="0" err="1"/>
              <a:t>employees</a:t>
            </a:r>
            <a:endParaRPr lang="es-MX" sz="1050" u="sng" dirty="0"/>
          </a:p>
          <a:p>
            <a:r>
              <a:rPr lang="es-MX" sz="1050" u="sng" dirty="0"/>
              <a:t>last_name </a:t>
            </a:r>
            <a:r>
              <a:rPr lang="es-MX" sz="1050" dirty="0"/>
              <a:t>de la tabla transaccional </a:t>
            </a:r>
            <a:r>
              <a:rPr lang="es-MX" sz="1050" dirty="0" err="1"/>
              <a:t>employees</a:t>
            </a:r>
            <a:endParaRPr lang="es-MX" sz="1050" u="sng" dirty="0"/>
          </a:p>
          <a:p>
            <a:r>
              <a:rPr lang="es-MX" sz="1050" u="sng" dirty="0" err="1"/>
              <a:t>phone</a:t>
            </a:r>
            <a:r>
              <a:rPr lang="es-MX" sz="1050" u="sng" dirty="0"/>
              <a:t> </a:t>
            </a:r>
            <a:r>
              <a:rPr lang="es-MX" sz="1050" dirty="0"/>
              <a:t>de la tabla transaccional </a:t>
            </a:r>
            <a:r>
              <a:rPr lang="es-MX" sz="1050" dirty="0" err="1"/>
              <a:t>employees</a:t>
            </a:r>
            <a:endParaRPr lang="es-MX" sz="1050" u="sng" dirty="0"/>
          </a:p>
          <a:p>
            <a:r>
              <a:rPr lang="es-MX" sz="1050" u="sng" dirty="0"/>
              <a:t>email </a:t>
            </a:r>
            <a:r>
              <a:rPr lang="es-MX" sz="1050" dirty="0"/>
              <a:t>de la tabla transaccional </a:t>
            </a:r>
            <a:r>
              <a:rPr lang="es-MX" sz="1050" dirty="0" err="1"/>
              <a:t>employees</a:t>
            </a:r>
            <a:endParaRPr lang="es-MX" sz="1050" dirty="0"/>
          </a:p>
          <a:p>
            <a:r>
              <a:rPr lang="es-MX" sz="1050" u="sng" dirty="0" err="1"/>
              <a:t>region_name</a:t>
            </a:r>
            <a:r>
              <a:rPr lang="es-MX" sz="1050" u="sng" dirty="0"/>
              <a:t> </a:t>
            </a:r>
            <a:r>
              <a:rPr lang="es-MX" sz="1050" dirty="0"/>
              <a:t> sale de la unión de la tabla transaccional </a:t>
            </a:r>
            <a:r>
              <a:rPr lang="es-MX" sz="1050" dirty="0" err="1"/>
              <a:t>employees</a:t>
            </a:r>
            <a:r>
              <a:rPr lang="es-MX" sz="1050" dirty="0"/>
              <a:t> y </a:t>
            </a:r>
            <a:r>
              <a:rPr lang="es-MX" sz="1050" dirty="0" err="1"/>
              <a:t>regions</a:t>
            </a:r>
            <a:endParaRPr lang="es-MX" sz="105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FC82AAB-0A46-C0F9-CC8D-C217F4C6097A}"/>
              </a:ext>
            </a:extLst>
          </p:cNvPr>
          <p:cNvSpPr txBox="1"/>
          <p:nvPr/>
        </p:nvSpPr>
        <p:spPr>
          <a:xfrm>
            <a:off x="4235217" y="4070212"/>
            <a:ext cx="645301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u="sng" dirty="0"/>
              <a:t>PKD_H_SALES_EMPLOYEES </a:t>
            </a:r>
            <a:r>
              <a:rPr lang="es-MX" sz="1050" dirty="0" err="1"/>
              <a:t>pk</a:t>
            </a:r>
            <a:r>
              <a:rPr lang="es-MX" sz="1050" dirty="0"/>
              <a:t> de la dimensión del DWH a partir de una secuencia</a:t>
            </a:r>
            <a:r>
              <a:rPr lang="es-MX" sz="1050" u="sng" dirty="0"/>
              <a:t> </a:t>
            </a:r>
          </a:p>
          <a:p>
            <a:r>
              <a:rPr lang="es-MX" sz="1050" u="sng" dirty="0"/>
              <a:t>PKD_EMPLOYEE </a:t>
            </a:r>
            <a:r>
              <a:rPr lang="es-MX" sz="1050" dirty="0"/>
              <a:t>es el </a:t>
            </a:r>
            <a:r>
              <a:rPr lang="es-MX" sz="1050" dirty="0" err="1"/>
              <a:t>fk</a:t>
            </a:r>
            <a:r>
              <a:rPr lang="es-MX" sz="1050" dirty="0"/>
              <a:t> de la tabla </a:t>
            </a:r>
            <a:r>
              <a:rPr lang="es-MX" sz="1050" dirty="0" err="1"/>
              <a:t>d_Employees</a:t>
            </a:r>
            <a:endParaRPr lang="es-MX" sz="1050" u="sng" dirty="0"/>
          </a:p>
          <a:p>
            <a:r>
              <a:rPr lang="es-MX" sz="1050" u="sng" dirty="0"/>
              <a:t>PKD_TIME </a:t>
            </a:r>
            <a:r>
              <a:rPr lang="es-MX" sz="1050" dirty="0"/>
              <a:t>de la tabla </a:t>
            </a:r>
            <a:r>
              <a:rPr lang="es-MX" sz="1050" dirty="0" err="1"/>
              <a:t>d_Time</a:t>
            </a:r>
            <a:endParaRPr lang="es-MX" sz="1050" u="sng" dirty="0"/>
          </a:p>
          <a:p>
            <a:r>
              <a:rPr lang="es-MX" sz="1050" u="sng" dirty="0"/>
              <a:t>SALES_UNITS </a:t>
            </a:r>
            <a:r>
              <a:rPr lang="es-MX" sz="1050" dirty="0"/>
              <a:t>se calcula sum(</a:t>
            </a:r>
            <a:r>
              <a:rPr lang="es-MX" sz="1050" dirty="0" err="1"/>
              <a:t>o.quantity</a:t>
            </a:r>
            <a:r>
              <a:rPr lang="es-MX" sz="1050" dirty="0"/>
              <a:t>) de las tablas transaccional </a:t>
            </a:r>
            <a:r>
              <a:rPr lang="es-MX" sz="1050" dirty="0" err="1"/>
              <a:t>order</a:t>
            </a:r>
            <a:r>
              <a:rPr lang="es-MX" sz="1050" dirty="0"/>
              <a:t> y </a:t>
            </a:r>
            <a:r>
              <a:rPr lang="es-MX" sz="1050" dirty="0" err="1"/>
              <a:t>order_items</a:t>
            </a:r>
            <a:endParaRPr lang="es-MX" sz="1050" u="sng" dirty="0"/>
          </a:p>
          <a:p>
            <a:r>
              <a:rPr lang="es-MX" sz="1050" u="sng" dirty="0"/>
              <a:t>TOTAL_SALE </a:t>
            </a:r>
            <a:r>
              <a:rPr lang="es-MX" sz="1050" dirty="0"/>
              <a:t>se calcula sum(</a:t>
            </a:r>
            <a:r>
              <a:rPr lang="es-MX" sz="1050" dirty="0" err="1"/>
              <a:t>o.quantity</a:t>
            </a:r>
            <a:r>
              <a:rPr lang="es-MX" sz="1050" dirty="0"/>
              <a:t>*</a:t>
            </a:r>
            <a:r>
              <a:rPr lang="es-MX" sz="1050" dirty="0" err="1"/>
              <a:t>o.unit_price</a:t>
            </a:r>
            <a:r>
              <a:rPr lang="es-MX" sz="1050" dirty="0"/>
              <a:t>) de las tablas transaccional </a:t>
            </a:r>
            <a:r>
              <a:rPr lang="es-MX" sz="1050" dirty="0" err="1"/>
              <a:t>order</a:t>
            </a:r>
            <a:r>
              <a:rPr lang="es-MX" sz="1050" dirty="0"/>
              <a:t> y </a:t>
            </a:r>
            <a:r>
              <a:rPr lang="es-MX" sz="1050" dirty="0" err="1"/>
              <a:t>order_items</a:t>
            </a:r>
            <a:endParaRPr lang="es-MX" sz="1050" u="sng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2860F8FF-2466-DD29-633A-583ACD55EC6D}"/>
              </a:ext>
            </a:extLst>
          </p:cNvPr>
          <p:cNvSpPr/>
          <p:nvPr/>
        </p:nvSpPr>
        <p:spPr>
          <a:xfrm>
            <a:off x="145390" y="4246211"/>
            <a:ext cx="3207410" cy="2293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r>
              <a:rPr lang="es-MX" dirty="0"/>
              <a:t>Pregunta:</a:t>
            </a:r>
          </a:p>
          <a:p>
            <a:pPr algn="ctr"/>
            <a:endParaRPr lang="es-MX" dirty="0"/>
          </a:p>
          <a:p>
            <a:pPr marL="228600" indent="-228600">
              <a:buFont typeface="+mj-lt"/>
              <a:buAutoNum type="arabicPeriod"/>
            </a:pPr>
            <a:r>
              <a:rPr lang="es-MX" sz="1000" dirty="0"/>
              <a:t>¿Cuáles fue el empleado que más ventas hizo en un periodo de tiempo?</a:t>
            </a:r>
          </a:p>
          <a:p>
            <a:pPr marL="228600" indent="-228600">
              <a:buFont typeface="+mj-lt"/>
              <a:buAutoNum type="arabicPeriod"/>
            </a:pPr>
            <a:r>
              <a:rPr lang="es-MX" sz="1000" dirty="0"/>
              <a:t>¿Cuánto vende un empleado?</a:t>
            </a:r>
          </a:p>
          <a:p>
            <a:pPr marL="228600" indent="-228600">
              <a:buFont typeface="+mj-lt"/>
              <a:buAutoNum type="arabicPeriod"/>
            </a:pPr>
            <a:r>
              <a:rPr lang="es-MX" sz="1000" dirty="0"/>
              <a:t>¿Qué empleado atendió más veces al mismo cliente en una fecha?</a:t>
            </a:r>
          </a:p>
          <a:p>
            <a:pPr marL="228600" indent="-228600">
              <a:buFont typeface="+mj-lt"/>
              <a:buAutoNum type="arabicPeriod"/>
            </a:pPr>
            <a:r>
              <a:rPr lang="es-MX" sz="1000" dirty="0"/>
              <a:t>¿Cuánto fue la cantidad máxima de productos vendidos en el último mes?</a:t>
            </a:r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8A83D54-0F4B-6240-10CC-F15255507DDA}"/>
              </a:ext>
            </a:extLst>
          </p:cNvPr>
          <p:cNvCxnSpPr>
            <a:stCxn id="5" idx="3"/>
            <a:endCxn id="4" idx="0"/>
          </p:cNvCxnSpPr>
          <p:nvPr/>
        </p:nvCxnSpPr>
        <p:spPr>
          <a:xfrm>
            <a:off x="3280178" y="1309661"/>
            <a:ext cx="3064776" cy="121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3A789F4-BE69-ED87-05CA-4305D33DDA80}"/>
              </a:ext>
            </a:extLst>
          </p:cNvPr>
          <p:cNvCxnSpPr>
            <a:stCxn id="6" idx="1"/>
            <a:endCxn id="4" idx="0"/>
          </p:cNvCxnSpPr>
          <p:nvPr/>
        </p:nvCxnSpPr>
        <p:spPr>
          <a:xfrm flipH="1">
            <a:off x="6344954" y="1309661"/>
            <a:ext cx="2196032" cy="121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ED77F78-0AE0-1B32-223B-141A4117B6D8}"/>
              </a:ext>
            </a:extLst>
          </p:cNvPr>
          <p:cNvSpPr txBox="1"/>
          <p:nvPr/>
        </p:nvSpPr>
        <p:spPr>
          <a:xfrm>
            <a:off x="8508433" y="2002335"/>
            <a:ext cx="3519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 err="1"/>
              <a:t>d_time</a:t>
            </a:r>
            <a:r>
              <a:rPr lang="es-MX" sz="1000" b="1" dirty="0"/>
              <a:t>(</a:t>
            </a:r>
            <a:r>
              <a:rPr lang="es-MX" sz="1000" b="1" dirty="0" err="1"/>
              <a:t>pkdTiempo</a:t>
            </a:r>
            <a:r>
              <a:rPr lang="es-MX" sz="1000" b="1" dirty="0"/>
              <a:t>, date, </a:t>
            </a:r>
            <a:r>
              <a:rPr lang="es-MX" sz="1000" b="1" dirty="0" err="1"/>
              <a:t>year</a:t>
            </a:r>
            <a:r>
              <a:rPr lang="es-MX" sz="1000" b="1" dirty="0"/>
              <a:t>, </a:t>
            </a:r>
            <a:r>
              <a:rPr lang="es-MX" sz="1000" b="1" dirty="0" err="1"/>
              <a:t>month</a:t>
            </a:r>
            <a:r>
              <a:rPr lang="es-MX" sz="1000" b="1" dirty="0"/>
              <a:t>, </a:t>
            </a:r>
            <a:r>
              <a:rPr lang="es-MX" sz="1000" b="1" dirty="0" err="1"/>
              <a:t>day</a:t>
            </a:r>
            <a:r>
              <a:rPr lang="es-MX" sz="1000" b="1" dirty="0"/>
              <a:t>, </a:t>
            </a:r>
            <a:r>
              <a:rPr lang="es-MX" sz="1000" b="1" dirty="0" err="1"/>
              <a:t>dayname</a:t>
            </a:r>
            <a:r>
              <a:rPr lang="es-MX" sz="1000" b="1" dirty="0"/>
              <a:t>)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99FA559-C17B-BC74-45A8-C3CBFAA167FA}"/>
              </a:ext>
            </a:extLst>
          </p:cNvPr>
          <p:cNvSpPr txBox="1"/>
          <p:nvPr/>
        </p:nvSpPr>
        <p:spPr>
          <a:xfrm>
            <a:off x="8508433" y="2289160"/>
            <a:ext cx="38317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u="sng" dirty="0" err="1"/>
              <a:t>pkdTime</a:t>
            </a:r>
            <a:r>
              <a:rPr lang="es-MX" sz="1050" dirty="0"/>
              <a:t> </a:t>
            </a:r>
            <a:r>
              <a:rPr lang="es-MX" sz="1050" dirty="0" err="1"/>
              <a:t>pk</a:t>
            </a:r>
            <a:r>
              <a:rPr lang="es-MX" sz="1050" dirty="0"/>
              <a:t> de la dimensión del DWH a partir de una secuencia</a:t>
            </a:r>
            <a:r>
              <a:rPr lang="es-MX" sz="1050" u="sng" dirty="0"/>
              <a:t> </a:t>
            </a:r>
          </a:p>
          <a:p>
            <a:r>
              <a:rPr lang="es-MX" sz="1050" u="sng" dirty="0"/>
              <a:t>date </a:t>
            </a:r>
            <a:r>
              <a:rPr lang="es-MX" sz="1050" dirty="0"/>
              <a:t>generado por medio de un procedimiento</a:t>
            </a:r>
            <a:endParaRPr lang="es-MX" sz="1050" u="sng" dirty="0"/>
          </a:p>
          <a:p>
            <a:r>
              <a:rPr lang="es-MX" sz="1050" u="sng" dirty="0" err="1"/>
              <a:t>year</a:t>
            </a:r>
            <a:r>
              <a:rPr lang="es-MX" sz="1050" u="sng" dirty="0"/>
              <a:t> </a:t>
            </a:r>
            <a:r>
              <a:rPr lang="es-MX" sz="1050" dirty="0"/>
              <a:t>generado por medio de un procedimiento</a:t>
            </a:r>
            <a:endParaRPr lang="es-MX" sz="1050" u="sng" dirty="0"/>
          </a:p>
          <a:p>
            <a:r>
              <a:rPr lang="es-MX" sz="1050" u="sng" dirty="0" err="1"/>
              <a:t>month</a:t>
            </a:r>
            <a:r>
              <a:rPr lang="es-MX" sz="1050" u="sng" dirty="0"/>
              <a:t> </a:t>
            </a:r>
            <a:r>
              <a:rPr lang="es-MX" sz="1050" dirty="0"/>
              <a:t>generado por medio de un procedimiento </a:t>
            </a:r>
          </a:p>
          <a:p>
            <a:r>
              <a:rPr lang="es-MX" sz="1050" u="sng" dirty="0" err="1"/>
              <a:t>day</a:t>
            </a:r>
            <a:r>
              <a:rPr lang="es-MX" sz="1050" u="sng" dirty="0"/>
              <a:t> </a:t>
            </a:r>
            <a:r>
              <a:rPr lang="es-MX" sz="1050" dirty="0"/>
              <a:t>generado por medio de un procedimiento</a:t>
            </a:r>
          </a:p>
          <a:p>
            <a:r>
              <a:rPr lang="es-MX" sz="1050" u="sng" dirty="0" err="1"/>
              <a:t>dayname</a:t>
            </a:r>
            <a:r>
              <a:rPr lang="es-MX" sz="1050" u="sng" dirty="0"/>
              <a:t> </a:t>
            </a:r>
            <a:r>
              <a:rPr lang="es-MX" sz="1050" dirty="0"/>
              <a:t>generado por medio de un procedimiento</a:t>
            </a:r>
            <a:endParaRPr lang="es-MX" sz="1050" u="sng" dirty="0"/>
          </a:p>
        </p:txBody>
      </p:sp>
    </p:spTree>
    <p:extLst>
      <p:ext uri="{BB962C8B-B14F-4D97-AF65-F5344CB8AC3E}">
        <p14:creationId xmlns:p14="http://schemas.microsoft.com/office/powerpoint/2010/main" val="635810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A506C62-78E7-4767-906E-528F20A4B3BF}"/>
              </a:ext>
            </a:extLst>
          </p:cNvPr>
          <p:cNvSpPr/>
          <p:nvPr/>
        </p:nvSpPr>
        <p:spPr>
          <a:xfrm>
            <a:off x="4977592" y="2714820"/>
            <a:ext cx="2686050" cy="10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H_CUSTOMERS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55C94BE-0947-4B67-B782-9396B3A71930}"/>
              </a:ext>
            </a:extLst>
          </p:cNvPr>
          <p:cNvSpPr/>
          <p:nvPr/>
        </p:nvSpPr>
        <p:spPr>
          <a:xfrm>
            <a:off x="481006" y="623234"/>
            <a:ext cx="268605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D.Customers</a:t>
            </a:r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CAFB6BF-A7EA-44E0-B5F8-158E7EA17611}"/>
              </a:ext>
            </a:extLst>
          </p:cNvPr>
          <p:cNvSpPr/>
          <p:nvPr/>
        </p:nvSpPr>
        <p:spPr>
          <a:xfrm>
            <a:off x="8402777" y="623234"/>
            <a:ext cx="268605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D.Time</a:t>
            </a:r>
            <a:endParaRPr lang="es-MX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ABAF6C5-6B7E-8234-31DF-0988B9694F8B}"/>
              </a:ext>
            </a:extLst>
          </p:cNvPr>
          <p:cNvSpPr txBox="1"/>
          <p:nvPr/>
        </p:nvSpPr>
        <p:spPr>
          <a:xfrm>
            <a:off x="358610" y="2099409"/>
            <a:ext cx="51963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 err="1"/>
              <a:t>d_customers</a:t>
            </a:r>
            <a:r>
              <a:rPr lang="es-MX" sz="1000" b="1" dirty="0"/>
              <a:t>(</a:t>
            </a:r>
            <a:r>
              <a:rPr lang="es-MX" sz="1000" b="1" u="sng" dirty="0" err="1"/>
              <a:t>pkdCustomer</a:t>
            </a:r>
            <a:r>
              <a:rPr lang="es-MX" sz="1000" b="1" dirty="0"/>
              <a:t>, </a:t>
            </a:r>
            <a:r>
              <a:rPr lang="es-MX" sz="1000" b="1" u="sng" dirty="0" err="1"/>
              <a:t>customer_id</a:t>
            </a:r>
            <a:r>
              <a:rPr lang="es-MX" sz="1000" b="1" dirty="0"/>
              <a:t>, </a:t>
            </a:r>
            <a:r>
              <a:rPr lang="es-MX" sz="1000" b="1" u="sng" dirty="0"/>
              <a:t>first_name</a:t>
            </a:r>
            <a:r>
              <a:rPr lang="es-MX" sz="1000" b="1" dirty="0"/>
              <a:t>, </a:t>
            </a:r>
            <a:r>
              <a:rPr lang="es-MX" sz="1000" b="1" u="sng" dirty="0"/>
              <a:t>last_name</a:t>
            </a:r>
            <a:r>
              <a:rPr lang="es-MX" sz="1000" b="1" dirty="0"/>
              <a:t>, </a:t>
            </a:r>
            <a:r>
              <a:rPr lang="es-MX" sz="1000" b="1" u="sng" dirty="0" err="1"/>
              <a:t>phone</a:t>
            </a:r>
            <a:r>
              <a:rPr lang="es-MX" sz="1000" b="1" dirty="0"/>
              <a:t>, </a:t>
            </a:r>
            <a:r>
              <a:rPr lang="es-MX" sz="1000" b="1" u="sng" dirty="0"/>
              <a:t>email, </a:t>
            </a:r>
            <a:r>
              <a:rPr lang="es-MX" sz="1000" b="1" u="sng" dirty="0" err="1"/>
              <a:t>region_name</a:t>
            </a:r>
            <a:r>
              <a:rPr lang="es-MX" sz="1000" b="1" dirty="0"/>
              <a:t>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054FFB-F273-09B2-2903-0D997C6CF9B1}"/>
              </a:ext>
            </a:extLst>
          </p:cNvPr>
          <p:cNvSpPr txBox="1"/>
          <p:nvPr/>
        </p:nvSpPr>
        <p:spPr>
          <a:xfrm>
            <a:off x="3917211" y="3943964"/>
            <a:ext cx="6630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 err="1"/>
              <a:t>h_customers</a:t>
            </a:r>
            <a:r>
              <a:rPr lang="es-MX" sz="1000" b="1" dirty="0"/>
              <a:t>(</a:t>
            </a:r>
            <a:r>
              <a:rPr lang="es-MX" sz="1000" u="sng" dirty="0"/>
              <a:t>PKD_H_CUSTOMERS </a:t>
            </a:r>
            <a:r>
              <a:rPr lang="es-MX" sz="1000" b="1" dirty="0"/>
              <a:t>, </a:t>
            </a:r>
            <a:r>
              <a:rPr lang="es-MX" sz="1000" u="sng" dirty="0"/>
              <a:t>PKD_TIME</a:t>
            </a:r>
            <a:r>
              <a:rPr lang="es-MX" sz="1000" b="1" dirty="0"/>
              <a:t>, </a:t>
            </a:r>
            <a:r>
              <a:rPr lang="es-MX" sz="1000" u="sng" dirty="0"/>
              <a:t>PKD_CUSTOMER</a:t>
            </a:r>
            <a:r>
              <a:rPr lang="es-MX" sz="1000" b="1" u="sng" dirty="0"/>
              <a:t>,</a:t>
            </a:r>
            <a:r>
              <a:rPr lang="es-MX" sz="1000" b="1" dirty="0"/>
              <a:t> </a:t>
            </a:r>
            <a:r>
              <a:rPr lang="es-MX" sz="1000" u="sng" dirty="0"/>
              <a:t>SALES_UNITS</a:t>
            </a:r>
            <a:r>
              <a:rPr lang="es-MX" sz="1000" b="1" u="sng" dirty="0"/>
              <a:t>,</a:t>
            </a:r>
            <a:r>
              <a:rPr lang="es-MX" sz="1000" b="1" dirty="0"/>
              <a:t> </a:t>
            </a:r>
            <a:r>
              <a:rPr lang="es-MX" sz="1000" u="sng" dirty="0"/>
              <a:t>TOTAL_SALE</a:t>
            </a:r>
            <a:r>
              <a:rPr lang="es-MX" sz="1000" b="1" dirty="0"/>
              <a:t>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F094838-D4AF-8DAE-61C1-9EE3A95497DF}"/>
              </a:ext>
            </a:extLst>
          </p:cNvPr>
          <p:cNvSpPr txBox="1"/>
          <p:nvPr/>
        </p:nvSpPr>
        <p:spPr>
          <a:xfrm>
            <a:off x="358610" y="2324377"/>
            <a:ext cx="4279377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u="sng" dirty="0" err="1"/>
              <a:t>pkdCustomer</a:t>
            </a:r>
            <a:r>
              <a:rPr lang="es-MX" sz="1050" dirty="0"/>
              <a:t> </a:t>
            </a:r>
            <a:r>
              <a:rPr lang="es-MX" sz="1050" dirty="0" err="1"/>
              <a:t>pk</a:t>
            </a:r>
            <a:r>
              <a:rPr lang="es-MX" sz="1050" dirty="0"/>
              <a:t> de la dimensión del DWH a partir de una secuencia</a:t>
            </a:r>
            <a:r>
              <a:rPr lang="es-MX" sz="1050" u="sng" dirty="0"/>
              <a:t> </a:t>
            </a:r>
          </a:p>
          <a:p>
            <a:r>
              <a:rPr lang="es-MX" sz="1050" u="sng" dirty="0" err="1"/>
              <a:t>customer_id</a:t>
            </a:r>
            <a:r>
              <a:rPr lang="es-MX" sz="1050" u="sng" dirty="0"/>
              <a:t> </a:t>
            </a:r>
            <a:r>
              <a:rPr lang="es-MX" sz="1050" dirty="0"/>
              <a:t>va a ser extraído de la transaccional de la tabla </a:t>
            </a:r>
            <a:r>
              <a:rPr lang="es-MX" sz="1050" dirty="0" err="1"/>
              <a:t>customer</a:t>
            </a:r>
            <a:endParaRPr lang="es-MX" sz="1050" u="sng" dirty="0"/>
          </a:p>
          <a:p>
            <a:r>
              <a:rPr lang="es-MX" sz="1050" u="sng" dirty="0"/>
              <a:t>first_name </a:t>
            </a:r>
            <a:r>
              <a:rPr lang="es-MX" sz="1050" dirty="0"/>
              <a:t>de la tabla transaccional </a:t>
            </a:r>
            <a:r>
              <a:rPr lang="es-MX" sz="1050" dirty="0" err="1"/>
              <a:t>customers</a:t>
            </a:r>
            <a:endParaRPr lang="es-MX" sz="1050" u="sng" dirty="0"/>
          </a:p>
          <a:p>
            <a:r>
              <a:rPr lang="es-MX" sz="1050" u="sng" dirty="0"/>
              <a:t>last_name </a:t>
            </a:r>
            <a:r>
              <a:rPr lang="es-MX" sz="1050" dirty="0"/>
              <a:t>de la tabla transaccional </a:t>
            </a:r>
            <a:r>
              <a:rPr lang="es-MX" sz="1050" dirty="0" err="1"/>
              <a:t>customers</a:t>
            </a:r>
            <a:endParaRPr lang="es-MX" sz="1050" u="sng" dirty="0"/>
          </a:p>
          <a:p>
            <a:r>
              <a:rPr lang="es-MX" sz="1050" u="sng" dirty="0" err="1"/>
              <a:t>phone</a:t>
            </a:r>
            <a:r>
              <a:rPr lang="es-MX" sz="1050" u="sng" dirty="0"/>
              <a:t> </a:t>
            </a:r>
            <a:r>
              <a:rPr lang="es-MX" sz="1050" dirty="0"/>
              <a:t>de la tabla transaccional </a:t>
            </a:r>
            <a:r>
              <a:rPr lang="es-MX" sz="1050" dirty="0" err="1"/>
              <a:t>customers</a:t>
            </a:r>
            <a:endParaRPr lang="es-MX" sz="1050" u="sng" dirty="0"/>
          </a:p>
          <a:p>
            <a:r>
              <a:rPr lang="es-MX" sz="1050" u="sng" dirty="0"/>
              <a:t>email </a:t>
            </a:r>
            <a:r>
              <a:rPr lang="es-MX" sz="1050" dirty="0"/>
              <a:t>de la tabla transaccional </a:t>
            </a:r>
            <a:r>
              <a:rPr lang="es-MX" sz="1050" dirty="0" err="1"/>
              <a:t>customers</a:t>
            </a:r>
            <a:endParaRPr lang="es-MX" sz="1050" dirty="0"/>
          </a:p>
          <a:p>
            <a:r>
              <a:rPr lang="es-MX" sz="1050" u="sng" dirty="0" err="1"/>
              <a:t>region_name</a:t>
            </a:r>
            <a:r>
              <a:rPr lang="es-MX" sz="1050" u="sng" dirty="0"/>
              <a:t> </a:t>
            </a:r>
            <a:r>
              <a:rPr lang="es-MX" sz="1050" dirty="0"/>
              <a:t> sale de la unión de la tabla transaccional </a:t>
            </a:r>
            <a:r>
              <a:rPr lang="es-MX" sz="1050" dirty="0" err="1"/>
              <a:t>customers</a:t>
            </a:r>
            <a:r>
              <a:rPr lang="es-MX" sz="1050" dirty="0"/>
              <a:t> y </a:t>
            </a:r>
            <a:r>
              <a:rPr lang="es-MX" sz="1050" dirty="0" err="1"/>
              <a:t>regions</a:t>
            </a:r>
            <a:endParaRPr lang="es-MX" sz="105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FC82AAB-0A46-C0F9-CC8D-C217F4C6097A}"/>
              </a:ext>
            </a:extLst>
          </p:cNvPr>
          <p:cNvSpPr txBox="1"/>
          <p:nvPr/>
        </p:nvSpPr>
        <p:spPr>
          <a:xfrm>
            <a:off x="3777674" y="4199129"/>
            <a:ext cx="572407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u="sng" dirty="0"/>
              <a:t>PKD_H_CUSTOMERS </a:t>
            </a:r>
            <a:r>
              <a:rPr lang="es-MX" sz="1050" dirty="0" err="1"/>
              <a:t>pk</a:t>
            </a:r>
            <a:r>
              <a:rPr lang="es-MX" sz="1050" dirty="0"/>
              <a:t> de la dimensión del DWH a partir de una secuencia</a:t>
            </a:r>
            <a:r>
              <a:rPr lang="es-MX" sz="1050" u="sng" dirty="0"/>
              <a:t> </a:t>
            </a:r>
          </a:p>
          <a:p>
            <a:r>
              <a:rPr lang="es-MX" sz="1050" u="sng" dirty="0"/>
              <a:t>PKD_TIME </a:t>
            </a:r>
            <a:r>
              <a:rPr lang="es-MX" sz="1050" dirty="0"/>
              <a:t>es el </a:t>
            </a:r>
            <a:r>
              <a:rPr lang="es-MX" sz="1050" dirty="0" err="1"/>
              <a:t>fk</a:t>
            </a:r>
            <a:r>
              <a:rPr lang="es-MX" sz="1050" dirty="0"/>
              <a:t> de la tabla </a:t>
            </a:r>
            <a:r>
              <a:rPr lang="es-MX" sz="1050" dirty="0" err="1"/>
              <a:t>d_Employees</a:t>
            </a:r>
            <a:endParaRPr lang="es-MX" sz="1050" u="sng" dirty="0"/>
          </a:p>
          <a:p>
            <a:r>
              <a:rPr lang="es-MX" sz="1050" u="sng" dirty="0"/>
              <a:t>PKD_CUSTOMER </a:t>
            </a:r>
            <a:r>
              <a:rPr lang="es-MX" sz="1050" dirty="0"/>
              <a:t>de la tabla </a:t>
            </a:r>
            <a:r>
              <a:rPr lang="es-MX" sz="1050" dirty="0" err="1"/>
              <a:t>d_Time</a:t>
            </a:r>
            <a:endParaRPr lang="es-MX" sz="1050" u="sng" dirty="0"/>
          </a:p>
          <a:p>
            <a:r>
              <a:rPr lang="es-MX" sz="1050" u="sng" dirty="0"/>
              <a:t>SALES_UNITS</a:t>
            </a:r>
            <a:r>
              <a:rPr lang="es-MX" sz="105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050" dirty="0"/>
              <a:t>se calcula sum(</a:t>
            </a:r>
            <a:r>
              <a:rPr lang="es-MX" sz="1050" dirty="0" err="1"/>
              <a:t>o.quantity</a:t>
            </a:r>
            <a:r>
              <a:rPr lang="es-MX" sz="1050" dirty="0"/>
              <a:t>) de las tablas transaccional </a:t>
            </a:r>
            <a:r>
              <a:rPr lang="es-MX" sz="1050" dirty="0" err="1"/>
              <a:t>order</a:t>
            </a:r>
            <a:r>
              <a:rPr lang="es-MX" sz="1050" dirty="0"/>
              <a:t> y </a:t>
            </a:r>
            <a:r>
              <a:rPr lang="es-MX" sz="1050" dirty="0" err="1"/>
              <a:t>order_items</a:t>
            </a:r>
            <a:endParaRPr lang="es-MX" sz="1050" u="sng" dirty="0"/>
          </a:p>
          <a:p>
            <a:r>
              <a:rPr lang="es-MX" sz="1050" u="sng" dirty="0"/>
              <a:t>TOTAL_SALE  </a:t>
            </a:r>
            <a:r>
              <a:rPr lang="es-MX" sz="1050" dirty="0"/>
              <a:t>se calcula sum(</a:t>
            </a:r>
            <a:r>
              <a:rPr lang="es-MX" sz="1050" dirty="0" err="1"/>
              <a:t>o.quantity</a:t>
            </a:r>
            <a:r>
              <a:rPr lang="es-MX" sz="1050" dirty="0"/>
              <a:t>*</a:t>
            </a:r>
            <a:r>
              <a:rPr lang="es-MX" sz="1050" dirty="0" err="1"/>
              <a:t>o.unit_price</a:t>
            </a:r>
            <a:r>
              <a:rPr lang="es-MX" sz="1050" dirty="0"/>
              <a:t>) de las tablas transaccional </a:t>
            </a:r>
            <a:r>
              <a:rPr lang="es-MX" sz="1050" dirty="0" err="1"/>
              <a:t>order</a:t>
            </a:r>
            <a:r>
              <a:rPr lang="es-MX" sz="1050" dirty="0"/>
              <a:t> y </a:t>
            </a:r>
            <a:r>
              <a:rPr lang="es-MX" sz="1050" dirty="0" err="1"/>
              <a:t>order_items</a:t>
            </a:r>
            <a:endParaRPr lang="es-MX" sz="1050" u="sng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70E07442-B535-7616-BF29-4F2793AC1A6D}"/>
              </a:ext>
            </a:extLst>
          </p:cNvPr>
          <p:cNvSpPr/>
          <p:nvPr/>
        </p:nvSpPr>
        <p:spPr>
          <a:xfrm>
            <a:off x="9501747" y="4765964"/>
            <a:ext cx="2524999" cy="1782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r>
              <a:rPr lang="es-MX" dirty="0"/>
              <a:t>Pregunta:</a:t>
            </a:r>
          </a:p>
          <a:p>
            <a:pPr algn="ctr"/>
            <a:endParaRPr lang="es-MX" dirty="0"/>
          </a:p>
          <a:p>
            <a:pPr marL="228600" indent="-228600">
              <a:buFont typeface="+mj-lt"/>
              <a:buAutoNum type="arabicPeriod"/>
            </a:pPr>
            <a:r>
              <a:rPr lang="es-MX" sz="1000" dirty="0"/>
              <a:t>¿Qué cliente compro más?</a:t>
            </a:r>
          </a:p>
          <a:p>
            <a:pPr marL="228600" indent="-228600">
              <a:buFont typeface="+mj-lt"/>
              <a:buAutoNum type="arabicPeriod"/>
            </a:pPr>
            <a:r>
              <a:rPr lang="es-MX" sz="1000" dirty="0"/>
              <a:t>¿Cuál es el promedio de compra por cliente en un intervalo? </a:t>
            </a:r>
          </a:p>
          <a:p>
            <a:pPr marL="228600" indent="-228600">
              <a:buFont typeface="+mj-lt"/>
              <a:buAutoNum type="arabicPeriod"/>
            </a:pPr>
            <a:r>
              <a:rPr lang="es-MX" sz="1000" dirty="0"/>
              <a:t>¿Cuál es el producto que más compra un cliente?</a:t>
            </a:r>
          </a:p>
          <a:p>
            <a:pPr marL="228600" indent="-228600">
              <a:buFont typeface="+mj-lt"/>
              <a:buAutoNum type="arabicPeriod"/>
            </a:pPr>
            <a:r>
              <a:rPr lang="es-MX" sz="1000" dirty="0"/>
              <a:t>¿De que región son los 10 clientes que más compran?</a:t>
            </a:r>
            <a:endParaRPr lang="es-MX" dirty="0"/>
          </a:p>
          <a:p>
            <a:pPr algn="ctr"/>
            <a:endParaRPr lang="es-MX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F125D04-7940-437A-FDF6-C1F2CE9A3188}"/>
              </a:ext>
            </a:extLst>
          </p:cNvPr>
          <p:cNvCxnSpPr>
            <a:cxnSpLocks/>
            <a:stCxn id="5" idx="3"/>
            <a:endCxn id="4" idx="0"/>
          </p:cNvCxnSpPr>
          <p:nvPr/>
        </p:nvCxnSpPr>
        <p:spPr>
          <a:xfrm>
            <a:off x="3167056" y="1163234"/>
            <a:ext cx="3153561" cy="155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ED3AEE73-E736-122A-3983-258E3A73E966}"/>
              </a:ext>
            </a:extLst>
          </p:cNvPr>
          <p:cNvCxnSpPr>
            <a:stCxn id="6" idx="1"/>
            <a:endCxn id="4" idx="0"/>
          </p:cNvCxnSpPr>
          <p:nvPr/>
        </p:nvCxnSpPr>
        <p:spPr>
          <a:xfrm flipH="1">
            <a:off x="6320617" y="1163234"/>
            <a:ext cx="2082160" cy="155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EE6BF37-5C63-9085-2A52-5BDFE3D3579E}"/>
              </a:ext>
            </a:extLst>
          </p:cNvPr>
          <p:cNvSpPr txBox="1"/>
          <p:nvPr/>
        </p:nvSpPr>
        <p:spPr>
          <a:xfrm>
            <a:off x="8402777" y="1805211"/>
            <a:ext cx="3519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 err="1"/>
              <a:t>d_time</a:t>
            </a:r>
            <a:r>
              <a:rPr lang="es-MX" sz="1000" b="1" dirty="0"/>
              <a:t>(</a:t>
            </a:r>
            <a:r>
              <a:rPr lang="es-MX" sz="1000" b="1" dirty="0" err="1"/>
              <a:t>pkdTiempo</a:t>
            </a:r>
            <a:r>
              <a:rPr lang="es-MX" sz="1000" b="1" dirty="0"/>
              <a:t>, date, </a:t>
            </a:r>
            <a:r>
              <a:rPr lang="es-MX" sz="1000" b="1" dirty="0" err="1"/>
              <a:t>year</a:t>
            </a:r>
            <a:r>
              <a:rPr lang="es-MX" sz="1000" b="1" dirty="0"/>
              <a:t>, </a:t>
            </a:r>
            <a:r>
              <a:rPr lang="es-MX" sz="1000" b="1" dirty="0" err="1"/>
              <a:t>month</a:t>
            </a:r>
            <a:r>
              <a:rPr lang="es-MX" sz="1000" b="1" dirty="0"/>
              <a:t>, </a:t>
            </a:r>
            <a:r>
              <a:rPr lang="es-MX" sz="1000" b="1" dirty="0" err="1"/>
              <a:t>day</a:t>
            </a:r>
            <a:r>
              <a:rPr lang="es-MX" sz="1000" b="1" dirty="0"/>
              <a:t>, </a:t>
            </a:r>
            <a:r>
              <a:rPr lang="es-MX" sz="1000" b="1" dirty="0" err="1"/>
              <a:t>dayname</a:t>
            </a:r>
            <a:r>
              <a:rPr lang="es-MX" sz="1000" b="1" dirty="0"/>
              <a:t>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4982E2C-44B0-A3C3-2B89-9C9B8F5D9B26}"/>
              </a:ext>
            </a:extLst>
          </p:cNvPr>
          <p:cNvSpPr txBox="1"/>
          <p:nvPr/>
        </p:nvSpPr>
        <p:spPr>
          <a:xfrm>
            <a:off x="8402777" y="2092036"/>
            <a:ext cx="38317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u="sng" dirty="0" err="1"/>
              <a:t>pkdTime</a:t>
            </a:r>
            <a:r>
              <a:rPr lang="es-MX" sz="1050" dirty="0"/>
              <a:t> </a:t>
            </a:r>
            <a:r>
              <a:rPr lang="es-MX" sz="1050" dirty="0" err="1"/>
              <a:t>pk</a:t>
            </a:r>
            <a:r>
              <a:rPr lang="es-MX" sz="1050" dirty="0"/>
              <a:t> de la dimensión del DWH a partir de una secuencia</a:t>
            </a:r>
            <a:r>
              <a:rPr lang="es-MX" sz="1050" u="sng" dirty="0"/>
              <a:t> </a:t>
            </a:r>
          </a:p>
          <a:p>
            <a:r>
              <a:rPr lang="es-MX" sz="1050" u="sng" dirty="0"/>
              <a:t>date </a:t>
            </a:r>
            <a:r>
              <a:rPr lang="es-MX" sz="1050" dirty="0"/>
              <a:t>generado por medio de un procedimiento</a:t>
            </a:r>
            <a:endParaRPr lang="es-MX" sz="1050" u="sng" dirty="0"/>
          </a:p>
          <a:p>
            <a:r>
              <a:rPr lang="es-MX" sz="1050" u="sng" dirty="0" err="1"/>
              <a:t>year</a:t>
            </a:r>
            <a:r>
              <a:rPr lang="es-MX" sz="1050" u="sng" dirty="0"/>
              <a:t> </a:t>
            </a:r>
            <a:r>
              <a:rPr lang="es-MX" sz="1050" dirty="0"/>
              <a:t>generado por medio de un procedimiento</a:t>
            </a:r>
            <a:endParaRPr lang="es-MX" sz="1050" u="sng" dirty="0"/>
          </a:p>
          <a:p>
            <a:r>
              <a:rPr lang="es-MX" sz="1050" u="sng" dirty="0" err="1"/>
              <a:t>month</a:t>
            </a:r>
            <a:r>
              <a:rPr lang="es-MX" sz="1050" u="sng" dirty="0"/>
              <a:t> </a:t>
            </a:r>
            <a:r>
              <a:rPr lang="es-MX" sz="1050" dirty="0"/>
              <a:t>generado por medio de un procedimiento </a:t>
            </a:r>
          </a:p>
          <a:p>
            <a:r>
              <a:rPr lang="es-MX" sz="1050" u="sng" dirty="0" err="1"/>
              <a:t>day</a:t>
            </a:r>
            <a:r>
              <a:rPr lang="es-MX" sz="1050" u="sng" dirty="0"/>
              <a:t> </a:t>
            </a:r>
            <a:r>
              <a:rPr lang="es-MX" sz="1050" dirty="0"/>
              <a:t>generado por medio de un procedimiento</a:t>
            </a:r>
          </a:p>
          <a:p>
            <a:r>
              <a:rPr lang="es-MX" sz="1050" u="sng" dirty="0" err="1"/>
              <a:t>dayname</a:t>
            </a:r>
            <a:r>
              <a:rPr lang="es-MX" sz="1050" u="sng" dirty="0"/>
              <a:t> </a:t>
            </a:r>
            <a:r>
              <a:rPr lang="es-MX" sz="1050" dirty="0"/>
              <a:t>generado por medio de un procedimiento</a:t>
            </a:r>
            <a:endParaRPr lang="es-MX" sz="1050" u="sng" dirty="0"/>
          </a:p>
        </p:txBody>
      </p:sp>
    </p:spTree>
    <p:extLst>
      <p:ext uri="{BB962C8B-B14F-4D97-AF65-F5344CB8AC3E}">
        <p14:creationId xmlns:p14="http://schemas.microsoft.com/office/powerpoint/2010/main" val="3701342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A506C62-78E7-4767-906E-528F20A4B3BF}"/>
              </a:ext>
            </a:extLst>
          </p:cNvPr>
          <p:cNvSpPr/>
          <p:nvPr/>
        </p:nvSpPr>
        <p:spPr>
          <a:xfrm>
            <a:off x="1801919" y="3223587"/>
            <a:ext cx="2686050" cy="10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H_TOTAL_SALES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CAFB6BF-A7EA-44E0-B5F8-158E7EA17611}"/>
              </a:ext>
            </a:extLst>
          </p:cNvPr>
          <p:cNvSpPr/>
          <p:nvPr/>
        </p:nvSpPr>
        <p:spPr>
          <a:xfrm>
            <a:off x="8029868" y="952368"/>
            <a:ext cx="268605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D.Time</a:t>
            </a:r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054FFB-F273-09B2-2903-0D997C6CF9B1}"/>
              </a:ext>
            </a:extLst>
          </p:cNvPr>
          <p:cNvSpPr txBox="1"/>
          <p:nvPr/>
        </p:nvSpPr>
        <p:spPr>
          <a:xfrm>
            <a:off x="1619419" y="4508282"/>
            <a:ext cx="621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err="1"/>
              <a:t>h_total_sales</a:t>
            </a:r>
            <a:r>
              <a:rPr lang="es-MX" sz="1000" b="1" dirty="0"/>
              <a:t>(</a:t>
            </a:r>
            <a:r>
              <a:rPr lang="es-MX" sz="1000" b="1" u="sng" dirty="0"/>
              <a:t>PKD_H_TOTAL_SALES</a:t>
            </a:r>
            <a:r>
              <a:rPr lang="es-MX" sz="1000" b="1" dirty="0"/>
              <a:t>, </a:t>
            </a:r>
            <a:r>
              <a:rPr lang="es-MX" sz="1000" b="1" u="sng" dirty="0"/>
              <a:t>PKD_TIME, SALES_UNITS</a:t>
            </a:r>
            <a:r>
              <a:rPr lang="es-MX" sz="1000" b="1" dirty="0"/>
              <a:t>, </a:t>
            </a:r>
            <a:r>
              <a:rPr lang="es-MX" sz="1000" b="1" u="sng" dirty="0"/>
              <a:t>TOTAL_SALE</a:t>
            </a:r>
            <a:r>
              <a:rPr lang="es-MX" sz="1000" b="1" dirty="0"/>
              <a:t>, </a:t>
            </a:r>
            <a:r>
              <a:rPr lang="es-MX" sz="1000" b="1" u="sng" dirty="0"/>
              <a:t>AVERAGE_SALES_DAY</a:t>
            </a:r>
            <a:r>
              <a:rPr lang="es-MX" sz="1000" b="1" dirty="0"/>
              <a:t>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FC82AAB-0A46-C0F9-CC8D-C217F4C6097A}"/>
              </a:ext>
            </a:extLst>
          </p:cNvPr>
          <p:cNvSpPr txBox="1"/>
          <p:nvPr/>
        </p:nvSpPr>
        <p:spPr>
          <a:xfrm>
            <a:off x="1619419" y="4754502"/>
            <a:ext cx="649010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u="sng" dirty="0"/>
              <a:t>PKD_H_TOTAL_SALES </a:t>
            </a:r>
            <a:r>
              <a:rPr lang="es-MX" sz="1050" dirty="0" err="1"/>
              <a:t>pk</a:t>
            </a:r>
            <a:r>
              <a:rPr lang="es-MX" sz="1050" dirty="0"/>
              <a:t> de la dimensión del DWH a partir de una secuencia</a:t>
            </a:r>
            <a:r>
              <a:rPr lang="es-MX" sz="1050" u="sng" dirty="0"/>
              <a:t> </a:t>
            </a:r>
          </a:p>
          <a:p>
            <a:r>
              <a:rPr lang="es-MX" sz="1050" u="sng" dirty="0"/>
              <a:t>PKD_TIME </a:t>
            </a:r>
            <a:r>
              <a:rPr lang="es-MX" sz="1050" dirty="0"/>
              <a:t>de la tabla </a:t>
            </a:r>
            <a:r>
              <a:rPr lang="es-MX" sz="1050" dirty="0" err="1"/>
              <a:t>d_Time</a:t>
            </a:r>
            <a:endParaRPr lang="es-MX" sz="1050" dirty="0"/>
          </a:p>
          <a:p>
            <a:r>
              <a:rPr lang="es-MX" sz="1050" u="sng" dirty="0"/>
              <a:t>SALES_UNITS</a:t>
            </a:r>
            <a:r>
              <a:rPr lang="es-MX" sz="1050" dirty="0"/>
              <a:t> se calcula sum(</a:t>
            </a:r>
            <a:r>
              <a:rPr lang="es-MX" sz="1050" dirty="0" err="1"/>
              <a:t>o.quantity</a:t>
            </a:r>
            <a:r>
              <a:rPr lang="es-MX" sz="1050" dirty="0"/>
              <a:t>) de las tablas transaccional </a:t>
            </a:r>
            <a:r>
              <a:rPr lang="es-MX" sz="1050" dirty="0" err="1"/>
              <a:t>order</a:t>
            </a:r>
            <a:r>
              <a:rPr lang="es-MX" sz="1050" dirty="0"/>
              <a:t> y </a:t>
            </a:r>
            <a:r>
              <a:rPr lang="es-MX" sz="1050" dirty="0" err="1"/>
              <a:t>order_items</a:t>
            </a:r>
            <a:endParaRPr lang="es-MX" sz="1050" u="sng" dirty="0"/>
          </a:p>
          <a:p>
            <a:r>
              <a:rPr lang="es-MX" sz="1050" u="sng" dirty="0"/>
              <a:t>TOTAL_SALE </a:t>
            </a:r>
            <a:r>
              <a:rPr lang="es-MX" sz="1050" dirty="0"/>
              <a:t>se calcula sum(</a:t>
            </a:r>
            <a:r>
              <a:rPr lang="es-MX" sz="1050" dirty="0" err="1"/>
              <a:t>o.quantity</a:t>
            </a:r>
            <a:r>
              <a:rPr lang="es-MX" sz="1050" dirty="0"/>
              <a:t>*</a:t>
            </a:r>
            <a:r>
              <a:rPr lang="es-MX" sz="1050" dirty="0" err="1"/>
              <a:t>o.unit_price</a:t>
            </a:r>
            <a:r>
              <a:rPr lang="es-MX" sz="1050" dirty="0"/>
              <a:t>) de las tablas transaccional </a:t>
            </a:r>
            <a:r>
              <a:rPr lang="es-MX" sz="1050" dirty="0" err="1"/>
              <a:t>order</a:t>
            </a:r>
            <a:r>
              <a:rPr lang="es-MX" sz="1050" dirty="0"/>
              <a:t> y </a:t>
            </a:r>
            <a:r>
              <a:rPr lang="es-MX" sz="1050" dirty="0" err="1"/>
              <a:t>order_ítems</a:t>
            </a:r>
            <a:endParaRPr lang="es-MX" sz="1050" dirty="0"/>
          </a:p>
          <a:p>
            <a:r>
              <a:rPr lang="es-MX" sz="1050" u="sng" dirty="0"/>
              <a:t>AVERAGE_SALES_DAY </a:t>
            </a:r>
            <a:r>
              <a:rPr lang="es-MX" sz="1050" dirty="0"/>
              <a:t>se calcula de </a:t>
            </a:r>
            <a:r>
              <a:rPr lang="es-MX" sz="1050" dirty="0" err="1"/>
              <a:t>avg</a:t>
            </a:r>
            <a:r>
              <a:rPr lang="es-MX" sz="1050" dirty="0"/>
              <a:t>(</a:t>
            </a:r>
            <a:r>
              <a:rPr lang="es-MX" sz="1050" dirty="0" err="1"/>
              <a:t>o.quantity</a:t>
            </a:r>
            <a:r>
              <a:rPr lang="es-MX" sz="1050" dirty="0"/>
              <a:t>) de las tablas transaccional </a:t>
            </a:r>
            <a:r>
              <a:rPr lang="es-MX" sz="1050" dirty="0" err="1"/>
              <a:t>order</a:t>
            </a:r>
            <a:r>
              <a:rPr lang="es-MX" sz="1050" dirty="0"/>
              <a:t> y </a:t>
            </a:r>
            <a:r>
              <a:rPr lang="es-MX" sz="1050" dirty="0" err="1"/>
              <a:t>order_ítems</a:t>
            </a:r>
            <a:endParaRPr lang="es-MX" sz="1050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1C292466-2A49-8567-E78E-4224E152580A}"/>
              </a:ext>
            </a:extLst>
          </p:cNvPr>
          <p:cNvSpPr/>
          <p:nvPr/>
        </p:nvSpPr>
        <p:spPr>
          <a:xfrm>
            <a:off x="8829964" y="4408052"/>
            <a:ext cx="2792852" cy="1961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r>
              <a:rPr lang="es-MX" dirty="0"/>
              <a:t>Pregunta:</a:t>
            </a:r>
          </a:p>
          <a:p>
            <a:pPr algn="ctr"/>
            <a:endParaRPr lang="es-MX" dirty="0"/>
          </a:p>
          <a:p>
            <a:pPr marL="228600" indent="-228600">
              <a:buFont typeface="+mj-lt"/>
              <a:buAutoNum type="arabicPeriod"/>
            </a:pPr>
            <a:r>
              <a:rPr lang="es-MX" sz="1000" dirty="0"/>
              <a:t>¿Cuánto vendí en un determinado tiempo?</a:t>
            </a:r>
          </a:p>
          <a:p>
            <a:pPr marL="228600" indent="-228600">
              <a:buFont typeface="+mj-lt"/>
              <a:buAutoNum type="arabicPeriod"/>
            </a:pPr>
            <a:r>
              <a:rPr lang="es-MX" sz="1000" dirty="0"/>
              <a:t>¿Cuánto es la venta promedio por semana?</a:t>
            </a:r>
          </a:p>
          <a:p>
            <a:pPr marL="228600" indent="-228600">
              <a:buFont typeface="+mj-lt"/>
              <a:buAutoNum type="arabicPeriod"/>
            </a:pPr>
            <a:r>
              <a:rPr lang="es-MX" sz="1000" dirty="0"/>
              <a:t>¿Cuánto es la venta en fines de semana en un rango?</a:t>
            </a:r>
          </a:p>
          <a:p>
            <a:pPr marL="228600" indent="-228600">
              <a:buFont typeface="+mj-lt"/>
              <a:buAutoNum type="arabicPeriod"/>
            </a:pPr>
            <a:r>
              <a:rPr lang="es-MX" sz="1000" dirty="0"/>
              <a:t>¿Qué día de la semana se vende más?</a:t>
            </a:r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D8FF3683-F52E-3264-AA24-B056069D955F}"/>
              </a:ext>
            </a:extLst>
          </p:cNvPr>
          <p:cNvCxnSpPr>
            <a:stCxn id="6" idx="1"/>
            <a:endCxn id="4" idx="0"/>
          </p:cNvCxnSpPr>
          <p:nvPr/>
        </p:nvCxnSpPr>
        <p:spPr>
          <a:xfrm flipH="1">
            <a:off x="3144944" y="1492368"/>
            <a:ext cx="4884924" cy="173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F8837D6-DA3F-C9B2-06C9-3BAE65D3EC90}"/>
              </a:ext>
            </a:extLst>
          </p:cNvPr>
          <p:cNvSpPr txBox="1"/>
          <p:nvPr/>
        </p:nvSpPr>
        <p:spPr>
          <a:xfrm>
            <a:off x="7965214" y="2249547"/>
            <a:ext cx="3519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 err="1"/>
              <a:t>d_time</a:t>
            </a:r>
            <a:r>
              <a:rPr lang="es-MX" sz="1000" b="1" dirty="0"/>
              <a:t>(</a:t>
            </a:r>
            <a:r>
              <a:rPr lang="es-MX" sz="1000" b="1" dirty="0" err="1"/>
              <a:t>pkdTiempo</a:t>
            </a:r>
            <a:r>
              <a:rPr lang="es-MX" sz="1000" b="1" dirty="0"/>
              <a:t>, date, </a:t>
            </a:r>
            <a:r>
              <a:rPr lang="es-MX" sz="1000" b="1" dirty="0" err="1"/>
              <a:t>year</a:t>
            </a:r>
            <a:r>
              <a:rPr lang="es-MX" sz="1000" b="1" dirty="0"/>
              <a:t>, </a:t>
            </a:r>
            <a:r>
              <a:rPr lang="es-MX" sz="1000" b="1" dirty="0" err="1"/>
              <a:t>month</a:t>
            </a:r>
            <a:r>
              <a:rPr lang="es-MX" sz="1000" b="1" dirty="0"/>
              <a:t>, </a:t>
            </a:r>
            <a:r>
              <a:rPr lang="es-MX" sz="1000" b="1" dirty="0" err="1"/>
              <a:t>day</a:t>
            </a:r>
            <a:r>
              <a:rPr lang="es-MX" sz="1000" b="1" dirty="0"/>
              <a:t>, </a:t>
            </a:r>
            <a:r>
              <a:rPr lang="es-MX" sz="1000" b="1" dirty="0" err="1"/>
              <a:t>dayname</a:t>
            </a:r>
            <a:r>
              <a:rPr lang="es-MX" sz="1000" b="1" dirty="0"/>
              <a:t>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A046C6D-2926-1698-64D8-D692CD078678}"/>
              </a:ext>
            </a:extLst>
          </p:cNvPr>
          <p:cNvSpPr txBox="1"/>
          <p:nvPr/>
        </p:nvSpPr>
        <p:spPr>
          <a:xfrm>
            <a:off x="7965214" y="2536372"/>
            <a:ext cx="38317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u="sng" dirty="0" err="1"/>
              <a:t>pkdTime</a:t>
            </a:r>
            <a:r>
              <a:rPr lang="es-MX" sz="1050" dirty="0"/>
              <a:t> </a:t>
            </a:r>
            <a:r>
              <a:rPr lang="es-MX" sz="1050" dirty="0" err="1"/>
              <a:t>pk</a:t>
            </a:r>
            <a:r>
              <a:rPr lang="es-MX" sz="1050" dirty="0"/>
              <a:t> de la dimensión del DWH a partir de una secuencia</a:t>
            </a:r>
            <a:r>
              <a:rPr lang="es-MX" sz="1050" u="sng" dirty="0"/>
              <a:t> </a:t>
            </a:r>
          </a:p>
          <a:p>
            <a:r>
              <a:rPr lang="es-MX" sz="1050" u="sng" dirty="0"/>
              <a:t>date </a:t>
            </a:r>
            <a:r>
              <a:rPr lang="es-MX" sz="1050" dirty="0"/>
              <a:t>generado por medio de un procedimiento</a:t>
            </a:r>
            <a:endParaRPr lang="es-MX" sz="1050" u="sng" dirty="0"/>
          </a:p>
          <a:p>
            <a:r>
              <a:rPr lang="es-MX" sz="1050" u="sng" dirty="0" err="1"/>
              <a:t>year</a:t>
            </a:r>
            <a:r>
              <a:rPr lang="es-MX" sz="1050" u="sng" dirty="0"/>
              <a:t> </a:t>
            </a:r>
            <a:r>
              <a:rPr lang="es-MX" sz="1050" dirty="0"/>
              <a:t>generado por medio de un procedimiento</a:t>
            </a:r>
            <a:endParaRPr lang="es-MX" sz="1050" u="sng" dirty="0"/>
          </a:p>
          <a:p>
            <a:r>
              <a:rPr lang="es-MX" sz="1050" u="sng" dirty="0" err="1"/>
              <a:t>month</a:t>
            </a:r>
            <a:r>
              <a:rPr lang="es-MX" sz="1050" u="sng" dirty="0"/>
              <a:t> </a:t>
            </a:r>
            <a:r>
              <a:rPr lang="es-MX" sz="1050" dirty="0"/>
              <a:t>generado por medio de un procedimiento </a:t>
            </a:r>
          </a:p>
          <a:p>
            <a:r>
              <a:rPr lang="es-MX" sz="1050" u="sng" dirty="0" err="1"/>
              <a:t>day</a:t>
            </a:r>
            <a:r>
              <a:rPr lang="es-MX" sz="1050" u="sng" dirty="0"/>
              <a:t> </a:t>
            </a:r>
            <a:r>
              <a:rPr lang="es-MX" sz="1050" dirty="0"/>
              <a:t>generado por medio de un procedimiento</a:t>
            </a:r>
          </a:p>
          <a:p>
            <a:r>
              <a:rPr lang="es-MX" sz="1050" u="sng" dirty="0" err="1"/>
              <a:t>dayname</a:t>
            </a:r>
            <a:r>
              <a:rPr lang="es-MX" sz="1050" u="sng" dirty="0"/>
              <a:t> </a:t>
            </a:r>
            <a:r>
              <a:rPr lang="es-MX" sz="1050" dirty="0"/>
              <a:t>generado por medio de un procedimiento</a:t>
            </a:r>
            <a:endParaRPr lang="es-MX" sz="1050" u="sng" dirty="0"/>
          </a:p>
        </p:txBody>
      </p:sp>
    </p:spTree>
    <p:extLst>
      <p:ext uri="{BB962C8B-B14F-4D97-AF65-F5344CB8AC3E}">
        <p14:creationId xmlns:p14="http://schemas.microsoft.com/office/powerpoint/2010/main" val="218123918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1190</Words>
  <Application>Microsoft Office PowerPoint</Application>
  <PresentationFormat>Panorámica</PresentationFormat>
  <Paragraphs>118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Tw Cen MT</vt:lpstr>
      <vt:lpstr>Tw Cen MT Condensed</vt:lpstr>
      <vt:lpstr>Wingdings 3</vt:lpstr>
      <vt:lpstr>Tema de Office</vt:lpstr>
      <vt:lpstr>Integral</vt:lpstr>
      <vt:lpstr>Daniel  Cu Sánchez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Cu Sánchez</dc:creator>
  <cp:lastModifiedBy>Daniel Cu Sánchez</cp:lastModifiedBy>
  <cp:revision>7</cp:revision>
  <dcterms:created xsi:type="dcterms:W3CDTF">2022-04-29T13:16:12Z</dcterms:created>
  <dcterms:modified xsi:type="dcterms:W3CDTF">2022-05-14T03:01:40Z</dcterms:modified>
</cp:coreProperties>
</file>