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1" r:id="rId5"/>
    <p:sldId id="259" r:id="rId6"/>
    <p:sldId id="260"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27"/>
    <p:restoredTop sz="94679"/>
  </p:normalViewPr>
  <p:slideViewPr>
    <p:cSldViewPr snapToGrid="0" snapToObjects="1">
      <p:cViewPr varScale="1">
        <p:scale>
          <a:sx n="85" d="100"/>
          <a:sy n="85" d="100"/>
        </p:scale>
        <p:origin x="176"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12/13/19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FC7C4-F0B7-D249-8B22-F14BA3DED204}"/>
              </a:ext>
            </a:extLst>
          </p:cNvPr>
          <p:cNvSpPr>
            <a:spLocks noGrp="1"/>
          </p:cNvSpPr>
          <p:nvPr>
            <p:ph type="ctrTitle"/>
          </p:nvPr>
        </p:nvSpPr>
        <p:spPr/>
        <p:txBody>
          <a:bodyPr>
            <a:normAutofit/>
          </a:bodyPr>
          <a:lstStyle/>
          <a:p>
            <a:r>
              <a:rPr kumimoji="1" lang="zh-CN" altLang="en-US" sz="6000" dirty="0">
                <a:latin typeface="Lantinghei SC Demibold" panose="02000000000000000000" pitchFamily="2" charset="-122"/>
                <a:ea typeface="Lantinghei SC Demibold" panose="02000000000000000000" pitchFamily="2" charset="-122"/>
              </a:rPr>
              <a:t>试用期转正总结</a:t>
            </a:r>
          </a:p>
        </p:txBody>
      </p:sp>
      <p:sp>
        <p:nvSpPr>
          <p:cNvPr id="3" name="副标题 2">
            <a:extLst>
              <a:ext uri="{FF2B5EF4-FFF2-40B4-BE49-F238E27FC236}">
                <a16:creationId xmlns:a16="http://schemas.microsoft.com/office/drawing/2014/main" id="{BA149275-3DAD-DD48-83FC-41413F95F927}"/>
              </a:ext>
            </a:extLst>
          </p:cNvPr>
          <p:cNvSpPr>
            <a:spLocks noGrp="1"/>
          </p:cNvSpPr>
          <p:nvPr>
            <p:ph type="subTitle" idx="1"/>
          </p:nvPr>
        </p:nvSpPr>
        <p:spPr/>
        <p:txBody>
          <a:bodyPr>
            <a:normAutofit/>
          </a:bodyPr>
          <a:lstStyle/>
          <a:p>
            <a:r>
              <a:rPr kumimoji="1" lang="zh-CN" altLang="en-US" sz="2000" dirty="0">
                <a:latin typeface="Lantinghei SC Demibold" panose="02000000000000000000" pitchFamily="2" charset="-122"/>
                <a:ea typeface="Lantinghei SC Demibold" panose="02000000000000000000" pitchFamily="2" charset="-122"/>
              </a:rPr>
              <a:t>智能驾驶 </a:t>
            </a:r>
            <a:r>
              <a:rPr kumimoji="1" lang="en-US" altLang="zh-CN" sz="2000" dirty="0">
                <a:latin typeface="Lantinghei SC Demibold" panose="02000000000000000000" pitchFamily="2" charset="-122"/>
                <a:ea typeface="Lantinghei SC Demibold" panose="02000000000000000000" pitchFamily="2" charset="-122"/>
              </a:rPr>
              <a:t>—</a:t>
            </a:r>
            <a:r>
              <a:rPr kumimoji="1" lang="zh-CN" altLang="en-US" sz="2000" dirty="0">
                <a:latin typeface="Lantinghei SC Demibold" panose="02000000000000000000" pitchFamily="2" charset="-122"/>
                <a:ea typeface="Lantinghei SC Demibold" panose="02000000000000000000" pitchFamily="2" charset="-122"/>
              </a:rPr>
              <a:t> 陈晓辉</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a:p>
            <a:r>
              <a:rPr kumimoji="1" lang="en-US" altLang="zh-CN" sz="1200" i="1" dirty="0">
                <a:latin typeface="Lantinghei SC Demibold" panose="02000000000000000000" pitchFamily="2" charset="-122"/>
                <a:ea typeface="Lantinghei SC Demibold" panose="02000000000000000000" pitchFamily="2" charset="-122"/>
              </a:rPr>
              <a:t>2019.09.02</a:t>
            </a:r>
            <a:r>
              <a:rPr kumimoji="1" lang="zh-CN" altLang="en-US" sz="1200" i="1" dirty="0">
                <a:latin typeface="Lantinghei SC Demibold" panose="02000000000000000000" pitchFamily="2" charset="-122"/>
                <a:ea typeface="Lantinghei SC Demibold" panose="02000000000000000000" pitchFamily="2" charset="-122"/>
              </a:rPr>
              <a:t> ～ </a:t>
            </a:r>
            <a:r>
              <a:rPr kumimoji="1" lang="en-US" altLang="zh-CN" sz="1200" i="1" dirty="0">
                <a:latin typeface="Lantinghei SC Demibold" panose="02000000000000000000" pitchFamily="2" charset="-122"/>
                <a:ea typeface="Lantinghei SC Demibold" panose="02000000000000000000" pitchFamily="2" charset="-122"/>
              </a:rPr>
              <a:t>2019.12.02</a:t>
            </a:r>
            <a:r>
              <a:rPr kumimoji="1" lang="zh-CN" altLang="en-US" sz="1200" i="1" dirty="0">
                <a:latin typeface="Lantinghei SC Demibold" panose="02000000000000000000" pitchFamily="2" charset="-122"/>
                <a:ea typeface="Lantinghei SC Demibold" panose="02000000000000000000" pitchFamily="2" charset="-122"/>
              </a:rPr>
              <a:t> </a:t>
            </a:r>
          </a:p>
        </p:txBody>
      </p:sp>
    </p:spTree>
    <p:extLst>
      <p:ext uri="{BB962C8B-B14F-4D97-AF65-F5344CB8AC3E}">
        <p14:creationId xmlns:p14="http://schemas.microsoft.com/office/powerpoint/2010/main" val="371601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68BA72-30FF-7E40-BA5F-72C4463F222F}"/>
              </a:ext>
            </a:extLst>
          </p:cNvPr>
          <p:cNvSpPr/>
          <p:nvPr/>
        </p:nvSpPr>
        <p:spPr>
          <a:xfrm>
            <a:off x="4016763" y="2227209"/>
            <a:ext cx="2415555" cy="2415555"/>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sz="4800" dirty="0">
                <a:latin typeface="Lantinghei SC Demibold" panose="02000000000000000000" pitchFamily="2" charset="-122"/>
                <a:ea typeface="Lantinghei SC Demibold" panose="02000000000000000000" pitchFamily="2" charset="-122"/>
              </a:rPr>
              <a:t>目录</a:t>
            </a:r>
          </a:p>
        </p:txBody>
      </p:sp>
      <p:sp>
        <p:nvSpPr>
          <p:cNvPr id="3" name="椭圆 2">
            <a:extLst>
              <a:ext uri="{FF2B5EF4-FFF2-40B4-BE49-F238E27FC236}">
                <a16:creationId xmlns:a16="http://schemas.microsoft.com/office/drawing/2014/main" id="{6364702E-51FE-C44A-9D6C-CF072F5ECF52}"/>
              </a:ext>
            </a:extLst>
          </p:cNvPr>
          <p:cNvSpPr/>
          <p:nvPr/>
        </p:nvSpPr>
        <p:spPr>
          <a:xfrm>
            <a:off x="3882813" y="1448131"/>
            <a:ext cx="3961738" cy="3961738"/>
          </a:xfrm>
          <a:prstGeom prst="ellipse">
            <a:avLst/>
          </a:prstGeom>
          <a:noFill/>
          <a:ln w="165100" cmpd="dbl">
            <a:solidFill>
              <a:srgbClr val="00B0F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椭圆 3">
            <a:extLst>
              <a:ext uri="{FF2B5EF4-FFF2-40B4-BE49-F238E27FC236}">
                <a16:creationId xmlns:a16="http://schemas.microsoft.com/office/drawing/2014/main" id="{FE50D404-C64A-E040-BC1F-1DA18F58D9B9}"/>
              </a:ext>
            </a:extLst>
          </p:cNvPr>
          <p:cNvSpPr/>
          <p:nvPr/>
        </p:nvSpPr>
        <p:spPr>
          <a:xfrm>
            <a:off x="3342807" y="548149"/>
            <a:ext cx="5979420" cy="5979420"/>
          </a:xfrm>
          <a:prstGeom prst="ellipse">
            <a:avLst/>
          </a:prstGeom>
          <a:noFill/>
          <a:ln w="76200" cmpd="thickThi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D939A62E-91B0-E244-BE2C-39C1D3B3861F}"/>
              </a:ext>
            </a:extLst>
          </p:cNvPr>
          <p:cNvSpPr/>
          <p:nvPr/>
        </p:nvSpPr>
        <p:spPr>
          <a:xfrm>
            <a:off x="3555220" y="997079"/>
            <a:ext cx="5081560" cy="5081560"/>
          </a:xfrm>
          <a:prstGeom prst="ellipse">
            <a:avLst/>
          </a:prstGeom>
          <a:noFill/>
          <a:ln w="101600">
            <a:solidFill>
              <a:srgbClr val="00B0F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05" name="组合 104">
            <a:extLst>
              <a:ext uri="{FF2B5EF4-FFF2-40B4-BE49-F238E27FC236}">
                <a16:creationId xmlns:a16="http://schemas.microsoft.com/office/drawing/2014/main" id="{2BB3AE87-9087-6543-BB26-861C1836411B}"/>
              </a:ext>
            </a:extLst>
          </p:cNvPr>
          <p:cNvGrpSpPr/>
          <p:nvPr/>
        </p:nvGrpSpPr>
        <p:grpSpPr>
          <a:xfrm>
            <a:off x="486022" y="1313625"/>
            <a:ext cx="3069198" cy="905367"/>
            <a:chOff x="486022" y="1313625"/>
            <a:chExt cx="3069198" cy="905367"/>
          </a:xfrm>
        </p:grpSpPr>
        <p:sp>
          <p:nvSpPr>
            <p:cNvPr id="13" name="手动输入 12">
              <a:extLst>
                <a:ext uri="{FF2B5EF4-FFF2-40B4-BE49-F238E27FC236}">
                  <a16:creationId xmlns:a16="http://schemas.microsoft.com/office/drawing/2014/main" id="{29BE5A91-539A-D943-B370-793E2B30310C}"/>
                </a:ext>
              </a:extLst>
            </p:cNvPr>
            <p:cNvSpPr/>
            <p:nvPr/>
          </p:nvSpPr>
          <p:spPr>
            <a:xfrm rot="10800000">
              <a:off x="486022" y="1403608"/>
              <a:ext cx="2698017" cy="815384"/>
            </a:xfrm>
            <a:prstGeom prst="flowChartManualInput">
              <a:avLst/>
            </a:prstGeom>
            <a:gradFill>
              <a:gsLst>
                <a:gs pos="100000">
                  <a:srgbClr val="FFC000"/>
                </a:gs>
                <a:gs pos="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dirty="0"/>
            </a:p>
          </p:txBody>
        </p:sp>
        <p:sp>
          <p:nvSpPr>
            <p:cNvPr id="7" name="椭圆 6">
              <a:extLst>
                <a:ext uri="{FF2B5EF4-FFF2-40B4-BE49-F238E27FC236}">
                  <a16:creationId xmlns:a16="http://schemas.microsoft.com/office/drawing/2014/main" id="{5A141AA0-83A3-1C47-839D-9A478E832BE7}"/>
                </a:ext>
              </a:extLst>
            </p:cNvPr>
            <p:cNvSpPr/>
            <p:nvPr/>
          </p:nvSpPr>
          <p:spPr>
            <a:xfrm>
              <a:off x="2739836" y="1313625"/>
              <a:ext cx="815384" cy="815384"/>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2000" dirty="0">
                  <a:latin typeface="Lantinghei SC Demibold" panose="02000000000000000000" pitchFamily="2" charset="-122"/>
                  <a:ea typeface="Lantinghei SC Demibold" panose="02000000000000000000" pitchFamily="2" charset="-122"/>
                </a:rPr>
                <a:t>01</a:t>
              </a:r>
              <a:endParaRPr kumimoji="1" lang="zh-CN" altLang="en-US" sz="2000" dirty="0">
                <a:latin typeface="Lantinghei SC Demibold" panose="02000000000000000000" pitchFamily="2" charset="-122"/>
                <a:ea typeface="Lantinghei SC Demibold" panose="02000000000000000000" pitchFamily="2" charset="-122"/>
              </a:endParaRPr>
            </a:p>
          </p:txBody>
        </p:sp>
      </p:grpSp>
      <p:grpSp>
        <p:nvGrpSpPr>
          <p:cNvPr id="106" name="组合 105">
            <a:extLst>
              <a:ext uri="{FF2B5EF4-FFF2-40B4-BE49-F238E27FC236}">
                <a16:creationId xmlns:a16="http://schemas.microsoft.com/office/drawing/2014/main" id="{3F4EF14A-9C73-6A4F-AA6B-E6776326DB5D}"/>
              </a:ext>
            </a:extLst>
          </p:cNvPr>
          <p:cNvGrpSpPr/>
          <p:nvPr/>
        </p:nvGrpSpPr>
        <p:grpSpPr>
          <a:xfrm>
            <a:off x="7633380" y="1359419"/>
            <a:ext cx="4032880" cy="778948"/>
            <a:chOff x="7555044" y="1290041"/>
            <a:chExt cx="4032880" cy="778948"/>
          </a:xfrm>
        </p:grpSpPr>
        <p:sp>
          <p:nvSpPr>
            <p:cNvPr id="11" name="手动输入 10">
              <a:extLst>
                <a:ext uri="{FF2B5EF4-FFF2-40B4-BE49-F238E27FC236}">
                  <a16:creationId xmlns:a16="http://schemas.microsoft.com/office/drawing/2014/main" id="{14CD484A-55E6-ED47-9096-87D4AB8BA721}"/>
                </a:ext>
              </a:extLst>
            </p:cNvPr>
            <p:cNvSpPr/>
            <p:nvPr/>
          </p:nvSpPr>
          <p:spPr>
            <a:xfrm>
              <a:off x="8171557" y="1290041"/>
              <a:ext cx="3416367" cy="700640"/>
            </a:xfrm>
            <a:prstGeom prst="flowChartManualInput">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9CD907B8-DD6F-5A4C-9BAE-D4E7A7165AAC}"/>
                </a:ext>
              </a:extLst>
            </p:cNvPr>
            <p:cNvSpPr/>
            <p:nvPr/>
          </p:nvSpPr>
          <p:spPr>
            <a:xfrm>
              <a:off x="7555044" y="1313625"/>
              <a:ext cx="755364" cy="755364"/>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2000" dirty="0">
                  <a:latin typeface="Lantinghei SC Demibold" panose="02000000000000000000" pitchFamily="2" charset="-122"/>
                  <a:ea typeface="Lantinghei SC Demibold" panose="02000000000000000000" pitchFamily="2" charset="-122"/>
                </a:rPr>
                <a:t>02</a:t>
              </a:r>
              <a:endParaRPr kumimoji="1" lang="zh-CN" altLang="en-US" sz="2000" dirty="0">
                <a:latin typeface="Lantinghei SC Demibold" panose="02000000000000000000" pitchFamily="2" charset="-122"/>
                <a:ea typeface="Lantinghei SC Demibold" panose="02000000000000000000" pitchFamily="2" charset="-122"/>
              </a:endParaRPr>
            </a:p>
          </p:txBody>
        </p:sp>
      </p:grpSp>
      <p:cxnSp>
        <p:nvCxnSpPr>
          <p:cNvPr id="16" name="直线连接符 15">
            <a:extLst>
              <a:ext uri="{FF2B5EF4-FFF2-40B4-BE49-F238E27FC236}">
                <a16:creationId xmlns:a16="http://schemas.microsoft.com/office/drawing/2014/main" id="{0A22ECF6-D65E-5342-A73A-CB1410E8AB17}"/>
              </a:ext>
            </a:extLst>
          </p:cNvPr>
          <p:cNvCxnSpPr>
            <a:cxnSpLocks/>
            <a:stCxn id="7" idx="4"/>
            <a:endCxn id="47" idx="0"/>
          </p:cNvCxnSpPr>
          <p:nvPr/>
        </p:nvCxnSpPr>
        <p:spPr>
          <a:xfrm flipH="1">
            <a:off x="2787165" y="2129009"/>
            <a:ext cx="360363" cy="713157"/>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直线连接符 19">
            <a:extLst>
              <a:ext uri="{FF2B5EF4-FFF2-40B4-BE49-F238E27FC236}">
                <a16:creationId xmlns:a16="http://schemas.microsoft.com/office/drawing/2014/main" id="{C1B813B9-5AFD-314B-A5BB-0DE997FA6F7C}"/>
              </a:ext>
            </a:extLst>
          </p:cNvPr>
          <p:cNvCxnSpPr>
            <a:cxnSpLocks/>
            <a:stCxn id="7" idx="6"/>
            <a:endCxn id="56" idx="2"/>
          </p:cNvCxnSpPr>
          <p:nvPr/>
        </p:nvCxnSpPr>
        <p:spPr>
          <a:xfrm flipV="1">
            <a:off x="3555220" y="577463"/>
            <a:ext cx="2308462" cy="1143854"/>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线连接符 23">
            <a:extLst>
              <a:ext uri="{FF2B5EF4-FFF2-40B4-BE49-F238E27FC236}">
                <a16:creationId xmlns:a16="http://schemas.microsoft.com/office/drawing/2014/main" id="{A94CF601-4A91-764E-B669-BB49025CF021}"/>
              </a:ext>
            </a:extLst>
          </p:cNvPr>
          <p:cNvCxnSpPr>
            <a:cxnSpLocks/>
            <a:stCxn id="54" idx="1"/>
            <a:endCxn id="8" idx="5"/>
          </p:cNvCxnSpPr>
          <p:nvPr/>
        </p:nvCxnSpPr>
        <p:spPr>
          <a:xfrm flipH="1" flipV="1">
            <a:off x="8278124" y="2027747"/>
            <a:ext cx="981288" cy="1058734"/>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线连接符 26">
            <a:extLst>
              <a:ext uri="{FF2B5EF4-FFF2-40B4-BE49-F238E27FC236}">
                <a16:creationId xmlns:a16="http://schemas.microsoft.com/office/drawing/2014/main" id="{D13E6C74-155A-3245-96C8-6D1FE320F543}"/>
              </a:ext>
            </a:extLst>
          </p:cNvPr>
          <p:cNvCxnSpPr>
            <a:cxnSpLocks/>
            <a:stCxn id="55" idx="6"/>
            <a:endCxn id="10" idx="3"/>
          </p:cNvCxnSpPr>
          <p:nvPr/>
        </p:nvCxnSpPr>
        <p:spPr>
          <a:xfrm flipV="1">
            <a:off x="5863682" y="5284478"/>
            <a:ext cx="2281774" cy="770278"/>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07" name="组合 106">
            <a:extLst>
              <a:ext uri="{FF2B5EF4-FFF2-40B4-BE49-F238E27FC236}">
                <a16:creationId xmlns:a16="http://schemas.microsoft.com/office/drawing/2014/main" id="{C6D13C77-B5E9-D048-B61B-D6849AF6027E}"/>
              </a:ext>
            </a:extLst>
          </p:cNvPr>
          <p:cNvGrpSpPr/>
          <p:nvPr/>
        </p:nvGrpSpPr>
        <p:grpSpPr>
          <a:xfrm>
            <a:off x="8036187" y="4588966"/>
            <a:ext cx="3378731" cy="804781"/>
            <a:chOff x="8310407" y="4715121"/>
            <a:chExt cx="3378731" cy="804781"/>
          </a:xfrm>
        </p:grpSpPr>
        <p:sp>
          <p:nvSpPr>
            <p:cNvPr id="31" name="手动输入 30">
              <a:extLst>
                <a:ext uri="{FF2B5EF4-FFF2-40B4-BE49-F238E27FC236}">
                  <a16:creationId xmlns:a16="http://schemas.microsoft.com/office/drawing/2014/main" id="{F68942EC-E7AC-784E-827D-873C659FB974}"/>
                </a:ext>
              </a:extLst>
            </p:cNvPr>
            <p:cNvSpPr/>
            <p:nvPr/>
          </p:nvSpPr>
          <p:spPr>
            <a:xfrm>
              <a:off x="8653780" y="4715121"/>
              <a:ext cx="3035358" cy="694747"/>
            </a:xfrm>
            <a:prstGeom prst="flowChartManualInput">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117131F7-408F-6C47-98A8-9FC240709202}"/>
                </a:ext>
              </a:extLst>
            </p:cNvPr>
            <p:cNvSpPr/>
            <p:nvPr/>
          </p:nvSpPr>
          <p:spPr>
            <a:xfrm>
              <a:off x="8310407" y="4773766"/>
              <a:ext cx="746136" cy="746136"/>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2000" dirty="0">
                  <a:latin typeface="Lantinghei SC Demibold" panose="02000000000000000000" pitchFamily="2" charset="-122"/>
                  <a:ea typeface="Lantinghei SC Demibold" panose="02000000000000000000" pitchFamily="2" charset="-122"/>
                </a:rPr>
                <a:t>04</a:t>
              </a:r>
              <a:endParaRPr kumimoji="1" lang="zh-CN" altLang="en-US" sz="2000" dirty="0">
                <a:latin typeface="Lantinghei SC Demibold" panose="02000000000000000000" pitchFamily="2" charset="-122"/>
                <a:ea typeface="Lantinghei SC Demibold" panose="02000000000000000000" pitchFamily="2" charset="-122"/>
              </a:endParaRPr>
            </a:p>
          </p:txBody>
        </p:sp>
      </p:grpSp>
      <p:sp>
        <p:nvSpPr>
          <p:cNvPr id="47" name="椭圆 46">
            <a:extLst>
              <a:ext uri="{FF2B5EF4-FFF2-40B4-BE49-F238E27FC236}">
                <a16:creationId xmlns:a16="http://schemas.microsoft.com/office/drawing/2014/main" id="{44C28E52-9901-7C48-947E-6C801D2C5542}"/>
              </a:ext>
            </a:extLst>
          </p:cNvPr>
          <p:cNvSpPr/>
          <p:nvPr/>
        </p:nvSpPr>
        <p:spPr>
          <a:xfrm>
            <a:off x="2485035" y="2842166"/>
            <a:ext cx="604259" cy="604259"/>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dirty="0"/>
          </a:p>
        </p:txBody>
      </p:sp>
      <p:cxnSp>
        <p:nvCxnSpPr>
          <p:cNvPr id="49" name="直线连接符 48">
            <a:extLst>
              <a:ext uri="{FF2B5EF4-FFF2-40B4-BE49-F238E27FC236}">
                <a16:creationId xmlns:a16="http://schemas.microsoft.com/office/drawing/2014/main" id="{6C52EB65-4C03-2049-9396-0CBD74785DCF}"/>
              </a:ext>
            </a:extLst>
          </p:cNvPr>
          <p:cNvCxnSpPr>
            <a:cxnSpLocks/>
            <a:stCxn id="9" idx="1"/>
            <a:endCxn id="47" idx="4"/>
          </p:cNvCxnSpPr>
          <p:nvPr/>
        </p:nvCxnSpPr>
        <p:spPr>
          <a:xfrm flipH="1" flipV="1">
            <a:off x="2787165" y="3446425"/>
            <a:ext cx="382674" cy="1068705"/>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4" name="椭圆 53">
            <a:extLst>
              <a:ext uri="{FF2B5EF4-FFF2-40B4-BE49-F238E27FC236}">
                <a16:creationId xmlns:a16="http://schemas.microsoft.com/office/drawing/2014/main" id="{2C646C39-EC67-A04A-9678-6FBB13C7A7CE}"/>
              </a:ext>
            </a:extLst>
          </p:cNvPr>
          <p:cNvSpPr/>
          <p:nvPr/>
        </p:nvSpPr>
        <p:spPr>
          <a:xfrm>
            <a:off x="9208671" y="3035740"/>
            <a:ext cx="346483" cy="346483"/>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dirty="0"/>
          </a:p>
        </p:txBody>
      </p:sp>
      <p:sp>
        <p:nvSpPr>
          <p:cNvPr id="55" name="椭圆 54">
            <a:extLst>
              <a:ext uri="{FF2B5EF4-FFF2-40B4-BE49-F238E27FC236}">
                <a16:creationId xmlns:a16="http://schemas.microsoft.com/office/drawing/2014/main" id="{CED5B95F-1A8E-3240-920F-039119FAB44F}"/>
              </a:ext>
            </a:extLst>
          </p:cNvPr>
          <p:cNvSpPr/>
          <p:nvPr/>
        </p:nvSpPr>
        <p:spPr>
          <a:xfrm>
            <a:off x="5429831" y="5837830"/>
            <a:ext cx="433851" cy="433851"/>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dirty="0"/>
          </a:p>
        </p:txBody>
      </p:sp>
      <p:sp>
        <p:nvSpPr>
          <p:cNvPr id="56" name="椭圆 55">
            <a:extLst>
              <a:ext uri="{FF2B5EF4-FFF2-40B4-BE49-F238E27FC236}">
                <a16:creationId xmlns:a16="http://schemas.microsoft.com/office/drawing/2014/main" id="{A181EF40-0212-B34E-80F1-9C0DD9C7BC31}"/>
              </a:ext>
            </a:extLst>
          </p:cNvPr>
          <p:cNvSpPr/>
          <p:nvPr/>
        </p:nvSpPr>
        <p:spPr>
          <a:xfrm>
            <a:off x="5863682" y="413734"/>
            <a:ext cx="327457" cy="327457"/>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dirty="0"/>
          </a:p>
        </p:txBody>
      </p:sp>
      <p:cxnSp>
        <p:nvCxnSpPr>
          <p:cNvPr id="59" name="直线连接符 58">
            <a:extLst>
              <a:ext uri="{FF2B5EF4-FFF2-40B4-BE49-F238E27FC236}">
                <a16:creationId xmlns:a16="http://schemas.microsoft.com/office/drawing/2014/main" id="{26D06F8F-241B-1344-A233-B0CB201B56CD}"/>
              </a:ext>
            </a:extLst>
          </p:cNvPr>
          <p:cNvCxnSpPr>
            <a:cxnSpLocks/>
            <a:stCxn id="8" idx="1"/>
            <a:endCxn id="56" idx="6"/>
          </p:cNvCxnSpPr>
          <p:nvPr/>
        </p:nvCxnSpPr>
        <p:spPr>
          <a:xfrm flipH="1" flipV="1">
            <a:off x="6191139" y="577463"/>
            <a:ext cx="1552861" cy="916160"/>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线连接符 62">
            <a:extLst>
              <a:ext uri="{FF2B5EF4-FFF2-40B4-BE49-F238E27FC236}">
                <a16:creationId xmlns:a16="http://schemas.microsoft.com/office/drawing/2014/main" id="{B5A0A60C-3DE1-7543-9FC6-5B295AA7FA07}"/>
              </a:ext>
            </a:extLst>
          </p:cNvPr>
          <p:cNvCxnSpPr>
            <a:cxnSpLocks/>
            <a:stCxn id="54" idx="4"/>
          </p:cNvCxnSpPr>
          <p:nvPr/>
        </p:nvCxnSpPr>
        <p:spPr>
          <a:xfrm flipH="1">
            <a:off x="8529403" y="3382223"/>
            <a:ext cx="852510" cy="1260541"/>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直线连接符 78">
            <a:extLst>
              <a:ext uri="{FF2B5EF4-FFF2-40B4-BE49-F238E27FC236}">
                <a16:creationId xmlns:a16="http://schemas.microsoft.com/office/drawing/2014/main" id="{5536A049-2DFE-2B42-A56B-4E34E4B27966}"/>
              </a:ext>
            </a:extLst>
          </p:cNvPr>
          <p:cNvCxnSpPr>
            <a:cxnSpLocks/>
            <a:stCxn id="9" idx="5"/>
            <a:endCxn id="55" idx="2"/>
          </p:cNvCxnSpPr>
          <p:nvPr/>
        </p:nvCxnSpPr>
        <p:spPr>
          <a:xfrm>
            <a:off x="3746403" y="5091694"/>
            <a:ext cx="1683428" cy="963062"/>
          </a:xfrm>
          <a:prstGeom prst="line">
            <a:avLst/>
          </a:prstGeom>
          <a:ln w="254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08" name="组合 107">
            <a:extLst>
              <a:ext uri="{FF2B5EF4-FFF2-40B4-BE49-F238E27FC236}">
                <a16:creationId xmlns:a16="http://schemas.microsoft.com/office/drawing/2014/main" id="{2936F52C-9926-B241-AC31-AAF8D09E636A}"/>
              </a:ext>
            </a:extLst>
          </p:cNvPr>
          <p:cNvGrpSpPr/>
          <p:nvPr/>
        </p:nvGrpSpPr>
        <p:grpSpPr>
          <a:xfrm>
            <a:off x="547150" y="4395720"/>
            <a:ext cx="3318663" cy="904814"/>
            <a:chOff x="547150" y="4395720"/>
            <a:chExt cx="3318663" cy="904814"/>
          </a:xfrm>
        </p:grpSpPr>
        <p:sp>
          <p:nvSpPr>
            <p:cNvPr id="97" name="手动输入 96">
              <a:extLst>
                <a:ext uri="{FF2B5EF4-FFF2-40B4-BE49-F238E27FC236}">
                  <a16:creationId xmlns:a16="http://schemas.microsoft.com/office/drawing/2014/main" id="{606AC038-35E8-6A4F-B2F0-9ED6C73ACCE0}"/>
                </a:ext>
              </a:extLst>
            </p:cNvPr>
            <p:cNvSpPr/>
            <p:nvPr/>
          </p:nvSpPr>
          <p:spPr>
            <a:xfrm rot="10800000">
              <a:off x="547150" y="4485150"/>
              <a:ext cx="2698017" cy="815384"/>
            </a:xfrm>
            <a:prstGeom prst="flowChartManualInput">
              <a:avLst/>
            </a:prstGeom>
            <a:gradFill>
              <a:gsLst>
                <a:gs pos="100000">
                  <a:srgbClr val="FFC000"/>
                </a:gs>
                <a:gs pos="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dirty="0"/>
            </a:p>
          </p:txBody>
        </p:sp>
        <p:sp>
          <p:nvSpPr>
            <p:cNvPr id="9" name="椭圆 8">
              <a:extLst>
                <a:ext uri="{FF2B5EF4-FFF2-40B4-BE49-F238E27FC236}">
                  <a16:creationId xmlns:a16="http://schemas.microsoft.com/office/drawing/2014/main" id="{212370F7-4BA4-FF46-A0C5-A14B70E1FA9E}"/>
                </a:ext>
              </a:extLst>
            </p:cNvPr>
            <p:cNvSpPr/>
            <p:nvPr/>
          </p:nvSpPr>
          <p:spPr>
            <a:xfrm>
              <a:off x="3050429" y="4395720"/>
              <a:ext cx="815384" cy="815384"/>
            </a:xfrm>
            <a:prstGeom prst="ellipse">
              <a:avLst/>
            </a:prstGeom>
            <a:gradFill>
              <a:gsLst>
                <a:gs pos="0">
                  <a:srgbClr val="FFC000"/>
                </a:gs>
                <a:gs pos="100000">
                  <a:schemeClr val="accent6">
                    <a:shade val="88000"/>
                    <a:lumMod val="88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CN" sz="2000" dirty="0">
                  <a:latin typeface="Lantinghei SC Demibold" panose="02000000000000000000" pitchFamily="2" charset="-122"/>
                  <a:ea typeface="Lantinghei SC Demibold" panose="02000000000000000000" pitchFamily="2" charset="-122"/>
                </a:rPr>
                <a:t>03</a:t>
              </a:r>
              <a:endParaRPr kumimoji="1" lang="zh-CN" altLang="en-US" sz="2000" dirty="0">
                <a:latin typeface="Lantinghei SC Demibold" panose="02000000000000000000" pitchFamily="2" charset="-122"/>
                <a:ea typeface="Lantinghei SC Demibold" panose="02000000000000000000" pitchFamily="2" charset="-122"/>
              </a:endParaRPr>
            </a:p>
          </p:txBody>
        </p:sp>
      </p:grpSp>
      <p:sp>
        <p:nvSpPr>
          <p:cNvPr id="103" name="文本框 102">
            <a:extLst>
              <a:ext uri="{FF2B5EF4-FFF2-40B4-BE49-F238E27FC236}">
                <a16:creationId xmlns:a16="http://schemas.microsoft.com/office/drawing/2014/main" id="{C62FEDE2-9727-DC48-B3F4-8DB5415B2A42}"/>
              </a:ext>
            </a:extLst>
          </p:cNvPr>
          <p:cNvSpPr txBox="1"/>
          <p:nvPr/>
        </p:nvSpPr>
        <p:spPr>
          <a:xfrm>
            <a:off x="906601" y="1504527"/>
            <a:ext cx="1005403" cy="584775"/>
          </a:xfrm>
          <a:prstGeom prst="rect">
            <a:avLst/>
          </a:prstGeom>
          <a:noFill/>
        </p:spPr>
        <p:txBody>
          <a:bodyPr wrap="none" rtlCol="0">
            <a:spAutoFit/>
          </a:bodyPr>
          <a:lstStyle/>
          <a:p>
            <a:r>
              <a:rPr kumimoji="1" lang="zh-CN" altLang="en-US" sz="3200" b="1" dirty="0">
                <a:latin typeface="Lantinghei SC Demibold" panose="02000000000000000000" pitchFamily="2" charset="-122"/>
                <a:ea typeface="Lantinghei SC Demibold" panose="02000000000000000000" pitchFamily="2" charset="-122"/>
              </a:rPr>
              <a:t>概述</a:t>
            </a:r>
          </a:p>
        </p:txBody>
      </p:sp>
      <p:sp>
        <p:nvSpPr>
          <p:cNvPr id="109" name="文本框 108">
            <a:extLst>
              <a:ext uri="{FF2B5EF4-FFF2-40B4-BE49-F238E27FC236}">
                <a16:creationId xmlns:a16="http://schemas.microsoft.com/office/drawing/2014/main" id="{CE0C700C-774D-7140-B7BA-08CF242A4BD8}"/>
              </a:ext>
            </a:extLst>
          </p:cNvPr>
          <p:cNvSpPr txBox="1"/>
          <p:nvPr/>
        </p:nvSpPr>
        <p:spPr>
          <a:xfrm>
            <a:off x="9575740" y="1448131"/>
            <a:ext cx="1005403" cy="584775"/>
          </a:xfrm>
          <a:prstGeom prst="rect">
            <a:avLst/>
          </a:prstGeom>
          <a:noFill/>
        </p:spPr>
        <p:txBody>
          <a:bodyPr wrap="none" rtlCol="0">
            <a:spAutoFit/>
          </a:bodyPr>
          <a:lstStyle/>
          <a:p>
            <a:r>
              <a:rPr kumimoji="1" lang="zh-CN" altLang="en-US" sz="3200" b="1" dirty="0">
                <a:latin typeface="Lantinghei SC Demibold" panose="02000000000000000000" pitchFamily="2" charset="-122"/>
                <a:ea typeface="Lantinghei SC Demibold" panose="02000000000000000000" pitchFamily="2" charset="-122"/>
              </a:rPr>
              <a:t>收获</a:t>
            </a:r>
          </a:p>
        </p:txBody>
      </p:sp>
      <p:sp>
        <p:nvSpPr>
          <p:cNvPr id="110" name="文本框 109">
            <a:extLst>
              <a:ext uri="{FF2B5EF4-FFF2-40B4-BE49-F238E27FC236}">
                <a16:creationId xmlns:a16="http://schemas.microsoft.com/office/drawing/2014/main" id="{DDE1F9AC-1AD5-9849-8FD6-F4144386F778}"/>
              </a:ext>
            </a:extLst>
          </p:cNvPr>
          <p:cNvSpPr txBox="1"/>
          <p:nvPr/>
        </p:nvSpPr>
        <p:spPr>
          <a:xfrm>
            <a:off x="1119437" y="4584779"/>
            <a:ext cx="1005403" cy="584775"/>
          </a:xfrm>
          <a:prstGeom prst="rect">
            <a:avLst/>
          </a:prstGeom>
          <a:noFill/>
        </p:spPr>
        <p:txBody>
          <a:bodyPr wrap="none" rtlCol="0">
            <a:spAutoFit/>
          </a:bodyPr>
          <a:lstStyle/>
          <a:p>
            <a:r>
              <a:rPr kumimoji="1" lang="zh-CN" altLang="en-US" sz="3200" b="1" dirty="0">
                <a:latin typeface="Lantinghei SC Demibold" panose="02000000000000000000" pitchFamily="2" charset="-122"/>
                <a:ea typeface="Lantinghei SC Demibold" panose="02000000000000000000" pitchFamily="2" charset="-122"/>
              </a:rPr>
              <a:t>展望</a:t>
            </a:r>
          </a:p>
        </p:txBody>
      </p:sp>
      <p:sp>
        <p:nvSpPr>
          <p:cNvPr id="111" name="文本框 110">
            <a:extLst>
              <a:ext uri="{FF2B5EF4-FFF2-40B4-BE49-F238E27FC236}">
                <a16:creationId xmlns:a16="http://schemas.microsoft.com/office/drawing/2014/main" id="{AEB183F4-43B9-F442-B80B-83EAE7CCEA93}"/>
              </a:ext>
            </a:extLst>
          </p:cNvPr>
          <p:cNvSpPr txBox="1"/>
          <p:nvPr/>
        </p:nvSpPr>
        <p:spPr>
          <a:xfrm>
            <a:off x="9513410" y="4698938"/>
            <a:ext cx="1005403" cy="584775"/>
          </a:xfrm>
          <a:prstGeom prst="rect">
            <a:avLst/>
          </a:prstGeom>
          <a:noFill/>
        </p:spPr>
        <p:txBody>
          <a:bodyPr wrap="none" rtlCol="0">
            <a:spAutoFit/>
          </a:bodyPr>
          <a:lstStyle/>
          <a:p>
            <a:r>
              <a:rPr kumimoji="1" lang="zh-CN" altLang="en-US" sz="3200" b="1" dirty="0">
                <a:latin typeface="Lantinghei SC Demibold" panose="02000000000000000000" pitchFamily="2" charset="-122"/>
                <a:ea typeface="Lantinghei SC Demibold" panose="02000000000000000000" pitchFamily="2" charset="-122"/>
              </a:rPr>
              <a:t>感想</a:t>
            </a:r>
          </a:p>
        </p:txBody>
      </p:sp>
    </p:spTree>
    <p:extLst>
      <p:ext uri="{BB962C8B-B14F-4D97-AF65-F5344CB8AC3E}">
        <p14:creationId xmlns:p14="http://schemas.microsoft.com/office/powerpoint/2010/main" val="102823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B0598-E851-2A45-A4F9-5F23234BA84B}"/>
              </a:ext>
            </a:extLst>
          </p:cNvPr>
          <p:cNvSpPr>
            <a:spLocks noGrp="1"/>
          </p:cNvSpPr>
          <p:nvPr>
            <p:ph type="title"/>
          </p:nvPr>
        </p:nvSpPr>
        <p:spPr/>
        <p:txBody>
          <a:bodyPr/>
          <a:lstStyle/>
          <a:p>
            <a:r>
              <a:rPr kumimoji="1" lang="en-US" altLang="zh-CN" dirty="0">
                <a:latin typeface="Lantinghei SC Demibold" panose="02000000000000000000" pitchFamily="2" charset="-122"/>
                <a:ea typeface="Lantinghei SC Demibold" panose="02000000000000000000" pitchFamily="2" charset="-122"/>
              </a:rPr>
              <a:t>01. </a:t>
            </a:r>
            <a:r>
              <a:rPr kumimoji="1" lang="zh-CN" altLang="en-US" dirty="0">
                <a:latin typeface="Lantinghei SC Demibold" panose="02000000000000000000" pitchFamily="2" charset="-122"/>
                <a:ea typeface="Lantinghei SC Demibold" panose="02000000000000000000" pitchFamily="2" charset="-122"/>
              </a:rPr>
              <a:t>概述</a:t>
            </a:r>
          </a:p>
        </p:txBody>
      </p:sp>
      <p:pic>
        <p:nvPicPr>
          <p:cNvPr id="4" name="内容占位符 3">
            <a:extLst>
              <a:ext uri="{FF2B5EF4-FFF2-40B4-BE49-F238E27FC236}">
                <a16:creationId xmlns:a16="http://schemas.microsoft.com/office/drawing/2014/main" id="{7FA82DB9-1F12-EF41-A705-85CB8C7A5D71}"/>
              </a:ext>
            </a:extLst>
          </p:cNvPr>
          <p:cNvPicPr>
            <a:picLocks noGrp="1" noChangeAspect="1"/>
          </p:cNvPicPr>
          <p:nvPr>
            <p:ph idx="1"/>
          </p:nvPr>
        </p:nvPicPr>
        <p:blipFill>
          <a:blip r:embed="rId2"/>
          <a:stretch>
            <a:fillRect/>
          </a:stretch>
        </p:blipFill>
        <p:spPr>
          <a:xfrm>
            <a:off x="7105881" y="1938144"/>
            <a:ext cx="4649117" cy="2981712"/>
          </a:xfrm>
        </p:spPr>
      </p:pic>
      <p:sp>
        <p:nvSpPr>
          <p:cNvPr id="8" name="文本框 7">
            <a:extLst>
              <a:ext uri="{FF2B5EF4-FFF2-40B4-BE49-F238E27FC236}">
                <a16:creationId xmlns:a16="http://schemas.microsoft.com/office/drawing/2014/main" id="{586D34FF-47AE-A045-A2CA-BA4FBD8A9E86}"/>
              </a:ext>
            </a:extLst>
          </p:cNvPr>
          <p:cNvSpPr txBox="1"/>
          <p:nvPr/>
        </p:nvSpPr>
        <p:spPr>
          <a:xfrm>
            <a:off x="685801" y="1950359"/>
            <a:ext cx="6420080" cy="5016758"/>
          </a:xfrm>
          <a:prstGeom prst="rect">
            <a:avLst/>
          </a:prstGeom>
          <a:noFill/>
        </p:spPr>
        <p:txBody>
          <a:bodyPr wrap="square" rtlCol="0">
            <a:spAutoFit/>
          </a:bodyPr>
          <a:lstStyle/>
          <a:p>
            <a:r>
              <a:rPr kumimoji="1" lang="zh-CN" altLang="en-US" sz="2000" dirty="0">
                <a:latin typeface="Lantinghei SC Demibold" panose="02000000000000000000" pitchFamily="2" charset="-122"/>
                <a:ea typeface="Lantinghei SC Demibold" panose="02000000000000000000" pitchFamily="2" charset="-122"/>
              </a:rPr>
              <a:t>       时间如梭，三个月的试用期飞驰而过，回顾这段紧张而又充实的工作和生活，感慨万千，认识了很多新的同学，学到了很多新的知识，得到了锻炼也发现了自己的不足。</a:t>
            </a:r>
            <a:endParaRPr kumimoji="1" lang="en-US" altLang="zh-CN" sz="2000" dirty="0">
              <a:latin typeface="Lantinghei SC Demibold" panose="02000000000000000000" pitchFamily="2" charset="-122"/>
              <a:ea typeface="Lantinghei SC Demibold" panose="02000000000000000000" pitchFamily="2" charset="-122"/>
            </a:endParaRPr>
          </a:p>
          <a:p>
            <a:r>
              <a:rPr kumimoji="1" lang="en-US" altLang="zh-CN" sz="2000" dirty="0">
                <a:latin typeface="Lantinghei SC Demibold" panose="02000000000000000000" pitchFamily="2" charset="-122"/>
                <a:ea typeface="Lantinghei SC Demibold" panose="02000000000000000000" pitchFamily="2" charset="-122"/>
              </a:rPr>
              <a:t>       </a:t>
            </a:r>
            <a:r>
              <a:rPr kumimoji="1" lang="zh-CN" altLang="en-US" sz="2000" dirty="0">
                <a:latin typeface="Lantinghei SC Demibold" panose="02000000000000000000" pitchFamily="2" charset="-122"/>
                <a:ea typeface="Lantinghei SC Demibold" panose="02000000000000000000" pitchFamily="2" charset="-122"/>
              </a:rPr>
              <a:t>通过这段时间的学习与工作，基本了解了公司业务架构，清楚了自己的功能内容。这段时间主要参与了公司</a:t>
            </a:r>
            <a:r>
              <a:rPr kumimoji="1" lang="en-US" altLang="zh-CN" sz="2000" dirty="0">
                <a:latin typeface="Lantinghei SC Demibold" panose="02000000000000000000" pitchFamily="2" charset="-122"/>
                <a:ea typeface="Lantinghei SC Demibold" panose="02000000000000000000" pitchFamily="2" charset="-122"/>
              </a:rPr>
              <a:t>BME</a:t>
            </a:r>
            <a:r>
              <a:rPr kumimoji="1" lang="zh-CN" altLang="en-US" sz="2000" dirty="0">
                <a:latin typeface="Lantinghei SC Demibold" panose="02000000000000000000" pitchFamily="2" charset="-122"/>
                <a:ea typeface="Lantinghei SC Demibold" panose="02000000000000000000" pitchFamily="2" charset="-122"/>
              </a:rPr>
              <a:t> </a:t>
            </a:r>
            <a:r>
              <a:rPr kumimoji="1" lang="en-US" altLang="zh-CN" sz="2000" dirty="0" err="1">
                <a:latin typeface="Lantinghei SC Demibold" panose="02000000000000000000" pitchFamily="2" charset="-122"/>
                <a:ea typeface="Lantinghei SC Demibold" panose="02000000000000000000" pitchFamily="2" charset="-122"/>
              </a:rPr>
              <a:t>xPAD</a:t>
            </a:r>
            <a:r>
              <a:rPr kumimoji="1" lang="zh-CN" altLang="en-US" sz="2000" dirty="0">
                <a:latin typeface="Lantinghei SC Demibold" panose="02000000000000000000" pitchFamily="2" charset="-122"/>
                <a:ea typeface="Lantinghei SC Demibold" panose="02000000000000000000" pitchFamily="2" charset="-122"/>
              </a:rPr>
              <a:t>项目的研发工作，完成了</a:t>
            </a:r>
            <a:r>
              <a:rPr kumimoji="1" lang="en-US" altLang="zh-CN" sz="2000" dirty="0">
                <a:latin typeface="Lantinghei SC Demibold" panose="02000000000000000000" pitchFamily="2" charset="-122"/>
                <a:ea typeface="Lantinghei SC Demibold" panose="02000000000000000000" pitchFamily="2" charset="-122"/>
              </a:rPr>
              <a:t>BMW</a:t>
            </a:r>
            <a:r>
              <a:rPr kumimoji="1" lang="zh-CN" altLang="en-US" sz="2000" dirty="0">
                <a:latin typeface="Lantinghei SC Demibold" panose="02000000000000000000" pitchFamily="2" charset="-122"/>
                <a:ea typeface="Lantinghei SC Demibold" panose="02000000000000000000" pitchFamily="2" charset="-122"/>
              </a:rPr>
              <a:t>项目第迭代一负责的所有内容，在紧接着迭代二以及第一个交付中会尽自己最大的努力来完成。</a:t>
            </a:r>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       从刚开始一无所知到后面慢慢了解整个项目的情况，接着能够提出一些自己建议。中间学习的过程不能说一帆风顺，但在周围同学的帮助和自己的努力下都一一克服。现在已经完全能够胜任这份工作。</a:t>
            </a:r>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      工作与生活依然在继续，前路依然会存在各种艰难险阻，但相信通过大家一起的努力肯定能有一番作为。</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p:txBody>
      </p:sp>
    </p:spTree>
    <p:extLst>
      <p:ext uri="{BB962C8B-B14F-4D97-AF65-F5344CB8AC3E}">
        <p14:creationId xmlns:p14="http://schemas.microsoft.com/office/powerpoint/2010/main" val="129722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C7D7B-5D52-534A-9BA8-752321D07886}"/>
              </a:ext>
            </a:extLst>
          </p:cNvPr>
          <p:cNvSpPr>
            <a:spLocks noGrp="1"/>
          </p:cNvSpPr>
          <p:nvPr>
            <p:ph type="title"/>
          </p:nvPr>
        </p:nvSpPr>
        <p:spPr/>
        <p:txBody>
          <a:bodyPr/>
          <a:lstStyle/>
          <a:p>
            <a:r>
              <a:rPr kumimoji="1" lang="en-US" altLang="zh-CN" dirty="0">
                <a:latin typeface="Lantinghei SC Demibold" panose="02000000000000000000" pitchFamily="2" charset="-122"/>
                <a:ea typeface="Lantinghei SC Demibold" panose="02000000000000000000" pitchFamily="2" charset="-122"/>
              </a:rPr>
              <a:t>02. </a:t>
            </a:r>
            <a:r>
              <a:rPr kumimoji="1" lang="zh-CN" altLang="en-US" dirty="0">
                <a:latin typeface="Lantinghei SC Demibold" panose="02000000000000000000" pitchFamily="2" charset="-122"/>
                <a:ea typeface="Lantinghei SC Demibold" panose="02000000000000000000" pitchFamily="2" charset="-122"/>
              </a:rPr>
              <a:t>收获</a:t>
            </a:r>
          </a:p>
        </p:txBody>
      </p:sp>
      <p:pic>
        <p:nvPicPr>
          <p:cNvPr id="5" name="内容占位符 4">
            <a:extLst>
              <a:ext uri="{FF2B5EF4-FFF2-40B4-BE49-F238E27FC236}">
                <a16:creationId xmlns:a16="http://schemas.microsoft.com/office/drawing/2014/main" id="{C392FB40-803E-A94C-BA5A-287D1E8E4E19}"/>
              </a:ext>
            </a:extLst>
          </p:cNvPr>
          <p:cNvPicPr>
            <a:picLocks noGrp="1" noChangeAspect="1"/>
          </p:cNvPicPr>
          <p:nvPr>
            <p:ph idx="1"/>
          </p:nvPr>
        </p:nvPicPr>
        <p:blipFill>
          <a:blip r:embed="rId2"/>
          <a:stretch>
            <a:fillRect/>
          </a:stretch>
        </p:blipFill>
        <p:spPr>
          <a:xfrm>
            <a:off x="685801" y="2065867"/>
            <a:ext cx="4335262" cy="2779014"/>
          </a:xfrm>
        </p:spPr>
      </p:pic>
      <p:sp>
        <p:nvSpPr>
          <p:cNvPr id="6" name="文本框 5">
            <a:extLst>
              <a:ext uri="{FF2B5EF4-FFF2-40B4-BE49-F238E27FC236}">
                <a16:creationId xmlns:a16="http://schemas.microsoft.com/office/drawing/2014/main" id="{2EF1C604-2B36-E745-B317-CCCBE57D1DB7}"/>
              </a:ext>
            </a:extLst>
          </p:cNvPr>
          <p:cNvSpPr txBox="1"/>
          <p:nvPr/>
        </p:nvSpPr>
        <p:spPr>
          <a:xfrm>
            <a:off x="5256839" y="1033364"/>
            <a:ext cx="6570400" cy="5324535"/>
          </a:xfrm>
          <a:prstGeom prst="rect">
            <a:avLst/>
          </a:prstGeom>
          <a:noFill/>
        </p:spPr>
        <p:txBody>
          <a:bodyPr wrap="square" rtlCol="0">
            <a:spAutoFit/>
          </a:bodyPr>
          <a:lstStyle/>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归属感</a:t>
            </a:r>
            <a:endParaRPr kumimoji="1" lang="en-US" altLang="zh-CN" sz="2000" u="sng" dirty="0">
              <a:solidFill>
                <a:srgbClr val="FFFF00"/>
              </a:solidFill>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初来公司很多事情不清楚但是周围的同学都能够以最大的耐心来帮助到我，让我能够更快的适应千寻的工作脚步。虽然只有短短的三个月，但是参加了沙家浜与黄山的团建活动，感受到了公司的同事的热情与活力。</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自豪感</a:t>
            </a:r>
            <a:endParaRPr kumimoji="1" lang="en-US" altLang="zh-CN" sz="2000" u="sng" dirty="0">
              <a:solidFill>
                <a:srgbClr val="FFFF00"/>
              </a:solidFill>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在千寻工作带给我的不仅仅是一份养家糊口的收入，更是一个展现自己能力，实现自我价值和服务社会的平台。通过不断扩大的业务范围，发挥自己的才智，成为推进智慧时空发展的一员。</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责任感</a:t>
            </a:r>
            <a:endParaRPr kumimoji="1" lang="en-US" altLang="zh-CN" sz="2000" u="sng" dirty="0">
              <a:solidFill>
                <a:srgbClr val="FFFF00"/>
              </a:solidFill>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千寻的工作环境相对轻松，但是工作内容又充满了挑战，必须在工作的各个环节中坚持强大的责任感，以身作则勇于排除万难，不只是把工作做完，还要做好，而且要一次次的做好。</a:t>
            </a:r>
          </a:p>
        </p:txBody>
      </p:sp>
    </p:spTree>
    <p:extLst>
      <p:ext uri="{BB962C8B-B14F-4D97-AF65-F5344CB8AC3E}">
        <p14:creationId xmlns:p14="http://schemas.microsoft.com/office/powerpoint/2010/main" val="315199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CAC4A-A692-2649-BB2D-093E9280E5D9}"/>
              </a:ext>
            </a:extLst>
          </p:cNvPr>
          <p:cNvSpPr>
            <a:spLocks noGrp="1"/>
          </p:cNvSpPr>
          <p:nvPr>
            <p:ph type="title"/>
          </p:nvPr>
        </p:nvSpPr>
        <p:spPr/>
        <p:txBody>
          <a:bodyPr/>
          <a:lstStyle/>
          <a:p>
            <a:r>
              <a:rPr kumimoji="1" lang="en-US" altLang="zh-CN" dirty="0">
                <a:latin typeface="Lantinghei SC Demibold" panose="02000000000000000000" pitchFamily="2" charset="-122"/>
                <a:ea typeface="Lantinghei SC Demibold" panose="02000000000000000000" pitchFamily="2" charset="-122"/>
              </a:rPr>
              <a:t>03. </a:t>
            </a:r>
            <a:r>
              <a:rPr kumimoji="1" lang="zh-CN" altLang="en-US" dirty="0">
                <a:latin typeface="Lantinghei SC Demibold" panose="02000000000000000000" pitchFamily="2" charset="-122"/>
                <a:ea typeface="Lantinghei SC Demibold" panose="02000000000000000000" pitchFamily="2" charset="-122"/>
              </a:rPr>
              <a:t>展望</a:t>
            </a:r>
          </a:p>
        </p:txBody>
      </p:sp>
      <p:pic>
        <p:nvPicPr>
          <p:cNvPr id="5" name="内容占位符 4">
            <a:extLst>
              <a:ext uri="{FF2B5EF4-FFF2-40B4-BE49-F238E27FC236}">
                <a16:creationId xmlns:a16="http://schemas.microsoft.com/office/drawing/2014/main" id="{3C044921-C05F-FD43-9B25-0BC9E1F8C2AE}"/>
              </a:ext>
            </a:extLst>
          </p:cNvPr>
          <p:cNvPicPr>
            <a:picLocks noGrp="1" noChangeAspect="1"/>
          </p:cNvPicPr>
          <p:nvPr>
            <p:ph idx="1"/>
          </p:nvPr>
        </p:nvPicPr>
        <p:blipFill>
          <a:blip r:embed="rId2"/>
          <a:stretch>
            <a:fillRect/>
          </a:stretch>
        </p:blipFill>
        <p:spPr>
          <a:xfrm>
            <a:off x="7521316" y="2590523"/>
            <a:ext cx="4241720" cy="2816502"/>
          </a:xfrm>
        </p:spPr>
      </p:pic>
      <p:sp>
        <p:nvSpPr>
          <p:cNvPr id="7" name="文本框 6">
            <a:extLst>
              <a:ext uri="{FF2B5EF4-FFF2-40B4-BE49-F238E27FC236}">
                <a16:creationId xmlns:a16="http://schemas.microsoft.com/office/drawing/2014/main" id="{01EE84B7-F304-3348-A5EB-1D8F20ACCAF1}"/>
              </a:ext>
            </a:extLst>
          </p:cNvPr>
          <p:cNvSpPr txBox="1"/>
          <p:nvPr/>
        </p:nvSpPr>
        <p:spPr>
          <a:xfrm>
            <a:off x="685801" y="1697294"/>
            <a:ext cx="6086006" cy="5016758"/>
          </a:xfrm>
          <a:prstGeom prst="rect">
            <a:avLst/>
          </a:prstGeom>
          <a:noFill/>
        </p:spPr>
        <p:txBody>
          <a:bodyPr wrap="square" rtlCol="0">
            <a:spAutoFit/>
          </a:bodyPr>
          <a:lstStyle/>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加强学习，提升个人综合素质</a:t>
            </a:r>
            <a:endParaRPr kumimoji="1" lang="en-US" altLang="zh-CN" sz="2000" u="sng" dirty="0">
              <a:solidFill>
                <a:srgbClr val="FFFF00"/>
              </a:solidFill>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时代在发展，没有一个人的知识是不需要更新就能一劳永逸的，我们站在科技的高点更应该全面学习，不仅是软件技能，还要有业务知识的主动学习。</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团结同事，加强队伍战斗力</a:t>
            </a:r>
            <a:endParaRPr kumimoji="1" lang="en-US" altLang="zh-CN" sz="2000" u="sng" dirty="0">
              <a:solidFill>
                <a:srgbClr val="FFFF00"/>
              </a:solidFill>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团队的力量是强大的，有人说，人在一起是聚会，只有心在一起才是团队，我非常赞同这句话。团结是一门艺术，想团结同事加强队伍的战斗力只能从自我做起。</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提高格局，增强服务意识</a:t>
            </a:r>
          </a:p>
          <a:p>
            <a:r>
              <a:rPr kumimoji="1" lang="zh-CN" altLang="en-US" sz="2000" dirty="0">
                <a:latin typeface="Lantinghei SC Demibold" panose="02000000000000000000" pitchFamily="2" charset="-122"/>
                <a:ea typeface="Lantinghei SC Demibold" panose="02000000000000000000" pitchFamily="2" charset="-122"/>
              </a:rPr>
              <a:t>虽然我们做的是产品是项目，但是助力人类触摸无所不在的精准时空这一愿景下，我们更多的是服务提供者，要有服务意识，服务好客户和社会，实现自身和公司内在价值的升华。</a:t>
            </a:r>
          </a:p>
        </p:txBody>
      </p:sp>
    </p:spTree>
    <p:extLst>
      <p:ext uri="{BB962C8B-B14F-4D97-AF65-F5344CB8AC3E}">
        <p14:creationId xmlns:p14="http://schemas.microsoft.com/office/powerpoint/2010/main" val="354574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4D68E-53D9-314D-ABC1-8453DDE7D7CD}"/>
              </a:ext>
            </a:extLst>
          </p:cNvPr>
          <p:cNvSpPr>
            <a:spLocks noGrp="1"/>
          </p:cNvSpPr>
          <p:nvPr>
            <p:ph type="title"/>
          </p:nvPr>
        </p:nvSpPr>
        <p:spPr/>
        <p:txBody>
          <a:bodyPr/>
          <a:lstStyle/>
          <a:p>
            <a:r>
              <a:rPr kumimoji="1" lang="en-US" altLang="zh-CN" dirty="0">
                <a:latin typeface="Lantinghei SC Demibold" panose="02000000000000000000" pitchFamily="2" charset="-122"/>
                <a:ea typeface="Lantinghei SC Demibold" panose="02000000000000000000" pitchFamily="2" charset="-122"/>
              </a:rPr>
              <a:t>04. </a:t>
            </a:r>
            <a:r>
              <a:rPr kumimoji="1" lang="zh-CN" altLang="en-US" dirty="0">
                <a:latin typeface="Lantinghei SC Demibold" panose="02000000000000000000" pitchFamily="2" charset="-122"/>
                <a:ea typeface="Lantinghei SC Demibold" panose="02000000000000000000" pitchFamily="2" charset="-122"/>
              </a:rPr>
              <a:t>感想</a:t>
            </a:r>
          </a:p>
        </p:txBody>
      </p:sp>
      <p:pic>
        <p:nvPicPr>
          <p:cNvPr id="9" name="内容占位符 8">
            <a:extLst>
              <a:ext uri="{FF2B5EF4-FFF2-40B4-BE49-F238E27FC236}">
                <a16:creationId xmlns:a16="http://schemas.microsoft.com/office/drawing/2014/main" id="{C6C980AA-6601-B349-AF4C-11CC8BAAFFB3}"/>
              </a:ext>
            </a:extLst>
          </p:cNvPr>
          <p:cNvPicPr>
            <a:picLocks noGrp="1" noChangeAspect="1"/>
          </p:cNvPicPr>
          <p:nvPr>
            <p:ph idx="1"/>
          </p:nvPr>
        </p:nvPicPr>
        <p:blipFill>
          <a:blip r:embed="rId2"/>
          <a:stretch>
            <a:fillRect/>
          </a:stretch>
        </p:blipFill>
        <p:spPr>
          <a:xfrm>
            <a:off x="685800" y="1755122"/>
            <a:ext cx="4529289" cy="3521415"/>
          </a:xfrm>
        </p:spPr>
      </p:pic>
      <p:sp>
        <p:nvSpPr>
          <p:cNvPr id="10" name="文本框 9">
            <a:extLst>
              <a:ext uri="{FF2B5EF4-FFF2-40B4-BE49-F238E27FC236}">
                <a16:creationId xmlns:a16="http://schemas.microsoft.com/office/drawing/2014/main" id="{59411D64-FA55-B74A-871D-B28DD0AF9DA5}"/>
              </a:ext>
            </a:extLst>
          </p:cNvPr>
          <p:cNvSpPr txBox="1"/>
          <p:nvPr/>
        </p:nvSpPr>
        <p:spPr>
          <a:xfrm>
            <a:off x="5396459" y="616089"/>
            <a:ext cx="6304612" cy="5632311"/>
          </a:xfrm>
          <a:prstGeom prst="rect">
            <a:avLst/>
          </a:prstGeom>
          <a:noFill/>
        </p:spPr>
        <p:txBody>
          <a:bodyPr wrap="square" rtlCol="0">
            <a:spAutoFit/>
          </a:bodyPr>
          <a:lstStyle/>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团队合作</a:t>
            </a:r>
          </a:p>
          <a:p>
            <a:r>
              <a:rPr kumimoji="1" lang="zh-CN" altLang="en-US" sz="2000" dirty="0">
                <a:latin typeface="Lantinghei SC Demibold" panose="02000000000000000000" pitchFamily="2" charset="-122"/>
                <a:ea typeface="Lantinghei SC Demibold" panose="02000000000000000000" pitchFamily="2" charset="-122"/>
              </a:rPr>
              <a:t>在一个团队里的成长是最直接和最迅速的，明白自己在团队中的角色，并合理安排好自己的工作，发挥自己的作用，努力承担更多团队工作，扩展自己的能力范围。</a:t>
            </a:r>
          </a:p>
          <a:p>
            <a:endParaRPr kumimoji="1" lang="en-US" altLang="zh-CN" sz="2000" u="sng" dirty="0">
              <a:latin typeface="Lantinghei SC Demibold" panose="02000000000000000000" pitchFamily="2" charset="-122"/>
              <a:ea typeface="Lantinghei SC Demibold" panose="02000000000000000000" pitchFamily="2" charset="-122"/>
            </a:endParaRPr>
          </a:p>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做好自己</a:t>
            </a:r>
          </a:p>
          <a:p>
            <a:r>
              <a:rPr kumimoji="1" lang="zh-CN" altLang="en-US" sz="2000" dirty="0">
                <a:latin typeface="Lantinghei SC Demibold" panose="02000000000000000000" pitchFamily="2" charset="-122"/>
                <a:ea typeface="Lantinghei SC Demibold" panose="02000000000000000000" pitchFamily="2" charset="-122"/>
              </a:rPr>
              <a:t>做人做事都可以由小见大，看似平常普通的事都可能成为未来不可或缺的基石，踏实得做好自己，慢慢积累，终有一天，我们会看在成功的路上越走越快。</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zh-CN" altLang="en-US" sz="2000" dirty="0">
              <a:latin typeface="Lantinghei SC Demibold" panose="02000000000000000000" pitchFamily="2" charset="-122"/>
              <a:ea typeface="Lantinghei SC Demibold" panose="02000000000000000000" pitchFamily="2" charset="-122"/>
            </a:endParaRPr>
          </a:p>
          <a:p>
            <a:r>
              <a:rPr kumimoji="1" lang="zh-CN" altLang="en-US" sz="2000" u="sng" dirty="0">
                <a:solidFill>
                  <a:srgbClr val="FFFF00"/>
                </a:solidFill>
                <a:latin typeface="Lantinghei SC Demibold" panose="02000000000000000000" pitchFamily="2" charset="-122"/>
                <a:ea typeface="Lantinghei SC Demibold" panose="02000000000000000000" pitchFamily="2" charset="-122"/>
              </a:rPr>
              <a:t>放正心态</a:t>
            </a:r>
          </a:p>
          <a:p>
            <a:r>
              <a:rPr kumimoji="1" lang="zh-CN" altLang="en-US" sz="2000" dirty="0">
                <a:latin typeface="Lantinghei SC Demibold" panose="02000000000000000000" pitchFamily="2" charset="-122"/>
                <a:ea typeface="Lantinghei SC Demibold" panose="02000000000000000000" pitchFamily="2" charset="-122"/>
              </a:rPr>
              <a:t>换了工作，变化的不仅仅是工作本身，周身接触的人和事都会相应的发生变化。积极的面对生活和工作中的变化，快乐并健康的生活与工作。</a:t>
            </a:r>
            <a:endParaRPr kumimoji="1" lang="en-US" altLang="zh-CN" sz="2000" dirty="0">
              <a:latin typeface="Lantinghei SC Demibold" panose="02000000000000000000" pitchFamily="2" charset="-122"/>
              <a:ea typeface="Lantinghei SC Demibold" panose="02000000000000000000" pitchFamily="2" charset="-122"/>
            </a:endParaRPr>
          </a:p>
          <a:p>
            <a:endParaRPr kumimoji="1" lang="en-US" altLang="zh-CN" sz="2000" dirty="0">
              <a:latin typeface="Lantinghei SC Demibold" panose="02000000000000000000" pitchFamily="2" charset="-122"/>
              <a:ea typeface="Lantinghei SC Demibold" panose="02000000000000000000" pitchFamily="2" charset="-122"/>
            </a:endParaRPr>
          </a:p>
          <a:p>
            <a:r>
              <a:rPr kumimoji="1" lang="zh-CN" altLang="en-US" sz="2000" dirty="0">
                <a:latin typeface="Lantinghei SC Demibold" panose="02000000000000000000" pitchFamily="2" charset="-122"/>
                <a:ea typeface="Lantinghei SC Demibold" panose="02000000000000000000" pitchFamily="2" charset="-122"/>
              </a:rPr>
              <a:t>今后，我仍会用谦虚、谨慎的态度和饱满的热情投入到我的工作当中，为公司创造价值，同公司一起展望美好的未来，做一个简单、热忱、谦逊、无畏的千寻人。</a:t>
            </a:r>
          </a:p>
        </p:txBody>
      </p:sp>
    </p:spTree>
    <p:extLst>
      <p:ext uri="{BB962C8B-B14F-4D97-AF65-F5344CB8AC3E}">
        <p14:creationId xmlns:p14="http://schemas.microsoft.com/office/powerpoint/2010/main" val="323315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FFC5B-49B8-BB47-83F2-C20D3FB2DA76}"/>
              </a:ext>
            </a:extLst>
          </p:cNvPr>
          <p:cNvSpPr>
            <a:spLocks noGrp="1"/>
          </p:cNvSpPr>
          <p:nvPr>
            <p:ph type="title"/>
          </p:nvPr>
        </p:nvSpPr>
        <p:spPr>
          <a:xfrm>
            <a:off x="685801" y="2664309"/>
            <a:ext cx="10131425" cy="1456267"/>
          </a:xfrm>
        </p:spPr>
        <p:txBody>
          <a:bodyPr>
            <a:normAutofit/>
          </a:bodyPr>
          <a:lstStyle/>
          <a:p>
            <a:pPr algn="ctr"/>
            <a:r>
              <a:rPr kumimoji="1" lang="en-US" altLang="zh-CN" sz="6000" b="1" dirty="0">
                <a:latin typeface="Times New Roman" panose="02020603050405020304" pitchFamily="18" charset="0"/>
                <a:ea typeface="Lantinghei SC Demibold" panose="02000000000000000000" pitchFamily="2" charset="-122"/>
                <a:cs typeface="Times New Roman" panose="02020603050405020304" pitchFamily="18" charset="0"/>
              </a:rPr>
              <a:t>Thank</a:t>
            </a:r>
            <a:r>
              <a:rPr kumimoji="1" lang="zh-CN" altLang="en-US" sz="6000" b="1" dirty="0">
                <a:latin typeface="Times New Roman" panose="02020603050405020304" pitchFamily="18" charset="0"/>
                <a:ea typeface="Lantinghei SC Demibold" panose="02000000000000000000" pitchFamily="2" charset="-122"/>
                <a:cs typeface="Times New Roman" panose="02020603050405020304" pitchFamily="18" charset="0"/>
              </a:rPr>
              <a:t> </a:t>
            </a:r>
            <a:r>
              <a:rPr kumimoji="1" lang="en-US" altLang="zh-CN" sz="6000" b="1" dirty="0">
                <a:latin typeface="Times New Roman" panose="02020603050405020304" pitchFamily="18" charset="0"/>
                <a:ea typeface="Lantinghei SC Demibold" panose="02000000000000000000" pitchFamily="2" charset="-122"/>
                <a:cs typeface="Times New Roman" panose="02020603050405020304" pitchFamily="18" charset="0"/>
              </a:rPr>
              <a:t>you</a:t>
            </a:r>
            <a:endParaRPr kumimoji="1" lang="zh-CN" altLang="en-US" sz="6000" b="1" dirty="0">
              <a:latin typeface="Times New Roman" panose="02020603050405020304" pitchFamily="18" charset="0"/>
              <a:ea typeface="Lantinghei SC Demibold"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3098665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344</TotalTime>
  <Words>771</Words>
  <Application>Microsoft Macintosh PowerPoint</Application>
  <PresentationFormat>宽屏</PresentationFormat>
  <Paragraphs>48</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Lantinghei SC Demibold</vt:lpstr>
      <vt:lpstr>Arial</vt:lpstr>
      <vt:lpstr>Calibri</vt:lpstr>
      <vt:lpstr>Calibri Light</vt:lpstr>
      <vt:lpstr>Times New Roman</vt:lpstr>
      <vt:lpstr>天体</vt:lpstr>
      <vt:lpstr>试用期转正总结</vt:lpstr>
      <vt:lpstr>PowerPoint 演示文稿</vt:lpstr>
      <vt:lpstr>01. 概述</vt:lpstr>
      <vt:lpstr>02. 收获</vt:lpstr>
      <vt:lpstr>03. 展望</vt:lpstr>
      <vt:lpstr>04. 感想</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试用期总结</dc:title>
  <dc:creator>Microsoft Office User</dc:creator>
  <cp:lastModifiedBy>Microsoft Office User</cp:lastModifiedBy>
  <cp:revision>127</cp:revision>
  <dcterms:created xsi:type="dcterms:W3CDTF">2019-12-11T05:48:48Z</dcterms:created>
  <dcterms:modified xsi:type="dcterms:W3CDTF">2019-12-13T07:19:30Z</dcterms:modified>
</cp:coreProperties>
</file>