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74" r:id="rId14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0" autoAdjust="0"/>
    <p:restoredTop sz="93831"/>
  </p:normalViewPr>
  <p:slideViewPr>
    <p:cSldViewPr>
      <p:cViewPr varScale="1">
        <p:scale>
          <a:sx n="288" d="100"/>
          <a:sy n="288" d="100"/>
        </p:scale>
        <p:origin x="190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3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5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36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3/15/2025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3/15/2025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262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</a:t>
            </a:r>
            <a:endParaRPr lang="ru-RU"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24B08-FBDD-4B39-E704-76F62CB0AC5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79DC1-3E76-4720-33B2-87A24BA3E57A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типами данных, функциями и структурами во время выполнения. C++ не имеет встроенной поддержки рефлексии, поэтому её реализация требует ручного подхода. Одним, из которых является обработка абстрактного синтаксического дерева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предоставляет библиотека 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LLVM Clang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AST содержит полную информацию о структуре программы, включая типы данных, функции, классы, поля и методы.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CF8B5C7-644F-B3A5-4292-BCB99CF4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1" y="1858996"/>
            <a:ext cx="664456" cy="1131948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F7A6D848-B764-E0C6-6C35-D21C4A97A4D8}"/>
              </a:ext>
            </a:extLst>
          </p:cNvPr>
          <p:cNvSpPr txBox="1"/>
          <p:nvPr/>
        </p:nvSpPr>
        <p:spPr>
          <a:xfrm>
            <a:off x="192794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класс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E8D7E2B0-5A88-486F-9CE8-7A420122B571}"/>
              </a:ext>
            </a:extLst>
          </p:cNvPr>
          <p:cNvSpPr txBox="1"/>
          <p:nvPr/>
        </p:nvSpPr>
        <p:spPr>
          <a:xfrm>
            <a:off x="1492782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класс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4F32-E8A6-EA50-E105-4AA32CCD8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0" y="1857083"/>
            <a:ext cx="808680" cy="112445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AA596BF-6CB3-C90D-CED7-00A8F68D1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035" y="1857083"/>
            <a:ext cx="1127426" cy="1124452"/>
          </a:xfrm>
          <a:prstGeom prst="rect">
            <a:avLst/>
          </a:prstGeom>
        </p:spPr>
      </p:pic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AC5BDD0-F867-DB00-3D2D-4BBC4923CD5A}"/>
              </a:ext>
            </a:extLst>
          </p:cNvPr>
          <p:cNvSpPr txBox="1"/>
          <p:nvPr/>
        </p:nvSpPr>
        <p:spPr>
          <a:xfrm>
            <a:off x="2914650" y="2983657"/>
            <a:ext cx="140165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информации классов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это механизм автоматического управления памятью, который освобождает память, занятую объектами, больше не используемыми в программе. Он избавляет разработчика от необходимости вручную освобождать память, что помогает избежать утечек памяти и ошибок, связанных с неправильным управлением памятью.</a:t>
            </a:r>
          </a:p>
          <a:p>
            <a:pPr algn="just"/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Основные этапы работы: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Сборщик мусора начинает с корневого объекта наследованного от </a:t>
            </a:r>
            <a:r>
              <a:rPr lang="en-US" sz="900" b="1" dirty="0" err="1">
                <a:latin typeface="Times" pitchFamily="2" charset="0"/>
              </a:rPr>
              <a:t>RObject</a:t>
            </a:r>
            <a:endParaRPr lang="ru-RU" sz="900" b="1" dirty="0">
              <a:latin typeface="Times" pitchFamily="2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Он рекурсивно проходит по всем дочерним объектам, которые тоже наследуются от </a:t>
            </a:r>
            <a:r>
              <a:rPr lang="en-US" sz="900" b="1" dirty="0" err="1">
                <a:solidFill>
                  <a:schemeClr val="tx1"/>
                </a:solidFill>
                <a:latin typeface="Times" pitchFamily="2" charset="0"/>
              </a:rPr>
              <a:t>RObject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, чтобы найти все достижимые объекты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Объекты, которые не могут быть достигнуты через цепочку ссылок из корней, считаются </a:t>
            </a:r>
            <a:r>
              <a:rPr lang="ru-RU" sz="900" b="1" dirty="0">
                <a:solidFill>
                  <a:schemeClr val="tx1"/>
                </a:solidFill>
                <a:latin typeface="Times" pitchFamily="2" charset="0"/>
              </a:rPr>
              <a:t>"мусором"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 </a:t>
            </a:r>
            <a:r>
              <a:rPr lang="ru-RU" sz="900" b="1" dirty="0">
                <a:solidFill>
                  <a:schemeClr val="tx1"/>
                </a:solidFill>
                <a:latin typeface="Times" pitchFamily="2" charset="0"/>
              </a:rPr>
              <a:t>Освобождение памяти </a:t>
            </a:r>
            <a:r>
              <a:rPr lang="ru-RU" sz="900" dirty="0">
                <a:solidFill>
                  <a:schemeClr val="tx1"/>
                </a:solidFill>
                <a:latin typeface="Times" pitchFamily="2" charset="0"/>
              </a:rPr>
              <a:t>всех "мусорных" указателей</a:t>
            </a:r>
          </a:p>
          <a:p>
            <a:pPr marL="228600" indent="-228600" algn="just">
              <a:buFont typeface="+mj-lt"/>
              <a:buAutoNum type="arabicPeriod"/>
            </a:pPr>
            <a:endParaRPr lang="ru-RU" sz="9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00B81-8B16-9E53-8806-B5A734E9519E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87E6D2D-E7CA-BE95-D6CF-50924F6335F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5907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В результате было создано эффективное и гибкое графическое программное обеспечение для визуализации трехмерных объектов на базе библиотеки OpenGL 4.6 и языка программирования C++. результаты данной работы имеют высокую практическую значимость и могут быть успешно применены в различных сферах, требующих визуализации трехмерных объектов.</a:t>
            </a:r>
            <a:endParaRPr lang="ru-RU" sz="90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9BE9059-308D-8102-09E1-09EAC1C8944D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1200" kern="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657B6-49C2-A787-438A-08C4247A813D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F993F0-E709-8B4F-D381-F0D46227978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47E4D3-9EB9-A7FD-928A-1FFE7F94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78" y="1794086"/>
            <a:ext cx="1840940" cy="1209024"/>
          </a:xfrm>
          <a:prstGeom prst="rect">
            <a:avLst/>
          </a:prstGeom>
        </p:spPr>
      </p:pic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F75744C9-CC76-1EC7-AC59-D60BFF65C356}"/>
              </a:ext>
            </a:extLst>
          </p:cNvPr>
          <p:cNvSpPr txBox="1"/>
          <p:nvPr/>
        </p:nvSpPr>
        <p:spPr>
          <a:xfrm>
            <a:off x="1384578" y="3003110"/>
            <a:ext cx="184094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ПО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6674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41" y="282575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/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5925" y="188852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ru-RU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  <p:extLst>
      <p:ext uri="{BB962C8B-B14F-4D97-AF65-F5344CB8AC3E}">
        <p14:creationId xmlns:p14="http://schemas.microsoft.com/office/powerpoint/2010/main" val="35940585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0F4D37-B6B0-182A-3FCC-9B4CE9528EE4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31254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8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sz="12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оде</a:t>
            </a:r>
            <a:r>
              <a:rPr sz="1200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sz="1200" spc="-4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жани</a:t>
            </a: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14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координат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24237837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трехмерных объектов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возможностью кастомизации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пользовательских типов данных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контроля над пользовательскими  данными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403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endParaRPr lang="ru-RU"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5" y="2066211"/>
            <a:ext cx="421622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Оте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чественная разработка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Импортозамещение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073A6-C588-998B-17C6-2BE12CE99CD4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EEA090-2CAD-8A08-7481-F8EDE4913C0C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25BB3-1094-2579-46D8-D56F9A266D3E}"/>
              </a:ext>
            </a:extLst>
          </p:cNvPr>
          <p:cNvSpPr txBox="1"/>
          <p:nvPr/>
        </p:nvSpPr>
        <p:spPr>
          <a:xfrm>
            <a:off x="196936" y="763600"/>
            <a:ext cx="3708317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решения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CryEngine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Godot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834F948-A2D7-49E7-CA6E-1EB1759C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5048" y="1336624"/>
            <a:ext cx="1782789" cy="9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1BC437C-4D41-9E8D-FB7A-B19D19FA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8103" y="2200322"/>
            <a:ext cx="1049734" cy="5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графического программного обеспечения за пример взят игровой движок </a:t>
            </a:r>
            <a:r>
              <a:rPr lang="ru-RU" sz="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Unreal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 4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который входит: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операцио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нными системами –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GLFW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трехмерных объектов 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– </a:t>
            </a:r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агрузка текстур и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-объектов –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Assimp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–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базе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Clang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973BBDC9-680F-1E86-F403-8195501084FA}"/>
              </a:ext>
            </a:extLst>
          </p:cNvPr>
          <p:cNvSpPr txBox="1"/>
          <p:nvPr/>
        </p:nvSpPr>
        <p:spPr>
          <a:xfrm>
            <a:off x="2686050" y="2911985"/>
            <a:ext cx="15901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интерфейса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516E4-E527-E7B3-D46D-0EFA7DFBD57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D4B21E-885F-6DE2-0634-DA0DB9E6594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2C615C-4825-5899-EFC4-E69FB7DAE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016656"/>
            <a:ext cx="1590125" cy="8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CFA77F-47A0-DF24-2843-2DE0059B6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349" y="2016656"/>
            <a:ext cx="1613497" cy="88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7952839B-F9F5-52CA-813D-77EE11FF66A2}"/>
              </a:ext>
            </a:extLst>
          </p:cNvPr>
          <p:cNvSpPr txBox="1"/>
          <p:nvPr/>
        </p:nvSpPr>
        <p:spPr>
          <a:xfrm>
            <a:off x="505521" y="2911985"/>
            <a:ext cx="16143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 4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8421"/>
            <a:ext cx="421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отображения окна была использована библиотека 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GLFW представляет собой библиотеку, написанную на языке программирования C, предназначенную для обеспечения 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необходимыми </a:t>
            </a:r>
            <a:r>
              <a:rPr lang="ru-RU" sz="9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функциональностями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отрисовки контента на экране. Данная библиотека позволяет создавать контекст, задавать параметры окна и обрабатывать пользовательский ввод.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A137E-45F7-96B3-A79D-6C8D306294A1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47522C-B313-C50D-7BE8-8B24D7B3581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D6C891-93C4-0684-C2CF-5E6861CA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63" y="1761541"/>
            <a:ext cx="1545254" cy="1217706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DB5C5623-DA86-1984-2113-BF2087B38E8A}"/>
              </a:ext>
            </a:extLst>
          </p:cNvPr>
          <p:cNvSpPr txBox="1"/>
          <p:nvPr/>
        </p:nvSpPr>
        <p:spPr>
          <a:xfrm>
            <a:off x="1532422" y="2979247"/>
            <a:ext cx="154525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Оконное приложение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20B43E-91D7-88CF-19F4-EABF97EE02B4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Этот процесс преобразования управляется </a:t>
            </a: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графическим конвейером OpenGL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3152E1-5A1F-49C4-89DA-B648C351A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06575"/>
            <a:ext cx="1757548" cy="10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323850" y="2812075"/>
            <a:ext cx="17526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BF82866-6980-50AA-DF70-7FFC9F4B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2" y="1806575"/>
            <a:ext cx="1275966" cy="1005500"/>
          </a:xfrm>
          <a:prstGeom prst="rect">
            <a:avLst/>
          </a:prstGeom>
        </p:spPr>
      </p:pic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2609850" y="2812075"/>
            <a:ext cx="127101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координат </a:t>
            </a:r>
            <a:endParaRPr lang="ru-RU"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4678C-1319-E134-58A9-22BF9B7ED6BC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EF7C64-338D-3748-1655-0F2FE45A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47" y="1970130"/>
            <a:ext cx="1295400" cy="1020814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9FE8823B-33DE-2610-D2B8-38A74F3BA3E7}"/>
              </a:ext>
            </a:extLst>
          </p:cNvPr>
          <p:cNvSpPr txBox="1"/>
          <p:nvPr/>
        </p:nvSpPr>
        <p:spPr>
          <a:xfrm>
            <a:off x="2856746" y="2983657"/>
            <a:ext cx="129540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2336714" cy="204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Преобразование координат происходит в несколько этапов: из нормализованных координат в экранные координаты через промежуточные координатные системы. 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Модели</a:t>
                </a:r>
                <a:r>
                  <a:rPr lang="ru-RU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Вида</a:t>
                </a:r>
                <a:r>
                  <a:rPr lang="ru-RU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ru-RU" sz="9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Проекции</a:t>
                </a:r>
                <a:r>
                  <a:rPr lang="ru-RU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Координата вершины преобразуется в координаты пространства отсечения следующим образом: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𝒄𝒍𝒊𝒑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𝒑𝒓𝒐𝒋𝒆𝒄𝒕𝒊𝒐𝒏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𝒗𝒊𝒆𝒘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2336714" cy="2044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 descr="image">
            <a:extLst>
              <a:ext uri="{FF2B5EF4-FFF2-40B4-BE49-F238E27FC236}">
                <a16:creationId xmlns:a16="http://schemas.microsoft.com/office/drawing/2014/main" id="{353D2FC9-9263-8F7C-F598-CF06AE59DD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5165" y="891564"/>
            <a:ext cx="1479424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2795165" y="1616115"/>
            <a:ext cx="147942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координат 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endParaRPr sz="12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Распространение света в реальном мире представляет собой чрезвычайно сложное явление, зависящее от множества факторов. В условиях ограниченных вычислительных ресурсов мы не можем позволить себе учитывать все нюансы в расчетах. Поэтому освещение в OpenGL базируется на использовании упрощенных математических моделей, приближенных к реальности. Одной из таких моделей является модель освещения по </a:t>
            </a:r>
            <a:r>
              <a:rPr lang="ru-RU" sz="9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Она состоит из трех основных компонентов: </a:t>
            </a: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mbient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9A0EE-CEB1-F0B8-EBBD-8E76B5618158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Рисунок 7" descr="Модель освещения Phong">
            <a:extLst>
              <a:ext uri="{FF2B5EF4-FFF2-40B4-BE49-F238E27FC236}">
                <a16:creationId xmlns:a16="http://schemas.microsoft.com/office/drawing/2014/main" id="{1DC659C4-D2A5-4D1C-57F0-9018FC945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35" y="1962899"/>
            <a:ext cx="2258030" cy="60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40CFE5-946F-C888-D5C9-E4BFC028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58" y="1962899"/>
            <a:ext cx="1304576" cy="1028045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71402EFD-00F2-8E89-4761-605CB3AAB783}"/>
              </a:ext>
            </a:extLst>
          </p:cNvPr>
          <p:cNvSpPr txBox="1"/>
          <p:nvPr/>
        </p:nvSpPr>
        <p:spPr>
          <a:xfrm>
            <a:off x="2856746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196935" y="2572684"/>
            <a:ext cx="225803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освещения</a:t>
            </a:r>
            <a:endParaRPr lang="ru-RU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9086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28653</TotalTime>
  <Words>1164</Words>
  <Application>Microsoft Office PowerPoint</Application>
  <PresentationFormat>Произвольный</PresentationFormat>
  <Paragraphs>138</Paragraphs>
  <Slides>13</Slides>
  <Notes>11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Tahoma</vt:lpstr>
      <vt:lpstr>Times</vt:lpstr>
      <vt:lpstr>Times New Roman</vt:lpstr>
      <vt:lpstr>Verdana</vt:lpstr>
      <vt:lpstr>Office Theme</vt:lpstr>
      <vt:lpstr>Разработка графического программного обеспечения для визуализации трехмерных объектов</vt:lpstr>
      <vt:lpstr>Содержание</vt:lpstr>
      <vt:lpstr>Постановка задачи</vt:lpstr>
      <vt:lpstr>Актуальность и обзор существующих решений </vt:lpstr>
      <vt:lpstr>Прототипирование</vt:lpstr>
      <vt:lpstr>Графическое окно </vt:lpstr>
      <vt:lpstr>Графический конвейер </vt:lpstr>
      <vt:lpstr>Системы координат </vt:lpstr>
      <vt:lpstr>Освещение</vt:lpstr>
      <vt:lpstr>Система рефлексии</vt:lpstr>
      <vt:lpstr>Сборщик мусора </vt:lpstr>
      <vt:lpstr>Презентация PowerPoint</vt:lpstr>
      <vt:lpstr>Разработка графического программного обеспечения для визуализации трехмерных объектов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D emos</cp:lastModifiedBy>
  <cp:revision>307</cp:revision>
  <cp:lastPrinted>2023-06-04T12:49:29Z</cp:lastPrinted>
  <dcterms:created xsi:type="dcterms:W3CDTF">2022-05-21T19:07:15Z</dcterms:created>
  <dcterms:modified xsi:type="dcterms:W3CDTF">2025-03-14T22:01:00Z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