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5" r:id="rId11"/>
    <p:sldId id="286" r:id="rId12"/>
  </p:sldIdLst>
  <p:sldSz cx="4610100" cy="3460750"/>
  <p:notesSz cx="4610100" cy="3460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8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0" autoAdjust="0"/>
    <p:restoredTop sz="72054" autoAdjust="0"/>
  </p:normalViewPr>
  <p:slideViewPr>
    <p:cSldViewPr>
      <p:cViewPr>
        <p:scale>
          <a:sx n="150" d="100"/>
          <a:sy n="150" d="100"/>
        </p:scale>
        <p:origin x="2766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47ADD-9021-4B56-9704-593FA2B92072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4BF8-F11D-4543-936C-9F5A877149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87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работы: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Отображение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трехмерных объектов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возможностью кастомизации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пользовательских типов данных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Сборщик мусора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контроля над пользовательскими данными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16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данной работы были достигнуты все поставленные цели и задачи.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было создано эффективное и гибкое графическое программное обеспечение для визуализации трехмерных объектов на базе библиотеки OpenGL 4.6 и языка программирования C++.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Результаты данной работы имеют высокую практическую значимость и могут быть успешно применены в различных сферах, требующих визуализации трехмерных объектов.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картинке можете увидеть разработанное графическое ПО.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Существующие решения из наиболее популярных: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Unreal Engine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CryEngine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Godot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Актуальность, из-за различных обстоятельств: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Отечественная разработка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Импортозамещение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14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разработки графического программного обеспечения за пример взят игровой движок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Unreal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Engine 4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 который входит:</a:t>
            </a: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 и интеграция с различными операционными системами, такими как Windows и Linux. Для поддержки кроссплатформенности взята библиотека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GLFW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Отображение трехмерных объектов на любой операционной системе. Для поддержки используется библиотека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OpenGL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Удобный и практичный интерфейс для работы с трехмерными объектами на сцене. Аналогом используется библиотека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ImGUI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Загрузка текстур. Используется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SOIL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	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Загрузка сцены и различных трехмерных объектов. Используется библиотека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Assimp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Система рефлексии и сериализации данных. Для реализации используется библиотека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LLVM Clang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Сборщик мусора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Собственная реализация.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отображения окна была использована библиотека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Graphics Library Framework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Она представляет собой библиотеку, написанную на языке программирования C, предназначенную для обеспечения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OpenGL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необходимыми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функциональностями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отрисовки контента на экране.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Данная библиотека позволяет создавать контекст, задавать параметры окна и обрабатывать пользовательский ввод.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картинке представлено оконное приложение, для отображения которого использовалась данная библиотека.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44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OpenGL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все объекты находятся в трёхмерном пространстве, однако экран и окно представляют собой двумерную матрицу пикселей. Следовательно, значительная часть задач OpenGL связана с преобразованием трёхмерных координат в двумерные для отображения на экране. Этот процесс преобразования управляется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графическим конвейером OpenGL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Графический конвейер состоит из 6 этапов: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Вершинный шейдер. На вход которого приходят вершинные данные, на выход набор трехмерных координат.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Формирование формы. Формирование набора вершин по которой будет строится геометрия.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Геометрический шейдер. Из набора вершин формируются примитивы.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Растеризация. Результат работы геометрического шейдера передаётся на этап растеризации, где результирующие примитивы соотносятся с пикселями на экране, формируя фрагменты.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Фрагментный шейдер. Основная задача фрагментного шейдера заключается в вычислении конечного цвета пикселя, и именно на этом этапе чаще всего реализуются различные дополнительные эффекты.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Тесты и смешивание. Этот этап проверяет значение глубины (и шаблона) фрагмента и использует их для определения местоположения фрагмента относительно других объектов: находится ли он спереди или сзади. Также выполняется проверка значений прозрачности и смешивание цветов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227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Преобразование координат происходит в несколько этапов: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нормализованных координат в экранные координаты через промежуточные координатные системы.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преобразования координат из одного пространства в другое используются несколько матриц трансформации, среди которых являются матрицы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Модели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Вида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Проекции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Координата вершины преобразуется в координаты пространства отсечения следующим образом: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𝒄𝒍𝒊𝒑</m:t>
                          </m:r>
                        </m:sub>
                      </m:sSub>
                      <m:r>
                        <a:rPr lang="ru-RU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𝒑𝒓𝒐𝒋𝒆𝒄𝒕𝒊𝒐𝒏</m:t>
                          </m:r>
                        </m:sub>
                      </m:sSub>
                      <m:r>
                        <a:rPr lang="ru-RU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𝒗𝒊𝒆𝒘</m:t>
                          </m:r>
                        </m:sub>
                      </m:sSub>
                      <m:r>
                        <a:rPr lang="ru-RU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ru-RU" sz="1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18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 картинке представлены переходы: из локальных в глобальные координаты, из глобальных в видовые, из видовых в перспективную или ортографическую проекцию.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Заметки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Преобразование координат происходит в несколько этапов: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из нормализованных координат в экранные координаты через промежуточные координатные системы.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Для преобразования координат из одного пространства в другое используются несколько матриц трансформации, среди которых являются матрицы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Модели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Вида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и </a:t>
                </a:r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Проекции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Координата вершины преобразуется в координаты пространства отсечения следующим образом: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b="1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𝑽_𝒄𝒍𝒊𝒑= 𝑴_𝒑𝒓𝒐𝒋𝒆𝒄𝒕𝒊𝒐𝒏∙𝑴_𝒗𝒊𝒆𝒘∙𝑴_𝒎𝒐𝒅𝒆𝒍∙𝑽_𝒍𝒐𝒄𝒂𝒍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На картинке представлены переходы: из локальных в глобальные координаты, из глобальных в видовые, из видовых в перспективную или ортографическую проекцию.</a:t>
                </a:r>
              </a:p>
              <a:p>
                <a:endParaRPr lang="ru-RU" dirty="0"/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42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Распространение света в реальном мире представляет собой чрезвычайно сложное явление, зависящее от множества факторов.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условиях ограниченных вычислительных ресурсов мы не можем позволить себе учитывать все нюансы в расчетах.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Поэтому освещение в OpenGL базируется на использовании упрощенных математических моделей, приближенных к реальности.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 модели описывают физику света на основе нашего понимания его природы и рассчитываются гораздо проще по сравнению с полным учетом всех факторов.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Одной из таких моделей является модель освещения по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Фонгу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Phong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Она состоит из трех основных компонентов: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Фоновое освещение (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ambient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описывает общее освещение, которое равномерно распределяется по поверхности объекта.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Рассеянное/диффузное освещение (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diffuse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учитывает свет, рассеивающийся равномерно по всем направлениям от источника света.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arenR"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Бликовое освещение (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specular</a:t>
            </a: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моделирует яркие блики, возникающие на поверхности объекта в направлении источника света.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  <a:tabLst>
                <a:tab pos="457200" algn="l"/>
              </a:tabLst>
            </a:pPr>
            <a:r>
              <a:rPr lang="ru-RU" sz="18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Эти компоненты вместе позволяют создать визуально реалистичное представление освещения объектов. На картинке можете видеть, что они из себя представляют.</a:t>
            </a:r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836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это механизм, позволяющий программе анализировать и взаимодействовать с собственными типами данных, функциями и структурами во время выполнения.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C++ не имеет встроенной поддержки рефлексии, поэтому её реализация требует ручного подхода.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Одним, из которых является обработка абстрактного синтаксического дерева (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которая предоставляет библиотека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LLVM Clang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AST содержит полную информацию о структуре программы, включая типы данных, функции, классы, поля и методы.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картинках можете рассмотреть два класса помеченных для рефлексии макросом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(), свойства помеченные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PROPERTY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и методы помеченные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на последней картинке можно посмотреть вывод системы рефлексии, где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парсятся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только помеченные классы, свойства и методы.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089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Сборщик мусора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это механизм автоматического управления памятью, который освобождает память, занятую объектами, больше не используемыми в программе.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 избавляет разработчика от необходимости вручную освобождать память, что помогает избежать утечек памяти и ошибок, связанных с неправильным управлением памятью.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Основные этапы работы: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Сборщик мусора начинает с корневого объекта наследованного от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RObject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 рекурсивно проходит по всем дочерним объектам, которые тоже наследуются от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RObject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чтобы найти все достижимые объекты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Объекты, которые не могут быть достигнуты через цепочку ссылок из корней, считаются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"мусором"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Освобождение памяти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всех "мусорных" указателей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4BF8-F11D-4543-936C-9F5A8771499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058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4AF77-F83F-4B7A-BC30-FB4C8B0C2E6D}" type="datetime1">
              <a:rPr lang="en-US" smtClean="0"/>
              <a:t>3/19/2025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3152CA5A-6682-53D6-7AD0-5034E484EC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06F32-FF44-4D02-A0DA-740A7ACE4701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29FDB2CF-C6C6-838B-A1F3-0E6E3C671E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1AAB-9748-4352-89BC-2D6829189A04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D6CBE6AC-9507-1C8D-EDF6-1F62D72D7A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9450-8257-4AFA-AEDA-B66AA15BB2C9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8877E97-D741-D2D8-7981-CBCD2DFBD2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9B47-F893-44A8-A979-42A19B9058C9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43B10FA-EB6E-CA6E-5D24-0182098530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25157" y="3323547"/>
            <a:ext cx="527293" cy="137203"/>
          </a:xfr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r>
              <a:rPr lang="ru-RU" spc="-25" dirty="0"/>
              <a:t> </a:t>
            </a:r>
            <a:endParaRPr lang="ru-RU"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15322" y="1236733"/>
            <a:ext cx="1377365" cy="982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21232"/>
            <a:ext cx="3915511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3687" y="540447"/>
            <a:ext cx="3662045" cy="1227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1">
                <a:solidFill>
                  <a:srgbClr val="7F7F7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EEA81-1057-47F2-BF74-B383739667C0}" type="datetime1">
              <a:rPr lang="en-US" smtClean="0"/>
              <a:t>3/19/2025</a:t>
            </a:fld>
            <a:endParaRPr lang="en-US" dirty="0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C86760B9-FEB4-2C0C-B39A-92A10392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157" y="3323547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 b="0" i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/>
              <a:pPr marL="38100">
                <a:spcBef>
                  <a:spcPts val="95"/>
                </a:spcBef>
              </a:pPr>
              <a:t>‹#›</a:t>
            </a:fld>
            <a:endParaRPr lang="ru-RU"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262"/>
            <a:ext cx="4608003" cy="3456304"/>
            <a:chOff x="0" y="0"/>
            <a:chExt cx="4608003" cy="34563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1199" y="0"/>
              <a:ext cx="3646804" cy="335589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7942" y="2459321"/>
              <a:ext cx="775736" cy="9150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3960495" cy="3456304"/>
            </a:xfrm>
            <a:custGeom>
              <a:avLst/>
              <a:gdLst/>
              <a:ahLst/>
              <a:cxnLst/>
              <a:rect l="l" t="t" r="r" b="b"/>
              <a:pathLst>
                <a:path w="3960495" h="3456304">
                  <a:moveTo>
                    <a:pt x="3960049" y="0"/>
                  </a:moveTo>
                  <a:lnTo>
                    <a:pt x="0" y="0"/>
                  </a:lnTo>
                  <a:lnTo>
                    <a:pt x="0" y="3456046"/>
                  </a:lnTo>
                  <a:lnTo>
                    <a:pt x="3240040" y="3456046"/>
                  </a:lnTo>
                  <a:lnTo>
                    <a:pt x="39600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Fira Sans Condensed" panose="020B05030500000200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32037" y="0"/>
              <a:ext cx="828040" cy="3456304"/>
            </a:xfrm>
            <a:custGeom>
              <a:avLst/>
              <a:gdLst/>
              <a:ahLst/>
              <a:cxnLst/>
              <a:rect l="l" t="t" r="r" b="b"/>
              <a:pathLst>
                <a:path w="828039" h="3456304">
                  <a:moveTo>
                    <a:pt x="828011" y="0"/>
                  </a:moveTo>
                  <a:lnTo>
                    <a:pt x="720008" y="0"/>
                  </a:lnTo>
                  <a:lnTo>
                    <a:pt x="0" y="3456046"/>
                  </a:lnTo>
                  <a:lnTo>
                    <a:pt x="108002" y="3456046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176CEA"/>
            </a:solidFill>
          </p:spPr>
          <p:txBody>
            <a:bodyPr wrap="square" lIns="0" tIns="0" rIns="0" bIns="0" rtlCol="0"/>
            <a:lstStyle/>
            <a:p>
              <a:endParaRPr dirty="0">
                <a:latin typeface="Fira Sans Condensed" panose="020B0503050000020004" pitchFamily="34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0590" y="1008356"/>
            <a:ext cx="3084830" cy="1037528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l">
              <a:lnSpc>
                <a:spcPct val="106700"/>
              </a:lnSpc>
              <a:spcBef>
                <a:spcPts val="20"/>
              </a:spcBef>
            </a:pPr>
            <a:r>
              <a:rPr lang="ru-RU" sz="16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1600" dirty="0">
              <a:latin typeface="Fira Sans Condensed" panose="020B05030500000200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560" y="2452394"/>
            <a:ext cx="2952890" cy="3302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Студент:		Губанов Д.А.</a:t>
            </a:r>
            <a:endParaRPr lang="en-US" sz="10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en-US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	</a:t>
            </a:r>
            <a:r>
              <a:rPr lang="ru-RU" sz="1000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Витюков</a:t>
            </a:r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Ф.А.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5F9AD-D175-0F07-B4C8-47CD1BE2CD54}"/>
              </a:ext>
            </a:extLst>
          </p:cNvPr>
          <p:cNvSpPr txBox="1"/>
          <p:nvPr/>
        </p:nvSpPr>
        <p:spPr>
          <a:xfrm>
            <a:off x="9525" y="-18480"/>
            <a:ext cx="389572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«МОСКОВСКИЙ ГОСУДАРСТВЕННЫЙ ТЕХНИЧЕСКИЙ УНИВЕРСИТЕТ ИМЕНИ Н.Э.БАУМАНА»</a:t>
            </a:r>
          </a:p>
          <a:p>
            <a:pPr algn="ctr"/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BB1766-4CE1-493D-F2BC-F8A621F74A9F}"/>
              </a:ext>
            </a:extLst>
          </p:cNvPr>
          <p:cNvSpPr txBox="1"/>
          <p:nvPr/>
        </p:nvSpPr>
        <p:spPr>
          <a:xfrm>
            <a:off x="1082377" y="3136122"/>
            <a:ext cx="9178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Москва, 2025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10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— это механизм автоматического управления памятью, который освобождает память, занятую объектами, больше не используемыми в программе. Он избавляет разработчика от необходимости вручную освобождать память, что помогает избежать утечек памяти и ошибок, связанных с неправильным управлением памятью.</a:t>
            </a:r>
          </a:p>
          <a:p>
            <a:pPr algn="just"/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</a:rPr>
              <a:t>Основные этапы работы: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</a:rPr>
              <a:t>Сборщик мусора начинает с корневого объекта наследованного от </a:t>
            </a:r>
            <a:r>
              <a:rPr lang="en-US" sz="900" b="1" dirty="0" err="1">
                <a:latin typeface="Fira Sans Condensed" panose="020B0503050000020004" pitchFamily="34" charset="0"/>
              </a:rPr>
              <a:t>Robject</a:t>
            </a:r>
            <a:r>
              <a:rPr lang="ru-RU" sz="900" b="1" dirty="0">
                <a:latin typeface="Fira Sans Condensed" panose="020B0503050000020004" pitchFamily="34" charset="0"/>
              </a:rPr>
              <a:t>;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</a:rPr>
              <a:t>Он рекурсивно проходит по всем дочерним объектам, которые тоже наследуются от </a:t>
            </a:r>
            <a:r>
              <a:rPr lang="en-US" sz="900" b="1" dirty="0" err="1">
                <a:solidFill>
                  <a:schemeClr val="tx1"/>
                </a:solidFill>
                <a:latin typeface="Fira Sans Condensed" panose="020B0503050000020004" pitchFamily="34" charset="0"/>
              </a:rPr>
              <a:t>RObject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</a:rPr>
              <a:t>, чтобы найти все достижимые объекты;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</a:rPr>
              <a:t>Объекты, которые не могут быть достигнуты через цепочку ссылок из корней, считаются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</a:rPr>
              <a:t>"мусором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</a:rPr>
              <a:t>”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</a:rPr>
              <a:t>;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</a:rPr>
              <a:t>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</a:rPr>
              <a:t>Освобождение памяти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</a:rPr>
              <a:t>всех "мусорных" указателей</a:t>
            </a:r>
            <a:r>
              <a:rPr lang="en-US" sz="900" dirty="0">
                <a:latin typeface="Fira Sans Condensed" panose="020B0503050000020004" pitchFamily="34" charset="0"/>
              </a:rPr>
              <a:t>.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</a:endParaRPr>
          </a:p>
          <a:p>
            <a:pPr marL="228600" indent="-228600" algn="just">
              <a:buFont typeface="+mj-lt"/>
              <a:buAutoNum type="arabicPeriod"/>
            </a:pP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600B81-8B16-9E53-8806-B5A734E9519E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87E6D2D-E7CA-BE95-D6CF-50924F6335F1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659077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11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 ходе выполнения данной работы были достигнуты все поставленные цели и задачи. В результате было создано эффективное и гибкое графическое программное обеспечение для визуализации трехмерных объектов на базе библиотеки OpenGL 4.6 и языка программирования C++.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29" name="object 2">
            <a:extLst>
              <a:ext uri="{FF2B5EF4-FFF2-40B4-BE49-F238E27FC236}">
                <a16:creationId xmlns:a16="http://schemas.microsoft.com/office/drawing/2014/main" id="{99BE9059-308D-8102-09E1-09EAC1C8944D}"/>
              </a:ext>
            </a:extLst>
          </p:cNvPr>
          <p:cNvSpPr txBox="1">
            <a:spLocks/>
          </p:cNvSpPr>
          <p:nvPr/>
        </p:nvSpPr>
        <p:spPr>
          <a:xfrm>
            <a:off x="196935" y="477093"/>
            <a:ext cx="4216227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  <a:endParaRPr lang="ru-RU" sz="1200" kern="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B657B6-49C2-A787-438A-08C4247A813D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DF993F0-E709-8B4F-D381-F0D46227978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47E4D3-9EB9-A7FD-928A-1FFE7F94E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78" y="1794086"/>
            <a:ext cx="1840940" cy="1209024"/>
          </a:xfrm>
          <a:prstGeom prst="rect">
            <a:avLst/>
          </a:prstGeom>
        </p:spPr>
      </p:pic>
      <p:sp>
        <p:nvSpPr>
          <p:cNvPr id="8" name="Google Shape;74;p15">
            <a:extLst>
              <a:ext uri="{FF2B5EF4-FFF2-40B4-BE49-F238E27FC236}">
                <a16:creationId xmlns:a16="http://schemas.microsoft.com/office/drawing/2014/main" id="{F75744C9-CC76-1EC7-AC59-D60BFF65C356}"/>
              </a:ext>
            </a:extLst>
          </p:cNvPr>
          <p:cNvSpPr txBox="1"/>
          <p:nvPr/>
        </p:nvSpPr>
        <p:spPr>
          <a:xfrm>
            <a:off x="1384578" y="3003110"/>
            <a:ext cx="184094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ПО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66747"/>
      </p:ext>
    </p:extLst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17271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" sz="12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2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Цель работы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: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Задачи:</a:t>
            </a:r>
            <a:endParaRPr lang="ru-RU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Отображени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е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трехмерных объектов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 возможностью </a:t>
            </a:r>
            <a:r>
              <a:rPr lang="ru-RU" sz="900" dirty="0">
                <a:solidFill>
                  <a:schemeClr val="tx1"/>
                </a:solidFill>
                <a:highlight>
                  <a:srgbClr val="FF0000"/>
                </a:highlight>
                <a:latin typeface="Fira Sans Condensed" panose="020B0503050000020004" pitchFamily="34" charset="0"/>
                <a:cs typeface="Times New Roman" panose="02020603050405020304" pitchFamily="18" charset="0"/>
              </a:rPr>
              <a:t>кастомизации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</a:t>
            </a:r>
            <a:r>
              <a:rPr lang="ru-RU" sz="900" b="1" dirty="0">
                <a:solidFill>
                  <a:schemeClr val="tx1"/>
                </a:solidFill>
                <a:highlight>
                  <a:srgbClr val="FFFF00"/>
                </a:highlight>
                <a:latin typeface="Fira Sans Condensed" panose="020B0503050000020004" pitchFamily="34" charset="0"/>
                <a:cs typeface="Times New Roman" panose="02020603050405020304" pitchFamily="18" charset="0"/>
              </a:rPr>
              <a:t>рефлексии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пользовательских типов данных;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900" b="1" dirty="0">
                <a:solidFill>
                  <a:schemeClr val="tx1"/>
                </a:solidFill>
                <a:highlight>
                  <a:srgbClr val="FFFF00"/>
                </a:highlight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для контроля над пользовательскими  данными.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80430-1079-CCBB-A994-4687B1B86B93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rgbClr val="000000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rgbClr val="000000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A21FF3F-450A-6CF3-229A-BC6550C4C7E0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38392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34035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3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5" y="2066211"/>
            <a:ext cx="4216227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Оте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чественная разработка;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Импортозамещение.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073A6-C588-998B-17C6-2BE12CE99CD4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rgbClr val="000000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0EEA090-2CAD-8A08-7481-F8EDE4913C0C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25BB3-1094-2579-46D8-D56F9A266D3E}"/>
              </a:ext>
            </a:extLst>
          </p:cNvPr>
          <p:cNvSpPr txBox="1"/>
          <p:nvPr/>
        </p:nvSpPr>
        <p:spPr>
          <a:xfrm>
            <a:off x="196936" y="763600"/>
            <a:ext cx="3708317" cy="129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Существующие решения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:</a:t>
            </a: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Unreal Engine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Unity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CryEngine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171450" lvl="0" indent="-171450" algn="just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Godot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834F948-A2D7-49E7-CA6E-1EB1759C7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05048" y="1336624"/>
            <a:ext cx="1782789" cy="92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F1BC437C-4D41-9E8D-FB7A-B19D19FA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8103" y="2200322"/>
            <a:ext cx="1049734" cy="59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2030783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336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4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Для разработки графического программного обеспечения за пример взят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трёхмерный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движок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Unreal Engine 4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в который входит:</a:t>
            </a: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Интеграция с операцио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нными системами –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GLFW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en-US" sz="900" b="1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Отображение трехмерных объектов 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–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en-US" sz="900" b="1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– </a:t>
            </a:r>
            <a:r>
              <a:rPr lang="en-US" sz="900" b="1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ImGUI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en-US" sz="900" b="1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агрузка текстур и 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3D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-объектов –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SOIL</a:t>
            </a:r>
            <a:r>
              <a:rPr lang="en-US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 </a:t>
            </a:r>
            <a:r>
              <a:rPr lang="en-US" sz="900" b="1" dirty="0" err="1">
                <a:latin typeface="Fira Sans Condensed" panose="020B0503050000020004" pitchFamily="34" charset="0"/>
                <a:cs typeface="Times New Roman" panose="02020603050405020304" pitchFamily="18" charset="0"/>
              </a:rPr>
              <a:t>Assimp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en-US" sz="900" b="1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– </a:t>
            </a:r>
            <a:r>
              <a:rPr lang="ru-RU" sz="9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на базе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LLVM Clang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;</a:t>
            </a:r>
            <a:endParaRPr lang="en-US" sz="900" b="1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  <a:p>
            <a:pPr marL="228600" lvl="0" indent="-228600" algn="just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74;p15">
            <a:extLst>
              <a:ext uri="{FF2B5EF4-FFF2-40B4-BE49-F238E27FC236}">
                <a16:creationId xmlns:a16="http://schemas.microsoft.com/office/drawing/2014/main" id="{973BBDC9-680F-1E86-F403-8195501084FA}"/>
              </a:ext>
            </a:extLst>
          </p:cNvPr>
          <p:cNvSpPr txBox="1"/>
          <p:nvPr/>
        </p:nvSpPr>
        <p:spPr>
          <a:xfrm>
            <a:off x="2686050" y="2911985"/>
            <a:ext cx="159012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 интерфейса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516E4-E527-E7B3-D46D-0EFA7DFBD579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rgbClr val="000000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3D4B21E-885F-6DE2-0634-DA0DB9E65941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A2C615C-4825-5899-EFC4-E69FB7DAE6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86050" y="2016656"/>
            <a:ext cx="1590125" cy="895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CFA77F-47A0-DF24-2843-2DE0059B60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349" y="2016656"/>
            <a:ext cx="1613497" cy="883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74;p15">
            <a:extLst>
              <a:ext uri="{FF2B5EF4-FFF2-40B4-BE49-F238E27FC236}">
                <a16:creationId xmlns:a16="http://schemas.microsoft.com/office/drawing/2014/main" id="{7952839B-F9F5-52CA-813D-77EE11FF66A2}"/>
              </a:ext>
            </a:extLst>
          </p:cNvPr>
          <p:cNvSpPr txBox="1"/>
          <p:nvPr/>
        </p:nvSpPr>
        <p:spPr>
          <a:xfrm>
            <a:off x="505521" y="2911985"/>
            <a:ext cx="1614325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Интерфейс </a:t>
            </a:r>
            <a:r>
              <a:rPr lang="en-US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Unreal Engine 4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78209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336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5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8421"/>
            <a:ext cx="4216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Для отображения окна была использована библиотека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GLFW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GLFW представляет собой библиотеку, написанную на языке программирования C, предназначенную для обеспечения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необходимыми </a:t>
            </a:r>
            <a:r>
              <a:rPr lang="ru-RU" sz="900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функциональностями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для отрисовки контента на экране. Данная библиотека позволяет создавать контекст, задавать параметры окна и обрабатывать пользовательский ввод.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A137E-45F7-96B3-A79D-6C8D306294A1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rgbClr val="000000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47522C-B313-C50D-7BE8-8B24D7B3581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D6C891-93C4-0684-C2CF-5E6861CA7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463" y="1761541"/>
            <a:ext cx="1545254" cy="1217706"/>
          </a:xfrm>
          <a:prstGeom prst="rect">
            <a:avLst/>
          </a:prstGeom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DB5C5623-DA86-1984-2113-BF2087B38E8A}"/>
              </a:ext>
            </a:extLst>
          </p:cNvPr>
          <p:cNvSpPr txBox="1"/>
          <p:nvPr/>
        </p:nvSpPr>
        <p:spPr>
          <a:xfrm>
            <a:off x="1532422" y="2979247"/>
            <a:ext cx="1545254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Оконное приложение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43309"/>
      </p:ext>
    </p:extLst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6" y="477093"/>
            <a:ext cx="2717714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spc="-4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6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20B43E-91D7-88CF-19F4-EABF97EE02B4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38E384E-6B7B-E2CD-7BA3-0D01DD6C04FA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CCE27-E34A-82BE-8C4A-B97844EE2450}"/>
              </a:ext>
            </a:extLst>
          </p:cNvPr>
          <p:cNvSpPr txBox="1"/>
          <p:nvPr/>
        </p:nvSpPr>
        <p:spPr>
          <a:xfrm>
            <a:off x="196936" y="768421"/>
            <a:ext cx="4216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 </a:t>
            </a:r>
            <a:r>
              <a:rPr lang="ru-RU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OpenGL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все объекты находятся в трёхмерном пространстве, однако экран и окно представляют собой двумерную матрицу пикселей. Следовательно, значительная часть задач OpenGL связана с преобразованием трёхмерных координат в двумерные для отображения на экране. Этот процесс преобразования управляется </a:t>
            </a: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графическим конвейером OpenGL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en-US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13152E1-5A1F-49C4-89DA-B648C351AF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850" y="1806575"/>
            <a:ext cx="1757548" cy="100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21AAFC48-F185-CADF-4866-C3E191E3EDE9}"/>
              </a:ext>
            </a:extLst>
          </p:cNvPr>
          <p:cNvSpPr txBox="1"/>
          <p:nvPr/>
        </p:nvSpPr>
        <p:spPr>
          <a:xfrm>
            <a:off x="323850" y="2812075"/>
            <a:ext cx="17526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BF82866-6980-50AA-DF70-7FFC9F4BF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902" y="1806575"/>
            <a:ext cx="1275966" cy="1005500"/>
          </a:xfrm>
          <a:prstGeom prst="rect">
            <a:avLst/>
          </a:prstGeom>
        </p:spPr>
      </p:pic>
      <p:sp>
        <p:nvSpPr>
          <p:cNvPr id="18" name="Google Shape;74;p15">
            <a:extLst>
              <a:ext uri="{FF2B5EF4-FFF2-40B4-BE49-F238E27FC236}">
                <a16:creationId xmlns:a16="http://schemas.microsoft.com/office/drawing/2014/main" id="{2CB5121A-B464-86F1-CEBD-25580B53B4A2}"/>
              </a:ext>
            </a:extLst>
          </p:cNvPr>
          <p:cNvSpPr txBox="1"/>
          <p:nvPr/>
        </p:nvSpPr>
        <p:spPr>
          <a:xfrm>
            <a:off x="2609850" y="2812075"/>
            <a:ext cx="127101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87544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Системы координат 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7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4678C-1319-E134-58A9-22BF9B7ED6BC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92CA73-FDD0-70A6-BED6-ECB39E41FFF7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EF7C64-338D-3748-1655-0F2FE45A5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747" y="1970130"/>
            <a:ext cx="1295400" cy="1020814"/>
          </a:xfrm>
          <a:prstGeom prst="rect">
            <a:avLst/>
          </a:prstGeom>
        </p:spPr>
      </p:pic>
      <p:sp>
        <p:nvSpPr>
          <p:cNvPr id="13" name="Google Shape;74;p15">
            <a:extLst>
              <a:ext uri="{FF2B5EF4-FFF2-40B4-BE49-F238E27FC236}">
                <a16:creationId xmlns:a16="http://schemas.microsoft.com/office/drawing/2014/main" id="{9FE8823B-33DE-2610-D2B8-38A74F3BA3E7}"/>
              </a:ext>
            </a:extLst>
          </p:cNvPr>
          <p:cNvSpPr txBox="1"/>
          <p:nvPr/>
        </p:nvSpPr>
        <p:spPr>
          <a:xfrm>
            <a:off x="2856746" y="2983657"/>
            <a:ext cx="129540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/>
              <p:nvPr/>
            </p:nvSpPr>
            <p:spPr>
              <a:xfrm>
                <a:off x="196936" y="768421"/>
                <a:ext cx="2336714" cy="2044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Преобразование координат происходит в несколько этапов: из нормализованных координат в экранные координаты через промежуточные координатные системы. Для преобразования координат из одного пространства в другое используются несколько матриц трансформации, среди которых являются матрицы </a:t>
                </a:r>
                <a:r>
                  <a:rPr lang="ru-RU" sz="900" b="1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Модели</a:t>
                </a: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ru-RU" sz="900" b="1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Вида</a:t>
                </a: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 и </a:t>
                </a:r>
                <a:r>
                  <a:rPr lang="ru-RU" sz="900" b="1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Проекции</a:t>
                </a:r>
                <a:r>
                  <a:rPr lang="ru-RU" sz="900" dirty="0">
                    <a:solidFill>
                      <a:schemeClr val="tx1"/>
                    </a:solidFill>
                    <a:latin typeface="Fira Sans Condensed" panose="020B0503050000020004" pitchFamily="34" charset="0"/>
                    <a:cs typeface="Times New Roman" panose="02020603050405020304" pitchFamily="18" charset="0"/>
                  </a:rPr>
                  <a:t>. Координата вершины преобразуется в координаты пространства отсечения следующим образом:</a:t>
                </a: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ru-RU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9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𝒄𝒍𝒊𝒑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𝒑𝒓𝒐𝒋𝒆𝒄𝒕𝒊𝒐𝒏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𝒗𝒊𝒆𝒘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𝒎𝒐𝒅𝒆𝒍</m:t>
                          </m:r>
                        </m:sub>
                      </m:sSub>
                      <m:r>
                        <a:rPr lang="ru-RU" sz="900" b="1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ru-RU" sz="900" b="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ru-RU" sz="900" b="1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ru-RU" sz="900" b="1" dirty="0">
                  <a:solidFill>
                    <a:srgbClr val="000000"/>
                  </a:solidFill>
                  <a:effectLst/>
                  <a:latin typeface="Fira Sans Condensed" panose="020B05030500000200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just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900" dirty="0">
                  <a:solidFill>
                    <a:schemeClr val="tx1"/>
                  </a:solidFill>
                  <a:latin typeface="Fira Sans Condensed" panose="020B05030500000200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BC8B99-EA07-17B6-4105-0DA19F408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36" y="768421"/>
                <a:ext cx="2336714" cy="20444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 descr="image">
            <a:extLst>
              <a:ext uri="{FF2B5EF4-FFF2-40B4-BE49-F238E27FC236}">
                <a16:creationId xmlns:a16="http://schemas.microsoft.com/office/drawing/2014/main" id="{353D2FC9-9263-8F7C-F598-CF06AE59DD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5165" y="891564"/>
            <a:ext cx="1479424" cy="728662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BE1DAE7A-9868-894A-700E-74F6FDEC0C79}"/>
              </a:ext>
            </a:extLst>
          </p:cNvPr>
          <p:cNvSpPr txBox="1"/>
          <p:nvPr/>
        </p:nvSpPr>
        <p:spPr>
          <a:xfrm>
            <a:off x="2795165" y="1616115"/>
            <a:ext cx="1479424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Преобразование координат 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05838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endParaRPr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8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3AB3BE-3404-2D88-6C65-5CE19A2952A6}"/>
              </a:ext>
            </a:extLst>
          </p:cNvPr>
          <p:cNvSpPr txBox="1"/>
          <p:nvPr/>
        </p:nvSpPr>
        <p:spPr>
          <a:xfrm>
            <a:off x="196936" y="763600"/>
            <a:ext cx="42162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Распространение света в реальном мире представляет собой чрезвычайно сложное явление, зависящее от множества факторов. В условиях ограниченных вычислительных ресурсов мы не можем позволить себе учитывать все нюансы в расчетах. Поэтому освещение в OpenGL базируется на использовании упрощенных математических моделей, приближенных к реальности. Одной из таких моделей является модель освещения по </a:t>
            </a:r>
            <a:r>
              <a:rPr lang="ru-RU" sz="900" b="1" dirty="0" err="1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Фонгу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 Она состоит из трех основных компонентов: 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mbient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diffuse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specular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endParaRPr lang="ru-RU" sz="9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69A0EE-CEB1-F0B8-EBBD-8E76B5618158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91F91DC-D8AB-662C-9E55-47E82EF891A3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pic>
        <p:nvPicPr>
          <p:cNvPr id="8" name="Рисунок 7" descr="Модель освещения Phong">
            <a:extLst>
              <a:ext uri="{FF2B5EF4-FFF2-40B4-BE49-F238E27FC236}">
                <a16:creationId xmlns:a16="http://schemas.microsoft.com/office/drawing/2014/main" id="{1DC659C4-D2A5-4D1C-57F0-9018FC945A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6935" y="1962899"/>
            <a:ext cx="2258030" cy="609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640CFE5-946F-C888-D5C9-E4BFC028A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158" y="1962899"/>
            <a:ext cx="1304576" cy="1028045"/>
          </a:xfrm>
          <a:prstGeom prst="rect">
            <a:avLst/>
          </a:prstGeom>
        </p:spPr>
      </p:pic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71402EFD-00F2-8E89-4761-605CB3AAB783}"/>
              </a:ext>
            </a:extLst>
          </p:cNvPr>
          <p:cNvSpPr txBox="1"/>
          <p:nvPr/>
        </p:nvSpPr>
        <p:spPr>
          <a:xfrm>
            <a:off x="2856746" y="2983657"/>
            <a:ext cx="129998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Пример работы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Google Shape;74;p15">
            <a:extLst>
              <a:ext uri="{FF2B5EF4-FFF2-40B4-BE49-F238E27FC236}">
                <a16:creationId xmlns:a16="http://schemas.microsoft.com/office/drawing/2014/main" id="{B47597BC-4123-32A1-402C-7426D56B6C5B}"/>
              </a:ext>
            </a:extLst>
          </p:cNvPr>
          <p:cNvSpPr txBox="1"/>
          <p:nvPr/>
        </p:nvSpPr>
        <p:spPr>
          <a:xfrm>
            <a:off x="196935" y="2572684"/>
            <a:ext cx="225803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Компоненты освещения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90865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35" y="477093"/>
            <a:ext cx="3896909" cy="19620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12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</a:t>
            </a:r>
            <a:endParaRPr lang="ru-RU" sz="1200" spc="-40" dirty="0"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Номер слайда 8">
            <a:extLst>
              <a:ext uri="{FF2B5EF4-FFF2-40B4-BE49-F238E27FC236}">
                <a16:creationId xmlns:a16="http://schemas.microsoft.com/office/drawing/2014/main" id="{53F84418-E4D6-E2A5-3E0F-A9A56B4FC5BE}"/>
              </a:ext>
            </a:extLst>
          </p:cNvPr>
          <p:cNvSpPr txBox="1">
            <a:spLocks/>
          </p:cNvSpPr>
          <p:nvPr/>
        </p:nvSpPr>
        <p:spPr>
          <a:xfrm>
            <a:off x="-20944" y="3319545"/>
            <a:ext cx="527293" cy="137203"/>
          </a:xfrm>
          <a:prstGeom prst="rect">
            <a:avLst/>
          </a:prstGeom>
        </p:spPr>
        <p:txBody>
          <a:bodyPr lIns="0" tIns="0" rIns="0" bIns="0"/>
          <a:lstStyle>
            <a:defPPr>
              <a:defRPr lang="ru-RU"/>
            </a:defPPr>
            <a:lvl1pPr marL="0" algn="l" defTabSz="914400" rtl="0" eaLnBrk="1" latinLnBrk="0" hangingPunct="1">
              <a:defRPr sz="800" b="0" i="0" kern="1200">
                <a:solidFill>
                  <a:srgbClr val="00B05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95"/>
              </a:spcBef>
            </a:pPr>
            <a:fld id="{81D60167-4931-47E6-BA6A-407CBD079E47}" type="slidenum">
              <a:rPr lang="ru-RU" spc="-5" smtClean="0">
                <a:solidFill>
                  <a:srgbClr val="0070C0"/>
                </a:solidFill>
                <a:latin typeface="Fira Sans Condensed" panose="020B0503050000020004" pitchFamily="34" charset="0"/>
              </a:rPr>
              <a:pPr marL="38100">
                <a:spcBef>
                  <a:spcPts val="95"/>
                </a:spcBef>
              </a:pPr>
              <a:t>9</a:t>
            </a:fld>
            <a:endParaRPr lang="ru-RU" spc="-5" dirty="0">
              <a:solidFill>
                <a:srgbClr val="0070C0"/>
              </a:solidFill>
              <a:latin typeface="Fira Sans Condensed" panose="020B0503050000020004" pitchFamily="34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15DFC3CF-B111-A4CE-3C17-E25DEAA7304D}"/>
              </a:ext>
            </a:extLst>
          </p:cNvPr>
          <p:cNvCxnSpPr>
            <a:cxnSpLocks/>
          </p:cNvCxnSpPr>
          <p:nvPr/>
        </p:nvCxnSpPr>
        <p:spPr>
          <a:xfrm>
            <a:off x="196936" y="763600"/>
            <a:ext cx="4216227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524B08-FBDD-4B39-E704-76F62CB0AC59}"/>
              </a:ext>
            </a:extLst>
          </p:cNvPr>
          <p:cNvSpPr txBox="1"/>
          <p:nvPr/>
        </p:nvSpPr>
        <p:spPr>
          <a:xfrm>
            <a:off x="0" y="-2933"/>
            <a:ext cx="4621079" cy="461665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Введение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Постановка задачи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Актуальность и обзор существующих решений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Прототипирование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Графическое окно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Графический конвейер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Системы координат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Освещение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 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|</a:t>
            </a:r>
          </a:p>
          <a:p>
            <a:pPr algn="just"/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Сборщик мусора</a:t>
            </a: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| </a:t>
            </a:r>
            <a:r>
              <a:rPr lang="ru-RU" sz="800" dirty="0">
                <a:solidFill>
                  <a:schemeClr val="bg1">
                    <a:lumMod val="75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00478A3-6CA7-120E-285F-834241BED90B}"/>
              </a:ext>
            </a:extLst>
          </p:cNvPr>
          <p:cNvSpPr/>
          <p:nvPr/>
        </p:nvSpPr>
        <p:spPr>
          <a:xfrm>
            <a:off x="1" y="3295813"/>
            <a:ext cx="4610100" cy="16493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sz="800" b="1" dirty="0">
                <a:solidFill>
                  <a:schemeClr val="bg1">
                    <a:lumMod val="50000"/>
                  </a:schemeClr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Разработка графического программного обеспечения для визуализации трехмерных объектов</a:t>
            </a:r>
            <a:endParaRPr lang="ru-RU" sz="800" dirty="0">
              <a:solidFill>
                <a:schemeClr val="bg1">
                  <a:lumMod val="50000"/>
                </a:schemeClr>
              </a:solidFill>
              <a:latin typeface="Fira Sans Condensed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79DC1-3E76-4720-33B2-87A24BA3E57A}"/>
              </a:ext>
            </a:extLst>
          </p:cNvPr>
          <p:cNvSpPr txBox="1"/>
          <p:nvPr/>
        </p:nvSpPr>
        <p:spPr>
          <a:xfrm>
            <a:off x="196936" y="763600"/>
            <a:ext cx="42162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Система рефлексии</a:t>
            </a:r>
            <a:r>
              <a:rPr lang="en-US" sz="900" b="1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 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— это механизм, позволяющий программе анализировать и взаимодействовать с собственными типами данных, функциями и структурами во время выполнения. C++ не имеет встроенной поддержки рефлексии, поэтому её реализация требует ручного подхода. Одним, из которых является обработка абстрактного синтаксического дерева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(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AST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)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, которая предоставляет библиотека </a:t>
            </a:r>
            <a:r>
              <a:rPr lang="en-US" sz="900" b="1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LLVM Clang</a:t>
            </a:r>
            <a:r>
              <a:rPr lang="en-US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.</a:t>
            </a:r>
            <a:r>
              <a:rPr lang="ru-RU" sz="900" dirty="0">
                <a:solidFill>
                  <a:schemeClr val="tx1"/>
                </a:solidFill>
                <a:latin typeface="Fira Sans Condensed" panose="020B0503050000020004" pitchFamily="34" charset="0"/>
                <a:cs typeface="Times New Roman" panose="02020603050405020304" pitchFamily="18" charset="0"/>
              </a:rPr>
              <a:t> AST содержит полную информацию о структуре программы, включая типы данных, функции, классы, поля и методы.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CF8B5C7-644F-B3A5-4292-BCB99CF4F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1" y="1858996"/>
            <a:ext cx="664456" cy="1131948"/>
          </a:xfrm>
          <a:prstGeom prst="rect">
            <a:avLst/>
          </a:prstGeom>
        </p:spPr>
      </p:pic>
      <p:sp>
        <p:nvSpPr>
          <p:cNvPr id="14" name="Google Shape;74;p15">
            <a:extLst>
              <a:ext uri="{FF2B5EF4-FFF2-40B4-BE49-F238E27FC236}">
                <a16:creationId xmlns:a16="http://schemas.microsoft.com/office/drawing/2014/main" id="{F7A6D848-B764-E0C6-6C35-D21C4A97A4D8}"/>
              </a:ext>
            </a:extLst>
          </p:cNvPr>
          <p:cNvSpPr txBox="1"/>
          <p:nvPr/>
        </p:nvSpPr>
        <p:spPr>
          <a:xfrm>
            <a:off x="192794" y="2983657"/>
            <a:ext cx="129998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Первый класс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74;p15">
            <a:extLst>
              <a:ext uri="{FF2B5EF4-FFF2-40B4-BE49-F238E27FC236}">
                <a16:creationId xmlns:a16="http://schemas.microsoft.com/office/drawing/2014/main" id="{E8D7E2B0-5A88-486F-9CE8-7A420122B571}"/>
              </a:ext>
            </a:extLst>
          </p:cNvPr>
          <p:cNvSpPr txBox="1"/>
          <p:nvPr/>
        </p:nvSpPr>
        <p:spPr>
          <a:xfrm>
            <a:off x="1492782" y="2983657"/>
            <a:ext cx="1299988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Второй класс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4194F32-E8A6-EA50-E105-4AA32CCD8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970" y="1857083"/>
            <a:ext cx="808680" cy="112445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AA596BF-6CB3-C90D-CED7-00A8F68D1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4035" y="1857083"/>
            <a:ext cx="1127426" cy="1124452"/>
          </a:xfrm>
          <a:prstGeom prst="rect">
            <a:avLst/>
          </a:prstGeom>
        </p:spPr>
      </p:pic>
      <p:sp>
        <p:nvSpPr>
          <p:cNvPr id="21" name="Google Shape;74;p15">
            <a:extLst>
              <a:ext uri="{FF2B5EF4-FFF2-40B4-BE49-F238E27FC236}">
                <a16:creationId xmlns:a16="http://schemas.microsoft.com/office/drawing/2014/main" id="{EAC5BDD0-F867-DB00-3D2D-4BBC4923CD5A}"/>
              </a:ext>
            </a:extLst>
          </p:cNvPr>
          <p:cNvSpPr txBox="1"/>
          <p:nvPr/>
        </p:nvSpPr>
        <p:spPr>
          <a:xfrm>
            <a:off x="2914650" y="2983657"/>
            <a:ext cx="15240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 dirty="0">
                <a:latin typeface="Fira Sans Condensed" panose="020B0503050000020004" pitchFamily="34" charset="0"/>
                <a:cs typeface="Times New Roman" panose="02020603050405020304" pitchFamily="18" charset="0"/>
              </a:rPr>
              <a:t>Вывод информации классов</a:t>
            </a:r>
            <a:endParaRPr lang="ru-RU" sz="800" dirty="0">
              <a:solidFill>
                <a:schemeClr val="tx1"/>
              </a:solidFill>
              <a:latin typeface="Fira Sans Condensed" panose="020B05030500000200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94112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28755</TotalTime>
  <Words>1998</Words>
  <Application>Microsoft Office PowerPoint</Application>
  <PresentationFormat>Произвольный</PresentationFormat>
  <Paragraphs>182</Paragraphs>
  <Slides>11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Cambria Math</vt:lpstr>
      <vt:lpstr>Fira Sans Condensed</vt:lpstr>
      <vt:lpstr>Tahoma</vt:lpstr>
      <vt:lpstr>Times New Roman</vt:lpstr>
      <vt:lpstr>Verdana</vt:lpstr>
      <vt:lpstr>Office Theme</vt:lpstr>
      <vt:lpstr>Разработка графического программного обеспечения для визуализации трехмерных объектов</vt:lpstr>
      <vt:lpstr>Постановка задачи</vt:lpstr>
      <vt:lpstr>Актуальность и обзор существующих решений </vt:lpstr>
      <vt:lpstr>Прототипирование</vt:lpstr>
      <vt:lpstr>Графическое окно </vt:lpstr>
      <vt:lpstr>Графический конвейер </vt:lpstr>
      <vt:lpstr>Системы координат </vt:lpstr>
      <vt:lpstr>Освещение</vt:lpstr>
      <vt:lpstr>Система рефлексии</vt:lpstr>
      <vt:lpstr>Сборщик мусора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@Название темы, раскрывающее всю  глубину замысла@</dc:title>
  <dc:subject>@Название темы, раскрывающее всю глубину замысла@</dc:subject>
  <dc:creator>Njuro</dc:creator>
  <cp:lastModifiedBy>admin</cp:lastModifiedBy>
  <cp:revision>354</cp:revision>
  <cp:lastPrinted>2023-06-04T12:49:29Z</cp:lastPrinted>
  <dcterms:created xsi:type="dcterms:W3CDTF">2022-05-21T19:07:15Z</dcterms:created>
  <dcterms:modified xsi:type="dcterms:W3CDTF">2025-03-19T16:43:36Z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2022-02-17T00:00:00Z</vt:filetime>
  </property>
  <property fmtid="{D5CDD505-2E9C-101B-9397-08002B2CF9AE}" pid="3" name="Creator">
    <vt:lpwstr>This is MiKTeX-pdfTeX 4.10.0 (1.40.24)</vt:lpwstr>
  </property>
  <property fmtid="{D5CDD505-2E9C-101B-9397-08002B2CF9AE}" pid="4" name="LastSaved">
    <vt:filetime>2022-05-21T00:00:00Z</vt:filetime>
  </property>
</Properties>
</file>