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92" r:id="rId4"/>
    <p:sldId id="277" r:id="rId5"/>
    <p:sldId id="278" r:id="rId6"/>
    <p:sldId id="279" r:id="rId7"/>
    <p:sldId id="280" r:id="rId8"/>
    <p:sldId id="287" r:id="rId9"/>
    <p:sldId id="291" r:id="rId10"/>
    <p:sldId id="281" r:id="rId11"/>
    <p:sldId id="288" r:id="rId12"/>
    <p:sldId id="282" r:id="rId13"/>
    <p:sldId id="289" r:id="rId14"/>
    <p:sldId id="283" r:id="rId15"/>
    <p:sldId id="290" r:id="rId16"/>
    <p:sldId id="286" r:id="rId17"/>
    <p:sldId id="274" r:id="rId1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0" autoAdjust="0"/>
    <p:restoredTop sz="78535" autoAdjust="0"/>
  </p:normalViewPr>
  <p:slideViewPr>
    <p:cSldViewPr>
      <p:cViewPr varScale="1">
        <p:scale>
          <a:sx n="241" d="100"/>
          <a:sy n="241" d="100"/>
        </p:scale>
        <p:origin x="335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обозначений и сокращений, используемый при презентации данной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Прежде чем вершины объекта будут преобразованы в экранные координаты, они проходят через несколько различных координатных систем и соответственно несколько различных матриц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трасформации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b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Как представлено на слайде, происходит в несколько этапов: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локальных в глобальные координаты, использую матрицу модели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глобальных в видовые, матрица вида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видовых в перспективную или ортографическую проекцию, матрица проекции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на слайде вы можете рассмотреть пример отображения трехмерной модели после импортирования из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файла и всех вышеперечисленных математических преобразований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в работе реализована система освещения.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Из-за сложности вычислений, освещение в OpenGL базируется на использовании упрощенных математических моделей, приближенных к реальности.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 из таких моделей является модель освещения по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состоит из трех основных компонентов: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описывает общее освещение, которое равномерно распределяется по поверхности объекта.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Рассеянное/диффузное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учитывает свет, рассеивающийся равномерно по всем направлениям от источника света.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Бликовое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моделирует яркие блики, возникающие на поверхности объекта в направлении источника света.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компоненты вместе позволяют создать визуально реалистичное представление освещения объектов. На слайде можете видеть результат применения освещения на объект.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Используя компоненты освещения, можно составить ряд различных видов источников освещения.</a:t>
            </a:r>
          </a:p>
          <a:p>
            <a:br>
              <a:rPr lang="ru-RU" dirty="0"/>
            </a:br>
            <a:r>
              <a:rPr lang="ru-RU" dirty="0"/>
              <a:t>На слайде представлено 3 основных источников освещения, используемое в графических программных обеспечениях и в разработанном ПО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Направленный источник освещения. Обычно используется, как внешнее фоновое освещение, например свет от солнца.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Точечный источник освещения. Как пример это лампочка, свеча, факел, костры.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Прожекторный источник освещения. Используется для направленного освещения. Фонарик, уличная лампа, фары от автомобилей.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1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простого обозревания сцены, есть желание как-то изменить его состояние не только в коде, и для этого нужен интерфейс.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интерфейса была выбрана библиотека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представляющая собой решение для создания инструментальных панелей и редакторов.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преимуществами данного выбора стали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Immediate-mode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подход, позволяющий описывать интерфейс декларативным образом непосредственно в коде логики приложения, как и в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Unreal Engine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Slate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Высокая производительность и минимальные накладные расходы.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Простота интеграции с современными графическими AP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I,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нашем случае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OpenGL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Гибкая система кастомизации внешнего вида.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Широкая экосистема расширений и плагинов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не имеет встроенной поддержки рефлексии, поэтому её реализация требует ручного подхода.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Одним, из которых является обработка абстрактного синтаксического дерева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предоставляет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 содержит полную информацию о структуре программы, включая типы данных, функции, классы, поля и методы.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Пройдя по всем файлам программы, находит классы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далее проходит по телу класса и находит свойства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методы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FUNCTION().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после генерируется файл, в котором создаются специальные методы и структуры для работы с рефлексией в программе.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На слайде представлены два класса, класс с поддержкой рефлексии в </a:t>
            </a:r>
            <a:r>
              <a:rPr lang="en-US" dirty="0"/>
              <a:t>unreal engine </a:t>
            </a:r>
            <a:r>
              <a:rPr lang="ru-RU" dirty="0"/>
              <a:t>и в представленной работе, как видите различия минимальным.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1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 конечный результат разработки графического программного обеспечения для визуализации трехмерных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разработка графического программного обеспечения для визуализации трехмерных объектов.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Задачи, которые нужно реализовать для достижения данной цели: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оконное приложение, которое будет поддерживаться различными операционными системами, такие как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Windows, Linux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обработку трехмерных моделей и их отображение в ранее созданном оконном приложении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возможность импортирования трехмерных моделей из файлов, заготовленных из других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CAD-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 по типу Компас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Blender, Maya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AutoCAD</a:t>
            </a:r>
            <a:endParaRPr lang="ru-RU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удобный и практичный интерфейс для пользователя, который позволит пользоваться всем функционал для контроля состояний объектов на сцене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Интегрировать систему рефлексии для лучшего контроля пользовательских и системных типов данных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5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приведен список наиболее популярные существующие решения на данный момент: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данного графического программного обеспечения заключается в том, что это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Отечественная разработка, как например </a:t>
            </a: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поддерживается государственными грантами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свете последних событий – Импортозамещение западных продуктов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</a:t>
            </a:r>
            <a:r>
              <a:rPr lang="ru-RU" sz="18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+mn-ea"/>
                <a:cs typeface="Times New Roman" panose="02020603050405020304" pitchFamily="18" charset="0"/>
              </a:rPr>
              <a:t>, например для визуализации распределения теплоты при использования МКР или МКЭ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 4, в который входит: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и интеграция с различными операционными системами, такими как Windows и Linux. Для поддержки кроссплатформенности для данной работы взята библиотека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отображение трехмерных объектов также на любой операционной системе. Используется библиотека Open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Импортирование текстур и трехмерных объектов из файлов различных форматов. Используются библиотеки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соответственно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интерфейса. Аналогом используется библиотека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система рефлексии. Реализации основывается на фреймворке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Graphics Library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библиотеку, написанную на языке программирования C, предназначенную для обеспечения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необходимыми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работы с операционной системой.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библиотека позволяет создавать контекст, задавать параметры окна и обрабатывать пользовательский ввод.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представлено оконное приложение, для отображения которого использовалась данная библиотека.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OpenGL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процесс преобразования управляется графическим конвейером OpenGL. Графический конвейер состоит из 6 этапов: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Вершинный шейдер. На вход которого приходят вершинные данные, на выход набор трехмерных координат.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формы. Формирование набора вершин по которой будет строится геометрия.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Геометрический шейдер. Из набора вершин формируются примитивы.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Растеризация. Результат работы геометрического шейдера передаётся на этап растеризации, где результирующие примитивы соотносятся с пикселями на экране, формируя фрагменты.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Фрагментный шейдер.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Вычисление конечного цвета пикселя, на этом этапе чаще всего реализуются различные дополнительные эффекты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Тесты и смешивание. Этот этап проверяет значение глубины фрагмента и использует их для определения местоположения фрагмента относительно других объектов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dirty="0"/>
              <a:t>На слайде приведен простейший пример отображения треугольника, использующего шейдеры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 — процесс, заключающийся в наложении двумерных изображений (текстур) на поверхность модели для придания ей визуальной сложности и реалистичности.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Оно позволяет имитировать свойства материалов, такие как цвет, рельеф, отражающая способность и шероховатость, без значительного увеличения полигональной сетки.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для облегчения загрузки текстур использовалась библиотека </a:t>
            </a:r>
            <a:r>
              <a:rPr lang="en-US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SOIL,</a:t>
            </a: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так как поддерживает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большинство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распространенных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форматов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изображений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может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существенно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облегчить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процесс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загрузки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реализаци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7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Для импортирования трехмерных моделей использовалась библиотека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 (Open Asset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Import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Library), которая представляет собой широко распространенную библиотеку для импорта 3D-моделей, поддерживающую множество форматов файлов.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Ее ключевой особенностью является унифицированное представление данных: независимо от исходного формата, импортированная модель преобразуется в единую иерархическую структуру данных.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Это позволяет получать доступ к необходимым данным стандартизированным способом, что значительно упрощает работу с различными типами файлов трехмерных моделей.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На слайде представлена схематичная иллюстрация иерархии данных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При импорте модели библиотека загружает все ее данные в объект 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Scene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, который служит контейнером для всей информации о модели.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Далее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организует данные в виде иерархии узлов, где каждый узел содержит ссылки на соответствующие данные в объекте сцены и может иметь дочерние элементы.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Такая структура обеспечивает удобный и логичный доступ к компонентам модели, включая меши, материалы и текстуры.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Аффинные преобразования представляют собой фундаментальный математический аппарат, широко применяемый в компьютерной графике для манипуляции объектами в трехмерном пространстве. 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Сохраняя ключевые геометрические свойства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,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они обеспечивают точный контроль положения, ориентации и масштаба объектов. </a:t>
                </a: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 современной компьютерной графике аффинные преобразования реализуются через матрицы, основные виды включают: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трансляция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масштабирования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вращения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Важным свойством аффинных преобразований является возможность их композиции - последовательность преобразований может быть представлена единой матрицей, равной произведению матриц отдельных преобразований.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highlight>
                    <a:srgbClr val="FFFF00"/>
                  </a:highlight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Также в сложных 3D-сценах с иерархической организацией объектов, как в данной работе, особое значение приобретает корректное вычисление глобальных координат дочерних объектов. Оно вычисляется как произведение родительских матриц.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Но несмотря на широкое применение матричных преобразований</a:t>
                </a:r>
                <a:r>
                  <a:rPr lang="ru-RU" sz="1200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  <a:ea typeface="Times New Roman" panose="02020603050405020304" pitchFamily="18" charset="0"/>
                  </a:rPr>
                  <a:t>, появляется проблема,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возникающие при использовании матрицы вращения, под названием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Gimbal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Lock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b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для решения данной проблемы в работе вращение представляется кватернионом, а не эйлеровыми углами.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sz="1200" dirty="0"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: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При этом следует учитывать </a:t>
                </a:r>
                <a:r>
                  <a:rPr lang="ru-RU" b="0" i="0" dirty="0" err="1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некоммутативность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 матричного умножения.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6/23/2025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Аффинные преобразования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𝐓</m:t>
                      </m:r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196934" y="2841481"/>
            <a:ext cx="111751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трансляции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/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C28B8EA-4E5C-B671-BA8F-B4D5CFF3988F}"/>
              </a:ext>
            </a:extLst>
          </p:cNvPr>
          <p:cNvSpPr txBox="1"/>
          <p:nvPr/>
        </p:nvSpPr>
        <p:spPr>
          <a:xfrm>
            <a:off x="1314449" y="2841481"/>
            <a:ext cx="121920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масштабирования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/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ru-RU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6E8ED800-C66D-7AF7-1146-6E6FDA896A51}"/>
              </a:ext>
            </a:extLst>
          </p:cNvPr>
          <p:cNvSpPr txBox="1"/>
          <p:nvPr/>
        </p:nvSpPr>
        <p:spPr>
          <a:xfrm>
            <a:off x="2533651" y="2837071"/>
            <a:ext cx="17525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вращения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Преобразование точки в пространстве описывается формулой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9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Глобальная трансформация определяется как произведение матриц преобразований всех родительских объектов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𝒈𝒍𝒐𝒃𝒂𝒍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𝒑𝒂𝒓𝒆𝒏𝒕𝑵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 × … × 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</m:t>
                          </m:r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41BED3-0F1A-3E36-040C-379DDA030A9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93" y="1794913"/>
            <a:ext cx="1505703" cy="1186539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751594" y="2983657"/>
            <a:ext cx="150570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Fira Sans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94171" y="2983657"/>
            <a:ext cx="25741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0728B4F-8AB7-2387-0644-D902F873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5" y="1773950"/>
            <a:ext cx="2471434" cy="12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27F1D-A1B3-FF68-9D83-DC0D870A92E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0608458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702" y="2378931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236625" y="2983657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952B8-83B3-BDFB-66A8-559ACA2D90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Виды источников освещения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223489" y="1721304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Направленный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FA4B5-D3EB-2051-F511-F65362C8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9" y="919678"/>
            <a:ext cx="1281895" cy="8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32B625-1FFB-B81A-60B4-5862CF94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9" y="2152161"/>
            <a:ext cx="1281895" cy="962643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32287312-4D9D-9DCC-F3C3-F88287D95EBF}"/>
              </a:ext>
            </a:extLst>
          </p:cNvPr>
          <p:cNvSpPr txBox="1"/>
          <p:nvPr/>
        </p:nvSpPr>
        <p:spPr>
          <a:xfrm>
            <a:off x="1664103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Точечный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04BE63-9292-08BA-B506-A50E79D9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02" y="1018827"/>
            <a:ext cx="1281895" cy="6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3DB1FB-6700-A585-6D22-B828ED817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101" y="2147868"/>
            <a:ext cx="1287154" cy="961686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AE390939-DE10-9EE9-7FA9-7859E9218DB9}"/>
              </a:ext>
            </a:extLst>
          </p:cNvPr>
          <p:cNvSpPr txBox="1"/>
          <p:nvPr/>
        </p:nvSpPr>
        <p:spPr>
          <a:xfrm>
            <a:off x="3104716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Прожекторный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E0EA3AD-0A36-BB21-4060-B4552996E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58" y="788608"/>
            <a:ext cx="1281894" cy="92840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FF1E811-605D-F86D-858B-5B8C4306B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972" y="2147867"/>
            <a:ext cx="1286597" cy="961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4A9E8B-2C30-E184-E5E9-13022C92050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7805927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681816" y="2906830"/>
            <a:ext cx="324646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разработанного графического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2055D2-68EC-E36C-B712-1DCCC4BE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6" y="804628"/>
            <a:ext cx="3246466" cy="2102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468DB-F78F-CEA3-F46A-99B31923CFF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631282"/>
            <a:ext cx="144131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класса в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636363" y="2622096"/>
            <a:ext cx="119853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разработанном графическом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4FAA1-BBC6-548E-8DE8-68448203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188979"/>
            <a:ext cx="1445874" cy="1442300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F97E6F4C-D426-A2F7-D6ED-301734F6EF43}"/>
              </a:ext>
            </a:extLst>
          </p:cNvPr>
          <p:cNvSpPr txBox="1"/>
          <p:nvPr/>
        </p:nvSpPr>
        <p:spPr>
          <a:xfrm>
            <a:off x="2990850" y="2631278"/>
            <a:ext cx="14264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Сгенерированный </a:t>
            </a:r>
            <a:r>
              <a:rPr lang="en-US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h-</a:t>
            </a: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файл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500338-14EC-5E96-F844-93193598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66" y="815521"/>
            <a:ext cx="1235326" cy="1806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3FCE2F-CDA3-6AC7-C544-C46230432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94" y="1057839"/>
            <a:ext cx="1287614" cy="15694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367FD8-8FC4-B5F4-FE77-151CB50E102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319983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579021" y="3003110"/>
            <a:ext cx="345205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94562-8697-9457-4170-D4BF0D9AC83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28E0EF-F970-7879-82DC-9183DB98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826238"/>
            <a:ext cx="3371850" cy="21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7" y="4446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7E93514-CEFD-5226-0FEA-194B307C661A}"/>
              </a:ext>
            </a:extLst>
          </p:cNvPr>
          <p:cNvSpPr txBox="1">
            <a:spLocks/>
          </p:cNvSpPr>
          <p:nvPr/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kern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kern="0" dirty="0">
              <a:latin typeface="Fira Sans Condensed" panose="020B0503050000020004" pitchFamily="34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82FC693-3525-0F3D-0195-C0D4604C1A8E}"/>
              </a:ext>
            </a:extLst>
          </p:cNvPr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61140-C377-D7D1-CA4A-6BD097F33A02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022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Список обозначений и сокращений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(Open Graphics Library) –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Кроссплатформенный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API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2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3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графики.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(Graphics Library Framework) – библиотека для кроссплатформенного создания и открытия окон, создания OpenGL-контекста и управления вводом.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Шейдер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Shader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– Программа, выполняемая на GPU для обработки графических данных.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Текстура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Texture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растровое изображение (обычно в формате PNG, JPG, TGA и др.), которое накладывается на 3D-модель или 2D-объект, чтобы придать ей цвет, детализацию и реалистичность.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Reflection system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 программы.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78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поддерживающее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различные ОС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отображение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импортирование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удобный и практичный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пользователя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Интегрировать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систему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рефлексии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6348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1074705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060" y="192645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C35E5EA3-5557-F0C4-AA98-A905DB07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2" y="2372495"/>
            <a:ext cx="914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EE55C-0F79-7DB5-821F-BE7941EAB3C9}"/>
              </a:ext>
            </a:extLst>
          </p:cNvPr>
          <p:cNvSpPr txBox="1"/>
          <p:nvPr/>
        </p:nvSpPr>
        <p:spPr>
          <a:xfrm>
            <a:off x="196936" y="763600"/>
            <a:ext cx="4216227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Существующие решения: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Unity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CryEngine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Godot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Отечественная разработка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Импортозамещение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0F5CA-C89B-F4BF-05AD-C5E756CE0F9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трёхмерный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движок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ru-RU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ImGUI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3038496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143167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143167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3038496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84C07-4AE0-D24C-F04D-11CAF9D0284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необходимыми  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для работы с операционной системой. Данная библиотека позволяет создавать контекст, задавать параметры оконного приложения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55398-E40C-A93B-E039-210B25E2D489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графическим конвейером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BAC2F-E455-3BA9-E074-7F2652D1016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— процесс, заключающийся в наложении двумерных изображений (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на поверхность модели для придания ей визуальной сложности и реалистичности. 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44759" y="2963445"/>
            <a:ext cx="104515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нормал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ей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3153272" y="2954987"/>
            <a:ext cx="111837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5A9F8D-9247-0ED6-564F-89CB5A4A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2" y="1801422"/>
            <a:ext cx="1118377" cy="1160212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CCB2DB4E-29B2-1BF8-E377-1AFA7806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6" y="1916483"/>
            <a:ext cx="1045151" cy="1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0117A84-F8E8-34C4-CD24-2E2295FA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85" y="1488762"/>
            <a:ext cx="1259739" cy="14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65E62A6-B739-DD56-5E2B-388C9F007510}"/>
              </a:ext>
            </a:extLst>
          </p:cNvPr>
          <p:cNvSpPr txBox="1"/>
          <p:nvPr/>
        </p:nvSpPr>
        <p:spPr>
          <a:xfrm>
            <a:off x="1639385" y="2958120"/>
            <a:ext cx="125472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смещений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7BA8A-A7C5-9009-DC95-0C7B1BDB84C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774722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трехмерных моделей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826414" y="2996110"/>
            <a:ext cx="295727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Модель структуры </a:t>
            </a:r>
            <a:r>
              <a:rPr lang="en-US" sz="8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386189C-9096-AD8E-3618-86C6D4D1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8" y="985457"/>
            <a:ext cx="3347361" cy="19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14F97-3995-34F1-CAB3-0B4202B2DE0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1644979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32839</TotalTime>
  <Words>2607</Words>
  <Application>Microsoft Office PowerPoint</Application>
  <PresentationFormat>Произвольный</PresentationFormat>
  <Paragraphs>274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Fira Sans Condensed</vt:lpstr>
      <vt:lpstr>quote-cjk-patch</vt:lpstr>
      <vt:lpstr>Tahoma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Список обозначений и сокращений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Текстурирование</vt:lpstr>
      <vt:lpstr>Импортирование трехмерных моделей</vt:lpstr>
      <vt:lpstr>Аффинные преобразования</vt:lpstr>
      <vt:lpstr>Системы координат </vt:lpstr>
      <vt:lpstr>Освещение</vt:lpstr>
      <vt:lpstr>Виды источников освещения</vt:lpstr>
      <vt:lpstr>Интерфейс</vt:lpstr>
      <vt:lpstr>Система рефлексии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D emos</cp:lastModifiedBy>
  <cp:revision>411</cp:revision>
  <cp:lastPrinted>2023-06-04T12:49:29Z</cp:lastPrinted>
  <dcterms:created xsi:type="dcterms:W3CDTF">2022-05-21T19:07:15Z</dcterms:created>
  <dcterms:modified xsi:type="dcterms:W3CDTF">2025-06-23T12:14:16Z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