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969625" cy="61706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987192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8280" y="3312720"/>
            <a:ext cx="987192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60664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8280" y="331272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606640" y="331272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86200" y="144360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23760" y="144360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8280" y="331272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886200" y="331272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223760" y="3312720"/>
            <a:ext cx="317844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48280" y="1443600"/>
            <a:ext cx="9871920" cy="357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987192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481716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606640" y="1443600"/>
            <a:ext cx="481716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48280" y="245880"/>
            <a:ext cx="9871920" cy="47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06640" y="1443600"/>
            <a:ext cx="481716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8280" y="331272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481716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0664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606640" y="331272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1443600"/>
            <a:ext cx="481716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8280" y="3312720"/>
            <a:ext cx="9871920" cy="170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8280" y="245880"/>
            <a:ext cx="9871920" cy="102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8280" y="1443600"/>
            <a:ext cx="9871920" cy="35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8;p2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39" name="Google Shape;59;p2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0" name="Google Shape;60;p2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FAA46C-ABDA-4B53-B6AC-FABB68A78974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41" name="Google Shape;61;p2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spcAft>
                <a:spcPts val="1400"/>
              </a:spcAft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Para nos inteirar sobre os fundamentos da linguagem utilizaremos a própria IDE do Portugol Studio: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42" name="Google Shape;62;p2" descr=""/>
          <p:cNvPicPr/>
          <p:nvPr/>
        </p:nvPicPr>
        <p:blipFill>
          <a:blip r:embed="rId1"/>
          <a:stretch/>
        </p:blipFill>
        <p:spPr>
          <a:xfrm>
            <a:off x="266760" y="1684800"/>
            <a:ext cx="7022160" cy="361296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63;p2"/>
          <p:cNvSpPr/>
          <p:nvPr/>
        </p:nvSpPr>
        <p:spPr>
          <a:xfrm rot="14764200">
            <a:off x="311760" y="2595600"/>
            <a:ext cx="3227400" cy="261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0007"/>
          </a:solidFill>
          <a:ln w="9525">
            <a:solidFill>
              <a:srgbClr val="ed00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64;p2"/>
          <p:cNvSpPr/>
          <p:nvPr/>
        </p:nvSpPr>
        <p:spPr>
          <a:xfrm>
            <a:off x="1070640" y="1578240"/>
            <a:ext cx="249480" cy="895680"/>
          </a:xfrm>
          <a:prstGeom prst="ellipse">
            <a:avLst/>
          </a:prstGeom>
          <a:noFill/>
          <a:ln w="57150">
            <a:solidFill>
              <a:srgbClr val="ed000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69;p3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46" name="Google Shape;70;p3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7" name="Google Shape;71;p3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AF3078-1CB4-4C97-B589-ECA3519D571E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48" name="Google Shape;72;p3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spcAft>
                <a:spcPts val="1400"/>
              </a:spcAft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Para nos inteirar sobre os fundamentos da linguagem utilizaremos a própria IDE do Portugol Studio: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49" name="Google Shape;73;p3" descr=""/>
          <p:cNvPicPr/>
          <p:nvPr/>
        </p:nvPicPr>
        <p:blipFill>
          <a:blip r:embed="rId1"/>
          <a:stretch/>
        </p:blipFill>
        <p:spPr>
          <a:xfrm>
            <a:off x="258840" y="1690200"/>
            <a:ext cx="7212600" cy="387288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74;p3"/>
          <p:cNvSpPr/>
          <p:nvPr/>
        </p:nvSpPr>
        <p:spPr>
          <a:xfrm rot="10800000">
            <a:off x="1525680" y="1625040"/>
            <a:ext cx="3227400" cy="261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0007"/>
          </a:solidFill>
          <a:ln w="9525">
            <a:solidFill>
              <a:srgbClr val="ed000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75;p3"/>
          <p:cNvSpPr/>
          <p:nvPr/>
        </p:nvSpPr>
        <p:spPr>
          <a:xfrm>
            <a:off x="132840" y="1625040"/>
            <a:ext cx="1265400" cy="2820960"/>
          </a:xfrm>
          <a:prstGeom prst="rect">
            <a:avLst/>
          </a:prstGeom>
          <a:noFill/>
          <a:ln w="38100">
            <a:solidFill>
              <a:srgbClr val="ed000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80;p4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53" name="Google Shape;81;p4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82;p4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36CDC9C-4512-42F7-885C-8D1C10D20E8F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55" name="Google Shape;83;p4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Conceitos Básicos...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IDE de Programação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Variáveis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Input/Output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Operações Condicionais</a:t>
            </a:r>
            <a:endParaRPr b="0" lang="pt-BR" sz="22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Se / Senão / Senão Se</a:t>
            </a:r>
            <a:endParaRPr b="0" lang="pt-BR" sz="17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Escolha-Caso</a:t>
            </a:r>
            <a:endParaRPr b="0" lang="pt-BR" sz="17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Operações Lógicas</a:t>
            </a:r>
            <a:endParaRPr b="0" lang="pt-BR" sz="17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Laços de Repetição</a:t>
            </a:r>
            <a:endParaRPr b="0" lang="pt-BR" sz="22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Enquanto</a:t>
            </a:r>
            <a:endParaRPr b="0" lang="pt-BR" sz="17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spcAft>
                <a:spcPts val="1400"/>
              </a:spcAft>
              <a:buClr>
                <a:srgbClr val="000000"/>
              </a:buClr>
              <a:buFont typeface="Arial"/>
              <a:buChar char="○"/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Para</a:t>
            </a:r>
            <a:endParaRPr b="0" lang="pt-B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88;p5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57" name="Google Shape;89;p5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8" name="Google Shape;90;p5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1F7814-61BA-4DC4-BB0A-D927260F905F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59" name="Google Shape;91;p5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1 – Faça um programa que peça ao usuário que entre com um número. O programa deve exibir na tela o sucessor e o antecessor desse número e exibi-lo.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2 – Faça um software que peça ao usuário que entre com a temperatura em graus célsius e então converta essa temperatura para Fahrenheit. Lembrando que a formula de conversão é a seguinte:</a:t>
            </a: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spcAft>
                <a:spcPts val="1400"/>
              </a:spcAft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60" name="Google Shape;92;p5" descr=""/>
          <p:cNvPicPr/>
          <p:nvPr/>
        </p:nvPicPr>
        <p:blipFill>
          <a:blip r:embed="rId1"/>
          <a:stretch/>
        </p:blipFill>
        <p:spPr>
          <a:xfrm>
            <a:off x="258840" y="4140000"/>
            <a:ext cx="2274120" cy="12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7;p6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62" name="Google Shape;98;p6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82A5F0-E81E-493E-B57F-47CE07B9300F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63" name="Google Shape;99;p6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3 – Fazer um programa em que o usuário entre com sua altura e peso e que o software calcule o IMC baseado na tabela a seguir:</a:t>
            </a: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251280">
              <a:lnSpc>
                <a:spcPct val="107000"/>
              </a:lnSpc>
              <a:spcBef>
                <a:spcPts val="499"/>
              </a:spcBef>
              <a:spcAft>
                <a:spcPts val="1400"/>
              </a:spcAft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Complemento -&gt; Procurar na internet por tabela que levem em conta o sexo (masculino) e também a idade da pessoa para implementar em seu software.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64" name="Google Shape;100;p6" descr=""/>
          <p:cNvPicPr/>
          <p:nvPr/>
        </p:nvPicPr>
        <p:blipFill>
          <a:blip r:embed="rId1"/>
          <a:stretch/>
        </p:blipFill>
        <p:spPr>
          <a:xfrm>
            <a:off x="258840" y="1999080"/>
            <a:ext cx="3215880" cy="26330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01;p6" descr=""/>
          <p:cNvPicPr/>
          <p:nvPr/>
        </p:nvPicPr>
        <p:blipFill>
          <a:blip r:embed="rId2"/>
          <a:stretch/>
        </p:blipFill>
        <p:spPr>
          <a:xfrm>
            <a:off x="3802680" y="2664000"/>
            <a:ext cx="2857320" cy="126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06;p7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Portugol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67" name="Google Shape;107;p7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68" name="Google Shape;108;p7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4DB580-5CB5-44ED-AF28-E1C1C66BA885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69" name="Google Shape;109;p7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Utilizando os fluxogramas desenvolvidos na última aula, desenvolva um programa utilizando instruções básicas dos seguintes exercícios: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4 – Um software que calcula a </a:t>
            </a:r>
            <a:r>
              <a:rPr b="1" lang="pt-BR" sz="2200" spc="-1" strike="noStrike" u="sng">
                <a:solidFill>
                  <a:srgbClr val="595959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média aritmética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 de 4 notas inseridas por um usuário e ao final salve em um documento a mensagem de “Aprovado” caso esse valor seja maior ou igual a 6,0 ou “Reprovado” caso contrário;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5 – Um programa que calcule a </a:t>
            </a:r>
            <a:r>
              <a:rPr b="1" lang="pt-BR" sz="2200" spc="-1" strike="noStrike" u="sng">
                <a:solidFill>
                  <a:srgbClr val="595959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média ponderada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 de 4 notas inseridas por um usuário e ao final exiba o resultado na tela;</a:t>
            </a:r>
            <a:endParaRPr b="0" lang="pt-BR" sz="22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6 – Uma aplicação que calcule o “enésimo” termo de uma </a:t>
            </a:r>
            <a:r>
              <a:rPr b="1" lang="pt-BR" sz="2200" spc="-1" strike="noStrike" u="sng">
                <a:solidFill>
                  <a:srgbClr val="595959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progressão aritmética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 (esse termo é pedido ao usuário), que tem ordem -2 e que possui o primeiro termo como sendo o “2”;</a:t>
            </a: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spcAft>
                <a:spcPts val="1400"/>
              </a:spcAft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4;p8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Exercícios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71" name="Google Shape;115;p8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2" name="Google Shape;116;p8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76F272-9C0C-44FA-83C0-74AA43C6339E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73" name="Google Shape;117;p8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7 – Faça um programa que testa se determinado número inserido por um usuário é um palíndromo. Lembrando que palíndromo é uma palavra ou número que, lido ao contrário, mantem-se igual a palavra original. Exemplo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12345 -&gt; 54321, portanto “12345” não é palíndromo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123321 -&gt; 123321, portanto “123321” é palíndromo</a:t>
            </a:r>
            <a:endParaRPr b="0" lang="pt-BR" sz="2200" spc="-1" strike="noStrike">
              <a:latin typeface="Arial"/>
            </a:endParaRPr>
          </a:p>
          <a:p>
            <a:pPr marL="252000" indent="-251280">
              <a:lnSpc>
                <a:spcPct val="107000"/>
              </a:lnSpc>
              <a:spcBef>
                <a:spcPts val="499"/>
              </a:spcBef>
              <a:spcAft>
                <a:spcPts val="1400"/>
              </a:spcAft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8 – Faça um programa em que o usuário entre com sua data de nascimento. Baseado nisso responda se ele possui idade o suficiente para dar entrada em sua carteira de motorista!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22;p9"/>
          <p:cNvSpPr/>
          <p:nvPr/>
        </p:nvSpPr>
        <p:spPr>
          <a:xfrm>
            <a:off x="259200" y="6480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0" lang="pt-BR" sz="3400" spc="-1" strike="noStrike">
                <a:solidFill>
                  <a:srgbClr val="000000"/>
                </a:solidFill>
                <a:latin typeface="Arial"/>
                <a:ea typeface="Arial"/>
              </a:rPr>
              <a:t>Fluxogramas – Desafios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75" name="Google Shape;123;p9"/>
          <p:cNvSpPr/>
          <p:nvPr/>
        </p:nvSpPr>
        <p:spPr>
          <a:xfrm>
            <a:off x="259200" y="259200"/>
            <a:ext cx="104500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9000"/>
              </a:lnSpc>
              <a:spcAft>
                <a:spcPts val="1400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FUNDAMENTOS DE PROGRAMAÇÃO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6" name="Google Shape;124;p9"/>
          <p:cNvSpPr/>
          <p:nvPr/>
        </p:nvSpPr>
        <p:spPr>
          <a:xfrm>
            <a:off x="10163880" y="5594400"/>
            <a:ext cx="657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A2E2F4-05C6-45B1-BEAB-3AB699A8FE72}" type="slidenum"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77" name="Google Shape;125;p9"/>
          <p:cNvSpPr/>
          <p:nvPr/>
        </p:nvSpPr>
        <p:spPr>
          <a:xfrm>
            <a:off x="258840" y="1296000"/>
            <a:ext cx="104500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52000" indent="-25128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1 – Fazer um programa que calcula o fatorial de determinado número. Lembrando que o fatorial é representado da seguinte forma – suponha que o usuário entre com o número 5:</a:t>
            </a:r>
            <a:endParaRPr b="0" lang="pt-BR" sz="2200" spc="-1" strike="noStrike">
              <a:latin typeface="Arial"/>
            </a:endParaRPr>
          </a:p>
          <a:p>
            <a:pPr marL="234000" algn="just">
              <a:lnSpc>
                <a:spcPct val="103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5! = 5 * 4 * 3 * 2 * 1</a:t>
            </a:r>
            <a:endParaRPr b="0" lang="pt-BR" sz="1700" spc="-1" strike="noStrike">
              <a:latin typeface="Arial"/>
            </a:endParaRPr>
          </a:p>
          <a:p>
            <a:pPr marL="234000" algn="just">
              <a:lnSpc>
                <a:spcPct val="103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5! = 120</a:t>
            </a:r>
            <a:endParaRPr b="0" lang="pt-BR" sz="1700" spc="-1" strike="noStrike">
              <a:latin typeface="Arial"/>
            </a:endParaRPr>
          </a:p>
          <a:p>
            <a:pPr marL="2340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O resultado final do fatorial de 5 calculado é 120.</a:t>
            </a:r>
            <a:endParaRPr b="0" lang="pt-BR" sz="22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Faça uma versão utilizando laços de repetição E outra utilizando recursão</a:t>
            </a:r>
            <a:endParaRPr b="0" lang="pt-BR" sz="17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2 – Faça um programa em que o usuário deve inserir 14 temperaturas que ocorreram ao longo das duas últimas semanas. Seu programa deve:</a:t>
            </a:r>
            <a:endParaRPr b="0" lang="pt-BR" sz="22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2.1 – Saber qual foi o dia mais quente;</a:t>
            </a:r>
            <a:endParaRPr b="0" lang="pt-BR" sz="17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2.2 – Saber qual foi o dia mais frio;</a:t>
            </a:r>
            <a:endParaRPr b="0" lang="pt-BR" sz="1700" spc="-1" strike="noStrike">
              <a:latin typeface="Arial"/>
            </a:endParaRPr>
          </a:p>
          <a:p>
            <a:pPr lvl="1" marL="507600" indent="-272880" algn="just">
              <a:lnSpc>
                <a:spcPct val="103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700" spc="-1" strike="noStrike">
                <a:solidFill>
                  <a:srgbClr val="595959"/>
                </a:solidFill>
                <a:latin typeface="Arial"/>
                <a:ea typeface="Arial"/>
              </a:rPr>
              <a:t>2.3 – Colocar todas as temperaturas em ordem crescente (da menor para a maior);</a:t>
            </a:r>
            <a:endParaRPr b="0" lang="pt-BR" sz="1700" spc="-1" strike="noStrike">
              <a:latin typeface="Arial"/>
            </a:endParaRPr>
          </a:p>
          <a:p>
            <a:pPr marL="252000" indent="-251280" algn="just">
              <a:lnSpc>
                <a:spcPct val="107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3 – Faça um jogo da velha!</a:t>
            </a: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  <a:p>
            <a:pPr marL="252000" indent="-136800" algn="just">
              <a:lnSpc>
                <a:spcPct val="107000"/>
              </a:lnSpc>
              <a:spcBef>
                <a:spcPts val="499"/>
              </a:spcBef>
              <a:spcAft>
                <a:spcPts val="1400"/>
              </a:spcAft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2022-01-18T09:49:08Z</dcterms:created>
  <dc:creator>Augusto Cleber (SO/OPM43-BR)</dc:creator>
  <dc:description/>
  <dc:language>pt-BR</dc:language>
  <cp:lastModifiedBy/>
  <dcterms:modified xsi:type="dcterms:W3CDTF">2022-03-02T21:16:10Z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businessunit">
    <vt:lpwstr>$businessunit$</vt:lpwstr>
  </property>
  <property fmtid="{D5CDD505-2E9C-101B-9397-08002B2CF9AE}" pid="4" name="confidentiality">
    <vt:lpwstr>$confidentiality_internal$</vt:lpwstr>
  </property>
  <property fmtid="{D5CDD505-2E9C-101B-9397-08002B2CF9AE}" pid="5" name="copyright">
    <vt:lpwstr>$copyright$</vt:lpwstr>
  </property>
  <property fmtid="{D5CDD505-2E9C-101B-9397-08002B2CF9AE}" pid="6" name="dateformat">
    <vt:lpwstr>$dateformat$</vt:lpwstr>
  </property>
  <property fmtid="{D5CDD505-2E9C-101B-9397-08002B2CF9AE}" pid="7" name="repositoryremark">
    <vt:lpwstr>$repositoryremark$</vt:lpwstr>
  </property>
</Properties>
</file>