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0"/>
  </p:notesMasterIdLst>
  <p:sldIdLst>
    <p:sldId id="261" r:id="rId4"/>
    <p:sldId id="306" r:id="rId5"/>
    <p:sldId id="262" r:id="rId6"/>
    <p:sldId id="263" r:id="rId7"/>
    <p:sldId id="266" r:id="rId8"/>
    <p:sldId id="267" r:id="rId9"/>
    <p:sldId id="268" r:id="rId10"/>
    <p:sldId id="259" r:id="rId11"/>
    <p:sldId id="269" r:id="rId12"/>
    <p:sldId id="260" r:id="rId13"/>
    <p:sldId id="270" r:id="rId14"/>
    <p:sldId id="271" r:id="rId15"/>
    <p:sldId id="296" r:id="rId16"/>
    <p:sldId id="286" r:id="rId17"/>
    <p:sldId id="287" r:id="rId18"/>
    <p:sldId id="277" r:id="rId19"/>
    <p:sldId id="285" r:id="rId20"/>
    <p:sldId id="292" r:id="rId21"/>
    <p:sldId id="293" r:id="rId22"/>
    <p:sldId id="295" r:id="rId23"/>
    <p:sldId id="294" r:id="rId24"/>
    <p:sldId id="289" r:id="rId25"/>
    <p:sldId id="297" r:id="rId26"/>
    <p:sldId id="299" r:id="rId27"/>
    <p:sldId id="302" r:id="rId28"/>
    <p:sldId id="304" r:id="rId29"/>
    <p:sldId id="264" r:id="rId30"/>
    <p:sldId id="265" r:id="rId31"/>
    <p:sldId id="272" r:id="rId32"/>
    <p:sldId id="273" r:id="rId33"/>
    <p:sldId id="281" r:id="rId34"/>
    <p:sldId id="288" r:id="rId35"/>
    <p:sldId id="290" r:id="rId36"/>
    <p:sldId id="307" r:id="rId37"/>
    <p:sldId id="303" r:id="rId38"/>
    <p:sldId id="305" r:id="rId39"/>
  </p:sldIdLst>
  <p:sldSz cx="10969625" cy="6170613"/>
  <p:notesSz cx="6858000" cy="9144000"/>
  <p:custDataLst>
    <p:tags r:id="rId4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2950" autoAdjust="0"/>
  </p:normalViewPr>
  <p:slideViewPr>
    <p:cSldViewPr snapToGrid="0">
      <p:cViewPr>
        <p:scale>
          <a:sx n="75" d="100"/>
          <a:sy n="7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03.03.2022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6.html#whatsnew36-pep498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tackoverflow.com/questions/6889747/is-python-interpreted-or-compiled-or-both" TargetMode="External"/><Relationship Id="rId4" Type="http://schemas.openxmlformats.org/officeDocument/2006/relationships/hyperlink" Target="http://effbot.org/zone/python-compile.htm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en-US" b="1" i="1" dirty="0">
                <a:solidFill>
                  <a:srgbClr val="3D464D"/>
                </a:solidFill>
                <a:effectLst/>
                <a:latin typeface="Source Serif Pro"/>
              </a:rPr>
              <a:t>Add Python 3.5 to PATH</a:t>
            </a:r>
          </a:p>
          <a:p>
            <a:r>
              <a:rPr lang="pt-BR" dirty="0" err="1">
                <a:effectLst/>
              </a:rPr>
              <a:t>python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9999"/>
                </a:solidFill>
                <a:effectLst/>
              </a:rPr>
              <a:t>-</a:t>
            </a:r>
            <a:r>
              <a:rPr lang="pt-BR" dirty="0">
                <a:effectLst/>
              </a:rPr>
              <a:t>V</a:t>
            </a:r>
            <a:endParaRPr lang="pt-BR" dirty="0"/>
          </a:p>
          <a:p>
            <a:endParaRPr lang="pt-BR" dirty="0"/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Podemos rodar o Python diretamente do seu próprio Prompt. Podemos procurar pelo Python na caixa de pesquisa do Windows e abri-lo, assim o seu console próprio será aberto. Uma outra forma é abrir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IDLE do Python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se parece muito com o console, mas com um menu, que possui algumas opções extras</a:t>
            </a:r>
          </a:p>
          <a:p>
            <a:endParaRPr lang="pt-BR" dirty="0"/>
          </a:p>
          <a:p>
            <a:r>
              <a:rPr lang="pt-BR" dirty="0" err="1"/>
              <a:t>About</a:t>
            </a:r>
            <a:r>
              <a:rPr lang="pt-BR" dirty="0"/>
              <a:t> do Python</a:t>
            </a:r>
          </a:p>
          <a:p>
            <a:r>
              <a:rPr lang="pt-BR" dirty="0"/>
              <a:t>	Tela final de instalação</a:t>
            </a:r>
          </a:p>
          <a:p>
            <a:endParaRPr lang="pt-BR" dirty="0"/>
          </a:p>
          <a:p>
            <a:r>
              <a:rPr lang="pt-BR" dirty="0"/>
              <a:t>Porque Python 3? E o Python 2?</a:t>
            </a:r>
          </a:p>
          <a:p>
            <a:endParaRPr lang="pt-BR" dirty="0"/>
          </a:p>
          <a:p>
            <a:r>
              <a:rPr lang="pt-BR" dirty="0"/>
              <a:t>Opção online</a:t>
            </a:r>
          </a:p>
          <a:p>
            <a:r>
              <a:rPr lang="pt-BR" dirty="0"/>
              <a:t>https://replit.com/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3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time</a:t>
            </a:r>
          </a:p>
          <a:p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contagem_regressiva</a:t>
            </a:r>
            <a:r>
              <a:rPr lang="pt-BR" dirty="0"/>
              <a:t> = 10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contagem_regressiva</a:t>
            </a:r>
            <a:r>
              <a:rPr lang="pt-BR" dirty="0"/>
              <a:t> &gt; -1):</a:t>
            </a:r>
          </a:p>
          <a:p>
            <a:r>
              <a:rPr lang="pt-BR" dirty="0"/>
              <a:t>        print(</a:t>
            </a:r>
            <a:r>
              <a:rPr lang="pt-BR" dirty="0" err="1"/>
              <a:t>contagem_regressiva</a:t>
            </a:r>
            <a:r>
              <a:rPr lang="pt-BR" dirty="0"/>
              <a:t>)</a:t>
            </a:r>
          </a:p>
          <a:p>
            <a:r>
              <a:rPr lang="pt-BR" dirty="0"/>
              <a:t>        </a:t>
            </a:r>
            <a:r>
              <a:rPr lang="pt-BR" dirty="0" err="1"/>
              <a:t>contagem_regressiva</a:t>
            </a:r>
            <a:r>
              <a:rPr lang="pt-BR" dirty="0"/>
              <a:t> = </a:t>
            </a:r>
            <a:r>
              <a:rPr lang="pt-BR" dirty="0" err="1"/>
              <a:t>contagem_regressiva</a:t>
            </a:r>
            <a:r>
              <a:rPr lang="pt-BR" dirty="0"/>
              <a:t> - 1</a:t>
            </a:r>
          </a:p>
          <a:p>
            <a:r>
              <a:rPr lang="pt-BR" dirty="0"/>
              <a:t>        </a:t>
            </a:r>
            <a:r>
              <a:rPr lang="pt-BR" dirty="0" err="1"/>
              <a:t>time.sleep</a:t>
            </a:r>
            <a:r>
              <a:rPr lang="pt-BR" dirty="0"/>
              <a:t>(1)</a:t>
            </a:r>
          </a:p>
          <a:p>
            <a:r>
              <a:rPr lang="pt-BR" dirty="0"/>
              <a:t>    print("CONTAGEM FINALIZADA!!!")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   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2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time</a:t>
            </a:r>
          </a:p>
          <a:p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contagem_regressiva</a:t>
            </a:r>
            <a:r>
              <a:rPr lang="pt-BR" dirty="0"/>
              <a:t> = 10</a:t>
            </a:r>
          </a:p>
          <a:p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contagem_regressiva</a:t>
            </a:r>
            <a:r>
              <a:rPr lang="pt-BR" dirty="0"/>
              <a:t> &gt; -1):</a:t>
            </a:r>
          </a:p>
          <a:p>
            <a:r>
              <a:rPr lang="pt-BR" dirty="0"/>
              <a:t>        print(</a:t>
            </a:r>
            <a:r>
              <a:rPr lang="pt-BR" dirty="0" err="1"/>
              <a:t>contagem_regressiva</a:t>
            </a:r>
            <a:r>
              <a:rPr lang="pt-BR" dirty="0"/>
              <a:t>)</a:t>
            </a:r>
          </a:p>
          <a:p>
            <a:r>
              <a:rPr lang="pt-BR" dirty="0"/>
              <a:t>        </a:t>
            </a:r>
            <a:r>
              <a:rPr lang="pt-BR" dirty="0" err="1"/>
              <a:t>contagem_regressiva</a:t>
            </a:r>
            <a:r>
              <a:rPr lang="pt-BR" dirty="0"/>
              <a:t> = </a:t>
            </a:r>
            <a:r>
              <a:rPr lang="pt-BR" dirty="0" err="1"/>
              <a:t>contagem_regressiva</a:t>
            </a:r>
            <a:r>
              <a:rPr lang="pt-BR" dirty="0"/>
              <a:t> - 1</a:t>
            </a:r>
          </a:p>
          <a:p>
            <a:r>
              <a:rPr lang="pt-BR" dirty="0"/>
              <a:t>        </a:t>
            </a:r>
            <a:r>
              <a:rPr lang="pt-BR" dirty="0" err="1"/>
              <a:t>time.sleep</a:t>
            </a:r>
            <a:r>
              <a:rPr lang="pt-BR" dirty="0"/>
              <a:t>(1)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contagem_regressiva</a:t>
            </a:r>
            <a:r>
              <a:rPr lang="pt-BR" dirty="0"/>
              <a:t> == 5):</a:t>
            </a:r>
          </a:p>
          <a:p>
            <a:r>
              <a:rPr lang="pt-BR" dirty="0"/>
              <a:t>            break</a:t>
            </a:r>
          </a:p>
          <a:p>
            <a:r>
              <a:rPr lang="pt-BR" dirty="0"/>
              <a:t>    print("CONTAGEM FINALIZADA!!!")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   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85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Voltando ao código do nosso jogo de adivinhação, implementamos o loop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while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no qual temos uma variável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rodada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que começa com o valor 1, e é incrementada dentro do loop, que por sua vez tem uma condição de entrada, que é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rodada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ser menor ou igual ao total de tentativas, que é 3.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Ou seja,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rodada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tem um valor inicial, que é 1, e vai até 3. Fazemos um laço começando com um valor inicial, até um valor final, sempre incrementando esse valor a cada iteração.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Em casos como esse, existe um outro loop que simplifica essa ideia de começar com um valor, e incrementá-lo até chegar em um valor final, o loop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for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Entendendo o for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entender o loop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for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podemos ir até o console do Python para ver o seu funcionamento. A ideia é nós definirmos o valor inicial e o valor final, que o loop o incrementa automaticamente. Para definir o valor inicial e final, utilizamos a função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passando-os por parâmetro, definindo assim a série de valores. A sintaxe é a seguinte</a:t>
            </a:r>
          </a:p>
          <a:p>
            <a:endParaRPr lang="pt-BR" dirty="0"/>
          </a:p>
          <a:p>
            <a:r>
              <a:rPr lang="pt-BR" dirty="0"/>
              <a:t>O segundo valor da função range() não é inclusivo.</a:t>
            </a:r>
          </a:p>
          <a:p>
            <a:endParaRPr lang="pt-BR" dirty="0"/>
          </a:p>
          <a:p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rodada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rodada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Com a função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podemos definir um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step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é o intervalo entre os elementos, por padrão 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step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é 1.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Definimos-o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 passando um terceiro parâmetro para a função: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rodada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rodada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Mas não necessariamente precisamos usar a função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no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for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podemos passar os valor manualmente: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rodada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/>
              <a:t>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4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8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9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rodada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  <a:p>
            <a:r>
              <a:rPr lang="pt-BR" dirty="0"/>
              <a:t>ALTERAÇÃO NO JOGO:</a:t>
            </a:r>
          </a:p>
          <a:p>
            <a:endParaRPr lang="pt-BR" dirty="0"/>
          </a:p>
          <a:p>
            <a:r>
              <a:rPr lang="pt-BR" dirty="0">
                <a:solidFill>
                  <a:srgbClr val="CC7832"/>
                </a:solidFill>
                <a:effectLst/>
              </a:rPr>
              <a:t>for </a:t>
            </a:r>
            <a:r>
              <a:rPr lang="pt-BR" dirty="0"/>
              <a:t>i </a:t>
            </a:r>
            <a:r>
              <a:rPr lang="pt-BR" dirty="0">
                <a:solidFill>
                  <a:srgbClr val="CC7832"/>
                </a:solidFill>
                <a:effectLst/>
              </a:rPr>
              <a:t>in </a:t>
            </a:r>
            <a:r>
              <a:rPr lang="pt-BR" dirty="0">
                <a:solidFill>
                  <a:srgbClr val="8888C6"/>
                </a:solidFill>
                <a:effectLst/>
              </a:rPr>
              <a:t>range</a:t>
            </a:r>
            <a:r>
              <a:rPr lang="pt-BR" dirty="0"/>
              <a:t>(</a:t>
            </a:r>
            <a:r>
              <a:rPr lang="pt-BR" dirty="0">
                <a:solidFill>
                  <a:srgbClr val="6897BB"/>
                </a:solidFill>
                <a:effectLst/>
              </a:rPr>
              <a:t>1</a:t>
            </a:r>
            <a:r>
              <a:rPr lang="pt-BR" dirty="0">
                <a:solidFill>
                  <a:srgbClr val="CC7832"/>
                </a:solidFill>
                <a:effectLst/>
              </a:rPr>
              <a:t>, </a:t>
            </a:r>
            <a:r>
              <a:rPr lang="pt-BR" dirty="0" err="1"/>
              <a:t>total_de_tentativas</a:t>
            </a:r>
            <a:r>
              <a:rPr lang="pt-BR" dirty="0"/>
              <a:t> + </a:t>
            </a:r>
            <a:r>
              <a:rPr lang="pt-BR" dirty="0">
                <a:solidFill>
                  <a:srgbClr val="6897BB"/>
                </a:solidFill>
                <a:effectLst/>
              </a:rPr>
              <a:t>1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>
                <a:solidFill>
                  <a:srgbClr val="808080"/>
                </a:solidFill>
                <a:effectLst/>
              </a:rPr>
              <a:t>#while (rodada &lt;= </a:t>
            </a:r>
            <a:r>
              <a:rPr lang="pt-BR" dirty="0" err="1">
                <a:solidFill>
                  <a:srgbClr val="808080"/>
                </a:solidFill>
                <a:effectLst/>
              </a:rPr>
              <a:t>total_de_tentativas</a:t>
            </a:r>
            <a:r>
              <a:rPr lang="pt-BR" dirty="0">
                <a:solidFill>
                  <a:srgbClr val="808080"/>
                </a:solidFill>
                <a:effectLst/>
              </a:rPr>
              <a:t>):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96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Transcreva o código abaixo utilizando um laço de repetição for():</a:t>
            </a:r>
          </a:p>
          <a:p>
            <a:endParaRPr lang="pt-BR" dirty="0"/>
          </a:p>
          <a:p>
            <a:r>
              <a:rPr lang="pt-BR" dirty="0"/>
              <a:t>contador = </a:t>
            </a:r>
            <a:r>
              <a:rPr lang="pt-BR" dirty="0">
                <a:solidFill>
                  <a:srgbClr val="6897BB"/>
                </a:solidFill>
                <a:effectLst/>
              </a:rPr>
              <a:t>1</a:t>
            </a:r>
            <a:br>
              <a:rPr lang="pt-BR" dirty="0">
                <a:solidFill>
                  <a:srgbClr val="6897BB"/>
                </a:solidFill>
                <a:effectLst/>
              </a:rPr>
            </a:br>
            <a:r>
              <a:rPr lang="pt-BR" dirty="0" err="1">
                <a:solidFill>
                  <a:srgbClr val="CC7832"/>
                </a:solidFill>
                <a:effectLst/>
              </a:rPr>
              <a:t>while</a:t>
            </a:r>
            <a:r>
              <a:rPr lang="pt-BR" dirty="0"/>
              <a:t>(contador &lt;= </a:t>
            </a:r>
            <a:r>
              <a:rPr lang="pt-BR" dirty="0">
                <a:solidFill>
                  <a:srgbClr val="6897BB"/>
                </a:solidFill>
                <a:effectLst/>
              </a:rPr>
              <a:t>10</a:t>
            </a:r>
            <a:r>
              <a:rPr lang="pt-BR" dirty="0"/>
              <a:t>):</a:t>
            </a:r>
            <a:br>
              <a:rPr lang="pt-BR" dirty="0"/>
            </a:br>
            <a:r>
              <a:rPr lang="pt-BR" dirty="0"/>
              <a:t>    </a:t>
            </a:r>
            <a:r>
              <a:rPr lang="pt-BR" dirty="0">
                <a:solidFill>
                  <a:srgbClr val="8888C6"/>
                </a:solidFill>
                <a:effectLst/>
              </a:rPr>
              <a:t>print</a:t>
            </a:r>
            <a:r>
              <a:rPr lang="pt-BR" dirty="0"/>
              <a:t>(contador)</a:t>
            </a:r>
            <a:br>
              <a:rPr lang="pt-BR" dirty="0"/>
            </a:br>
            <a:r>
              <a:rPr lang="pt-BR" dirty="0"/>
              <a:t>    contador = contador + </a:t>
            </a:r>
            <a:r>
              <a:rPr lang="pt-BR" dirty="0">
                <a:solidFill>
                  <a:srgbClr val="6897BB"/>
                </a:solidFill>
                <a:effectLst/>
              </a:rPr>
              <a:t>1</a:t>
            </a:r>
          </a:p>
          <a:p>
            <a:endParaRPr lang="pt-BR" dirty="0">
              <a:solidFill>
                <a:srgbClr val="6897BB"/>
              </a:solidFill>
              <a:effectLst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Muito cuidado com 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for .. 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A posição final é não-inclusiva, por isso que para imprimirmos de 1 até 10, usamos 11 como posição final:</a:t>
            </a:r>
            <a:endParaRPr lang="pt-BR" dirty="0">
              <a:solidFill>
                <a:srgbClr val="6897BB"/>
              </a:solidFill>
              <a:effectLst/>
            </a:endParaRPr>
          </a:p>
          <a:p>
            <a:endParaRPr lang="pt-BR" dirty="0">
              <a:solidFill>
                <a:srgbClr val="6897BB"/>
              </a:solidFill>
              <a:effectLst/>
            </a:endParaRPr>
          </a:p>
          <a:p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contador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contador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 o Código </a:t>
            </a:r>
            <a:r>
              <a:rPr lang="en-US" dirty="0" err="1"/>
              <a:t>abaixo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pt-BR" dirty="0">
                <a:solidFill>
                  <a:srgbClr val="6897BB"/>
                </a:solidFill>
                <a:effectLst/>
              </a:rPr>
              <a:t>contador = 1</a:t>
            </a:r>
          </a:p>
          <a:p>
            <a:r>
              <a:rPr lang="pt-BR" dirty="0" err="1">
                <a:solidFill>
                  <a:srgbClr val="6897BB"/>
                </a:solidFill>
                <a:effectLst/>
              </a:rPr>
              <a:t>while</a:t>
            </a:r>
            <a:r>
              <a:rPr lang="pt-BR" dirty="0">
                <a:solidFill>
                  <a:srgbClr val="6897BB"/>
                </a:solidFill>
                <a:effectLst/>
              </a:rPr>
              <a:t>(contador &lt;= 10):</a:t>
            </a:r>
          </a:p>
          <a:p>
            <a:r>
              <a:rPr lang="pt-BR" dirty="0">
                <a:solidFill>
                  <a:srgbClr val="6897BB"/>
                </a:solidFill>
                <a:effectLst/>
              </a:rPr>
              <a:t>    print(contador)</a:t>
            </a:r>
          </a:p>
          <a:p>
            <a:r>
              <a:rPr lang="pt-BR" dirty="0">
                <a:solidFill>
                  <a:srgbClr val="6897BB"/>
                </a:solidFill>
                <a:effectLst/>
              </a:rPr>
              <a:t>    contador = contador + 3</a:t>
            </a:r>
            <a:endParaRPr lang="en-US" dirty="0">
              <a:solidFill>
                <a:srgbClr val="6897BB"/>
              </a:solidFill>
              <a:effectLst/>
            </a:endParaRPr>
          </a:p>
          <a:p>
            <a:endParaRPr lang="en-US" dirty="0">
              <a:solidFill>
                <a:srgbClr val="6897BB"/>
              </a:solidFill>
              <a:effectLst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função range possui os seguintes parâmetros:</a:t>
            </a:r>
          </a:p>
          <a:p>
            <a:r>
              <a:rPr lang="pt-BR" dirty="0">
                <a:effectLst/>
              </a:rPr>
              <a:t>range</a:t>
            </a:r>
            <a:r>
              <a:rPr lang="pt-BR" dirty="0">
                <a:solidFill>
                  <a:srgbClr val="999999"/>
                </a:solidFill>
                <a:effectLst/>
              </a:rPr>
              <a:t>(</a:t>
            </a:r>
            <a:r>
              <a:rPr lang="pt-BR" dirty="0">
                <a:effectLst/>
              </a:rPr>
              <a:t>start</a:t>
            </a:r>
            <a:r>
              <a:rPr lang="pt-BR" dirty="0">
                <a:solidFill>
                  <a:srgbClr val="999999"/>
                </a:solidFill>
                <a:effectLst/>
              </a:rPr>
              <a:t>,</a:t>
            </a:r>
            <a:r>
              <a:rPr lang="pt-BR" dirty="0">
                <a:effectLst/>
              </a:rPr>
              <a:t> stop</a:t>
            </a:r>
            <a:r>
              <a:rPr lang="pt-BR" dirty="0">
                <a:solidFill>
                  <a:srgbClr val="999999"/>
                </a:solidFill>
                <a:effectLst/>
              </a:rPr>
              <a:t>,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9999"/>
                </a:solidFill>
                <a:effectLst/>
              </a:rPr>
              <a:t>[</a:t>
            </a:r>
            <a:r>
              <a:rPr lang="pt-BR" dirty="0" err="1">
                <a:effectLst/>
              </a:rPr>
              <a:t>step</a:t>
            </a:r>
            <a:r>
              <a:rPr lang="pt-BR" dirty="0">
                <a:solidFill>
                  <a:srgbClr val="999999"/>
                </a:solidFill>
                <a:effectLst/>
              </a:rPr>
              <a:t>])</a:t>
            </a:r>
            <a:endParaRPr lang="en-US" dirty="0">
              <a:solidFill>
                <a:srgbClr val="6897BB"/>
              </a:solidFill>
              <a:effectLst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Onde o </a:t>
            </a:r>
            <a:r>
              <a:rPr lang="pt-BR" dirty="0" err="1"/>
              <a:t>step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é opcional. Como queremos "pular" de 3 em 3, começando com 1 (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start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 até 10 (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stop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).</a:t>
            </a:r>
            <a:endParaRPr lang="en-US" dirty="0">
              <a:solidFill>
                <a:srgbClr val="6897BB"/>
              </a:solidFill>
              <a:effectLst/>
            </a:endParaRPr>
          </a:p>
          <a:p>
            <a:endParaRPr lang="en-US" dirty="0">
              <a:solidFill>
                <a:srgbClr val="6897BB"/>
              </a:solidFill>
              <a:effectLst/>
            </a:endParaRPr>
          </a:p>
          <a:p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 err="1"/>
              <a:t>contador</a:t>
            </a:r>
            <a:r>
              <a:rPr lang="en-US" dirty="0"/>
              <a:t>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>
                <a:solidFill>
                  <a:srgbClr val="8888C6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11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 err="1"/>
              <a:t>contador</a:t>
            </a:r>
            <a:r>
              <a:rPr lang="en-US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CC7832"/>
                </a:solidFill>
                <a:effectLst/>
              </a:rPr>
              <a:t>def</a:t>
            </a:r>
            <a:r>
              <a:rPr lang="pt-BR" dirty="0">
                <a:solidFill>
                  <a:srgbClr val="CC7832"/>
                </a:solidFill>
                <a:effectLst/>
              </a:rPr>
              <a:t> </a:t>
            </a:r>
            <a:r>
              <a:rPr lang="pt-BR" dirty="0" err="1">
                <a:solidFill>
                  <a:srgbClr val="CC7832"/>
                </a:solidFill>
                <a:effectLst/>
              </a:rPr>
              <a:t>main</a:t>
            </a:r>
            <a:r>
              <a:rPr lang="pt-BR" dirty="0">
                <a:solidFill>
                  <a:srgbClr val="CC7832"/>
                </a:solidFill>
                <a:effectLst/>
              </a:rPr>
              <a:t>():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temperaturas = [29, 29, 30, 27, 31, 30, 20, 23, 29, 30]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for 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 in range(10):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print(temperaturas[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])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print("-------------------")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for 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 in range(0, 10):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print(temperaturas[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])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print("-------------------")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for 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 in range(0, 10, 1):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print(temperaturas[</a:t>
            </a:r>
            <a:r>
              <a:rPr lang="pt-BR" dirty="0" err="1">
                <a:solidFill>
                  <a:srgbClr val="CC7832"/>
                </a:solidFill>
                <a:effectLst/>
              </a:rPr>
              <a:t>pos</a:t>
            </a:r>
            <a:r>
              <a:rPr lang="pt-BR" dirty="0">
                <a:solidFill>
                  <a:srgbClr val="CC7832"/>
                </a:solidFill>
                <a:effectLst/>
              </a:rPr>
              <a:t>])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print("-------------------")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for temperatura in temperaturas: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</a:rPr>
              <a:t> (temperatura == 30):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    continue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print(temperatura)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</a:rPr>
              <a:t> (temperatura == 31):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        break</a:t>
            </a:r>
          </a:p>
          <a:p>
            <a:endParaRPr lang="pt-BR" dirty="0">
              <a:solidFill>
                <a:srgbClr val="CC7832"/>
              </a:solidFill>
              <a:effectLst/>
            </a:endParaRPr>
          </a:p>
          <a:p>
            <a:r>
              <a:rPr lang="pt-BR" dirty="0" err="1">
                <a:solidFill>
                  <a:srgbClr val="CC7832"/>
                </a:solidFill>
                <a:effectLst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</a:rPr>
              <a:t> __</a:t>
            </a:r>
            <a:r>
              <a:rPr lang="pt-BR" dirty="0" err="1">
                <a:solidFill>
                  <a:srgbClr val="CC7832"/>
                </a:solidFill>
                <a:effectLst/>
              </a:rPr>
              <a:t>name</a:t>
            </a:r>
            <a:r>
              <a:rPr lang="pt-BR" dirty="0">
                <a:solidFill>
                  <a:srgbClr val="CC7832"/>
                </a:solidFill>
                <a:effectLst/>
              </a:rPr>
              <a:t>__ == "__</a:t>
            </a:r>
            <a:r>
              <a:rPr lang="pt-BR" dirty="0" err="1">
                <a:solidFill>
                  <a:srgbClr val="CC7832"/>
                </a:solidFill>
                <a:effectLst/>
              </a:rPr>
              <a:t>main</a:t>
            </a:r>
            <a:r>
              <a:rPr lang="pt-BR" dirty="0">
                <a:solidFill>
                  <a:srgbClr val="CC7832"/>
                </a:solidFill>
                <a:effectLst/>
              </a:rPr>
              <a:t>__":</a:t>
            </a:r>
          </a:p>
          <a:p>
            <a:r>
              <a:rPr lang="pt-BR" dirty="0">
                <a:solidFill>
                  <a:srgbClr val="CC7832"/>
                </a:solidFill>
                <a:effectLst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</a:rPr>
              <a:t>main</a:t>
            </a:r>
            <a:r>
              <a:rPr lang="pt-BR" dirty="0">
                <a:solidFill>
                  <a:srgbClr val="CC7832"/>
                </a:solidFill>
                <a:effectLst/>
              </a:rPr>
              <a:t>()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42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area</a:t>
            </a:r>
            <a:r>
              <a:rPr lang="pt-BR" dirty="0"/>
              <a:t>="ETS"</a:t>
            </a:r>
          </a:p>
          <a:p>
            <a:r>
              <a:rPr lang="pt-BR" dirty="0"/>
              <a:t>    idade=60</a:t>
            </a:r>
          </a:p>
          <a:p>
            <a:r>
              <a:rPr lang="pt-BR" dirty="0"/>
              <a:t>    print(</a:t>
            </a:r>
            <a:r>
              <a:rPr lang="pt-BR" dirty="0" err="1"/>
              <a:t>area</a:t>
            </a:r>
            <a:r>
              <a:rPr lang="pt-BR" dirty="0"/>
              <a:t>,"</a:t>
            </a:r>
            <a:r>
              <a:rPr lang="pt-BR" dirty="0" err="1"/>
              <a:t>POSSUI",idade,"ANOS</a:t>
            </a:r>
            <a:r>
              <a:rPr lang="pt-BR" dirty="0"/>
              <a:t> DE TRADIÇÃO!")</a:t>
            </a:r>
          </a:p>
          <a:p>
            <a:r>
              <a:rPr lang="pt-BR" dirty="0"/>
              <a:t>    print("{} POSSUI {} ANOS DE TRADIÇÃO!".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area</a:t>
            </a:r>
            <a:r>
              <a:rPr lang="pt-BR" dirty="0"/>
              <a:t>, idade))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   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https://docs.python.org/3/library/functions.html</a:t>
            </a:r>
          </a:p>
          <a:p>
            <a:endParaRPr lang="pt-BR" dirty="0"/>
          </a:p>
          <a:p>
            <a:r>
              <a:rPr lang="pt-BR" dirty="0"/>
              <a:t>Específica do Format</a:t>
            </a:r>
          </a:p>
          <a:p>
            <a:r>
              <a:rPr lang="pt-BR" dirty="0"/>
              <a:t>https://docs.python.org/3.9/tutorial/inputoutput.html#fancier-output-formatting</a:t>
            </a:r>
          </a:p>
          <a:p>
            <a:endParaRPr lang="pt-BR" dirty="0"/>
          </a:p>
          <a:p>
            <a:r>
              <a:rPr lang="pt-BR" dirty="0"/>
              <a:t>Acessar para ver os exemplos:</a:t>
            </a:r>
          </a:p>
          <a:p>
            <a:r>
              <a:rPr lang="pt-BR" dirty="0"/>
              <a:t>https://docs.python.org/3/library/string.html#formatexamples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272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imprimir a frase abaixo utilizando o a nova configuração de print apresentada?</a:t>
            </a:r>
          </a:p>
          <a:p>
            <a:endParaRPr lang="pt-BR" dirty="0"/>
          </a:p>
          <a:p>
            <a:r>
              <a:rPr lang="pt-BR" dirty="0" err="1"/>
              <a:t>dia_inicio_ferias</a:t>
            </a:r>
            <a:r>
              <a:rPr lang="pt-BR" dirty="0"/>
              <a:t> = </a:t>
            </a:r>
            <a:r>
              <a:rPr lang="pt-BR" dirty="0">
                <a:solidFill>
                  <a:srgbClr val="6897BB"/>
                </a:solidFill>
                <a:effectLst/>
              </a:rPr>
              <a:t>17</a:t>
            </a:r>
            <a:br>
              <a:rPr lang="pt-BR" dirty="0">
                <a:solidFill>
                  <a:srgbClr val="6897BB"/>
                </a:solidFill>
                <a:effectLst/>
              </a:rPr>
            </a:br>
            <a:r>
              <a:rPr lang="pt-BR" dirty="0" err="1"/>
              <a:t>dia_final_ferias</a:t>
            </a:r>
            <a:r>
              <a:rPr lang="pt-BR" dirty="0"/>
              <a:t> = </a:t>
            </a:r>
            <a:r>
              <a:rPr lang="pt-BR" dirty="0">
                <a:solidFill>
                  <a:srgbClr val="6897BB"/>
                </a:solidFill>
                <a:effectLst/>
              </a:rPr>
              <a:t>31</a:t>
            </a:r>
            <a:br>
              <a:rPr lang="pt-BR" dirty="0">
                <a:solidFill>
                  <a:srgbClr val="6897BB"/>
                </a:solidFill>
                <a:effectLst/>
              </a:rPr>
            </a:br>
            <a:r>
              <a:rPr lang="pt-BR" dirty="0" err="1"/>
              <a:t>mes</a:t>
            </a:r>
            <a:r>
              <a:rPr lang="pt-BR" dirty="0"/>
              <a:t> = </a:t>
            </a:r>
            <a:r>
              <a:rPr lang="pt-BR" dirty="0">
                <a:solidFill>
                  <a:srgbClr val="6A8759"/>
                </a:solidFill>
                <a:effectLst/>
              </a:rPr>
              <a:t>"Dezembro"</a:t>
            </a:r>
            <a:br>
              <a:rPr lang="pt-BR" dirty="0">
                <a:solidFill>
                  <a:srgbClr val="6A8759"/>
                </a:solidFill>
                <a:effectLst/>
              </a:rPr>
            </a:br>
            <a:r>
              <a:rPr lang="pt-BR" dirty="0"/>
              <a:t>ano = </a:t>
            </a:r>
            <a:r>
              <a:rPr lang="pt-BR" dirty="0">
                <a:solidFill>
                  <a:srgbClr val="6897BB"/>
                </a:solidFill>
                <a:effectLst/>
              </a:rPr>
              <a:t>2021</a:t>
            </a:r>
            <a:br>
              <a:rPr lang="pt-BR" dirty="0">
                <a:solidFill>
                  <a:srgbClr val="6897BB"/>
                </a:solidFill>
                <a:effectLst/>
              </a:rPr>
            </a:br>
            <a:br>
              <a:rPr lang="pt-BR" dirty="0">
                <a:solidFill>
                  <a:srgbClr val="6897BB"/>
                </a:solidFill>
                <a:effectLst/>
              </a:rPr>
            </a:br>
            <a:r>
              <a:rPr lang="pt-BR" dirty="0">
                <a:solidFill>
                  <a:srgbClr val="808080"/>
                </a:solidFill>
                <a:effectLst/>
              </a:rPr>
              <a:t>#"AS FÉRIAS SERÃO RETIRADAS ENTRE O DIA XX E O DIA YY DO MÊS DE ZZ DO ANO DE AA"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print("AS FÉRIAS SERÃO RETIRADAS ENTRE O DIA {} E O DIA {} DO MÊS DE {} DO ANO DE {}".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dia_inicio_ferias</a:t>
            </a:r>
            <a:r>
              <a:rPr lang="pt-BR" dirty="0"/>
              <a:t>, </a:t>
            </a:r>
            <a:r>
              <a:rPr lang="pt-BR" dirty="0" err="1"/>
              <a:t>dia_final_ferias</a:t>
            </a:r>
            <a:r>
              <a:rPr lang="pt-BR" dirty="0"/>
              <a:t>, </a:t>
            </a:r>
            <a:r>
              <a:rPr lang="pt-BR" dirty="0" err="1"/>
              <a:t>mes</a:t>
            </a:r>
            <a:r>
              <a:rPr lang="pt-BR" dirty="0"/>
              <a:t>, ano))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24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https://docs.python.org/3/library/string.html#formatexamples</a:t>
            </a:r>
          </a:p>
          <a:p>
            <a:endParaRPr lang="pt-BR" dirty="0"/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format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tem outras utilidades. O primeiro detalhe que veremos é que os parâmetros podem ser invertidos na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Podemos dizer que queremos nas primeiras chaves o segundo parâmetro da função, e o primeiro parâmetro nas segundas chaves.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Fazemos isso passando 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índice do parâmetro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dentro das chaves. O primeiro parâmetro tem índice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0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o segundo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1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e daí por diante. Logo, basta passar o índice 1 nas primeiras chaves e o 0 nas segundas chaves:</a:t>
            </a:r>
          </a:p>
          <a:p>
            <a:endParaRPr lang="pt-BR" dirty="0"/>
          </a:p>
          <a:p>
            <a:r>
              <a:rPr lang="pt-BR" dirty="0"/>
              <a:t>numero_1 = 10</a:t>
            </a:r>
          </a:p>
          <a:p>
            <a:r>
              <a:rPr lang="pt-BR" dirty="0"/>
              <a:t>numero_2 = 20</a:t>
            </a:r>
          </a:p>
          <a:p>
            <a:r>
              <a:rPr lang="pt-BR" dirty="0"/>
              <a:t>print("ESSE É O SEGUNDO PARÂMETRO: {1}. ESSE É O PRIMEIRO: {0}.".</a:t>
            </a:r>
            <a:r>
              <a:rPr lang="pt-BR" dirty="0" err="1"/>
              <a:t>format</a:t>
            </a:r>
            <a:r>
              <a:rPr lang="pt-BR" dirty="0"/>
              <a:t>(numero_1, numero_2))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Formatação de 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Open sans"/>
              </a:rPr>
              <a:t>floats</a:t>
            </a:r>
            <a:endParaRPr lang="pt-BR" b="1" i="0" dirty="0">
              <a:solidFill>
                <a:srgbClr val="3D464D"/>
              </a:solidFill>
              <a:effectLst/>
              <a:latin typeface="Open sans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Agora vamos trocar o exemplo, e formatar um valor em reais, por exemplo:</a:t>
            </a:r>
          </a:p>
          <a:p>
            <a:endParaRPr lang="pt-BR" dirty="0"/>
          </a:p>
          <a:p>
            <a:r>
              <a:rPr lang="pt-BR" dirty="0"/>
              <a:t>Primeiro, sem dizer para a função que é um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r>
              <a:rPr lang="pt-BR" dirty="0"/>
              <a:t>peso = 70.12</a:t>
            </a:r>
          </a:p>
          <a:p>
            <a:r>
              <a:rPr lang="pt-BR" dirty="0"/>
              <a:t>print("O JOÃO PESA {} Kg.".</a:t>
            </a:r>
            <a:r>
              <a:rPr lang="pt-BR" dirty="0" err="1"/>
              <a:t>format</a:t>
            </a:r>
            <a:r>
              <a:rPr lang="pt-BR" dirty="0"/>
              <a:t>(peso))</a:t>
            </a:r>
          </a:p>
          <a:p>
            <a:endParaRPr lang="pt-BR" dirty="0"/>
          </a:p>
          <a:p>
            <a:r>
              <a:rPr lang="pt-BR" dirty="0"/>
              <a:t>Agora, passando para a função que trata-se de um </a:t>
            </a:r>
            <a:r>
              <a:rPr lang="pt-BR" dirty="0" err="1"/>
              <a:t>float</a:t>
            </a:r>
            <a:r>
              <a:rPr lang="pt-BR" dirty="0"/>
              <a:t>:</a:t>
            </a:r>
          </a:p>
          <a:p>
            <a:r>
              <a:rPr lang="pt-BR" dirty="0"/>
              <a:t>peso = 70.12</a:t>
            </a:r>
          </a:p>
          <a:p>
            <a:r>
              <a:rPr lang="pt-BR" dirty="0"/>
              <a:t>print("O JOÃO PESA {:f} Kg.".</a:t>
            </a:r>
            <a:r>
              <a:rPr lang="pt-BR" dirty="0" err="1"/>
              <a:t>format</a:t>
            </a:r>
            <a:r>
              <a:rPr lang="pt-BR" dirty="0"/>
              <a:t>(peso))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Podemos reparar que só de dizer que estamos passando um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float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a formatação já muda, mas podemos manipulá-la, modificá-la, dizendo quantos números devem vir antes e depois do ponto. Queremos que após o ponto tenha apenas 2 números, logo: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peso = 70.12</a:t>
            </a:r>
          </a:p>
          <a:p>
            <a:r>
              <a:rPr lang="pt-BR" dirty="0"/>
              <a:t>print("O JOÃO PESA {:.2f} Kg.".</a:t>
            </a:r>
            <a:r>
              <a:rPr lang="pt-BR" dirty="0" err="1"/>
              <a:t>format</a:t>
            </a:r>
            <a:r>
              <a:rPr lang="pt-BR" dirty="0"/>
              <a:t>(peso))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que o ponto fique sempre no mesmo local, ou seja, ele deve ser o quinto caractere. Para essa formatação, precisamos dizer quantos caracteres o número terá no máximo. Em nosso caso será, por exemplo, a sexta casa, para caso hajam pessoas com mais de 100Kg – dois números depois da vírgula, a vírgula mais 3 números que podem chegar até a centena, totalizando 6.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peso = 70.12</a:t>
            </a: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print("O JOÃO PESA {:6.2f} Kg.".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format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(peso))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Agora espaços ficam na frente quando um número for menor! Deixando o ponto sempre como quinto caractere. Se quisermos preencher os espaços em branco com zeros, é só passar um 0 antes:</a:t>
            </a: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peso = 70.12</a:t>
            </a: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print("O JOÃO PESA {:06.2f} Kg.".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format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(peso))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81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Conseguimos formatar números inteiros também, não só números flutuantes. Para números inteiros, passamos a letra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dia = 1</a:t>
            </a:r>
          </a:p>
          <a:p>
            <a:r>
              <a:rPr lang="pt-BR" dirty="0" err="1"/>
              <a:t>mes</a:t>
            </a:r>
            <a:r>
              <a:rPr lang="pt-BR" dirty="0"/>
              <a:t> = 1</a:t>
            </a:r>
          </a:p>
          <a:p>
            <a:r>
              <a:rPr lang="pt-BR" dirty="0"/>
              <a:t>ano = 2000</a:t>
            </a:r>
          </a:p>
          <a:p>
            <a:r>
              <a:rPr lang="pt-BR" dirty="0"/>
              <a:t>print("DATA DE HOJE {:02d}/{:02d}/{:d}".</a:t>
            </a:r>
            <a:r>
              <a:rPr lang="pt-BR" dirty="0" err="1"/>
              <a:t>format</a:t>
            </a:r>
            <a:r>
              <a:rPr lang="pt-BR" dirty="0"/>
              <a:t>(dia, </a:t>
            </a:r>
            <a:r>
              <a:rPr lang="pt-BR" dirty="0" err="1"/>
              <a:t>mes</a:t>
            </a:r>
            <a:r>
              <a:rPr lang="pt-BR" dirty="0"/>
              <a:t>, ano))</a:t>
            </a:r>
          </a:p>
          <a:p>
            <a:endParaRPr lang="pt-BR" dirty="0"/>
          </a:p>
          <a:p>
            <a:r>
              <a:rPr lang="pt-BR" dirty="0"/>
              <a:t>Diferença entre Python2 e Python 3:</a:t>
            </a:r>
          </a:p>
          <a:p>
            <a:r>
              <a:rPr lang="pt-BR" dirty="0"/>
              <a:t>https://pyformat.info/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16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partir da </a:t>
            </a:r>
            <a:r>
              <a:rPr lang="pt-BR" b="0" i="0" dirty="0">
                <a:effectLst/>
                <a:latin typeface="Source Serif Pro"/>
                <a:hlinkClick r:id="rId3"/>
              </a:rPr>
              <a:t>versão 3.6 do Python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foi adicionado um novo recurso para realizar a interpolação de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Esse recurso é chamado de </a:t>
            </a:r>
            <a:r>
              <a:rPr lang="pt-BR" dirty="0"/>
              <a:t>f-</a:t>
            </a:r>
            <a:r>
              <a:rPr lang="pt-BR" dirty="0" err="1"/>
              <a:t>strings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ou </a:t>
            </a:r>
            <a:r>
              <a:rPr lang="pt-BR" dirty="0" err="1"/>
              <a:t>formatted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literals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Esse recurso funciona da seguinte forma. Vamos imaginar que temos uma variável nome: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empresa = 'Robert Bosch Ltda.'</a:t>
            </a:r>
          </a:p>
          <a:p>
            <a:r>
              <a:rPr lang="pt-BR" dirty="0"/>
              <a:t>print(</a:t>
            </a:r>
            <a:r>
              <a:rPr lang="pt-BR" dirty="0" err="1"/>
              <a:t>f'TRABALHO</a:t>
            </a:r>
            <a:r>
              <a:rPr lang="pt-BR" dirty="0"/>
              <a:t> NA {empresa}’)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Quando colocamos a letra f antes das aspas, informamos ao Python que estamos utilizando uma f-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Dessa forma o Python consegue, em tempo de execução, captar a expressão que está entre chaves ({ }) e avaliá-la.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Além de variáveis, podemos passar também de funções e métodos: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empresa = 'Robert Bosch Ltda.'</a:t>
            </a:r>
          </a:p>
          <a:p>
            <a:r>
              <a:rPr lang="pt-BR" dirty="0"/>
              <a:t>print(</a:t>
            </a:r>
            <a:r>
              <a:rPr lang="pt-BR" dirty="0" err="1"/>
              <a:t>f'TRABALHO</a:t>
            </a:r>
            <a:r>
              <a:rPr lang="pt-BR" dirty="0"/>
              <a:t> NA {</a:t>
            </a:r>
            <a:r>
              <a:rPr lang="pt-BR" dirty="0" err="1"/>
              <a:t>empresa.lower</a:t>
            </a:r>
            <a:r>
              <a:rPr lang="pt-BR" dirty="0"/>
              <a:t>()}’)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4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primeira diferença que vemos é que no C precisamos importar mais bibliotecas, isso porque algumas funções no C não são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built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-in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como a de imprimir (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printf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 e a de capturar entrada do usuário (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scanf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), por isso para utilizá-las é necessário importar algumas bibliotecas.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Outra diferença é que no C somos obrigados a definir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main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é considerada o início de qualquer programa, sem ela nada vai funcionar. Ao contrário do Python, já que nós só criamos a função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jogar()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quando precisamos importar o arquivo em outro, mas antes nós conseguíamos executar diretamente o jogo sem problemas.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C é uma linguagem que possui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tipagem estática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ou seja, quando declaramos uma variável, precisamos dizer qual será o tipo dela e esse tipo nunca mudará. O Python, como já sabemos, é uma linguagem que possui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tipagem dinâmica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já que o tipo da variável varia de acordo com o valor que ela recebe, por isso que em Python não podemos declarar variáveis vazias, só definindo o seu nome, porque se não atribuirmos um valor a uma variável, o Python não saberá o seu tipo.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resto do código é bem parecido, com algumas diferenças de sintaxe e nomenclatura, como por exemplo a sintaxe dos blocos, para definir um bloco no C devemos colocá-lo entre chaves e a indentação não é obrigatório, apesar de todos os desenvolvedores utilizarem por conta da formatação do código, já no Python só precisamos colocar os dois pontos e indentar o código do bloco; o C também te obriga a colocar ponto e vírgula ao final das instruções.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O Python é realmente uma linguagem estritamente interpretada?</a:t>
            </a:r>
          </a:p>
          <a:p>
            <a:pPr algn="l"/>
            <a:endParaRPr lang="pt-BR" b="1" i="0" dirty="0">
              <a:solidFill>
                <a:srgbClr val="3D464D"/>
              </a:solidFill>
              <a:effectLst/>
              <a:latin typeface="Open sans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finalizar, falamos que o Python utiliza o conceito de interpretação, ou seja, passamos o código fonte e ele é interpretado, mas não é bem assim. Podemos executar o arquivo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jogos.py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 reparar na pasta que é criada dentro do diretório, a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pycache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Se formos ver o que tem dentro da sua pasta, vemos que há dois arquivos referentes aos módulos importados no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jogos.py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ou seja, um arquivo referente à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adivinhacao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 outro à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forca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Mas o que são esses arquivos?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que o Python faz ao vivo é ler os módulos importados e os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compila para 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Esse código foi criado ao mesmo tempo em que executamos o arquivo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jogos.py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Apesar do Python ter um ambiente de interpretação, ele compila os módulos importados para melhorar o desempenho, a execução do ambiente, apesar de não ter esse processo de compilação explícito.</a:t>
            </a: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Do ponto de vista do Python, ele considera que esses módulos não serão modificados, então na próxima execução, para melhorar o desempenho, esse código compilado é que será utilizado.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senso comum é que o Python é uma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linguagem interpretada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 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Interpretado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significa que não há um processo de compilação que traduz o código fonte em algum código nativo, que o seu computador entende. A 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  <a:hlinkClick r:id="rId3"/>
              </a:rPr>
              <a:t>documentação do Python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confirma isso, no entanto também menciona a presença de um compilador:</a:t>
            </a:r>
          </a:p>
          <a:p>
            <a:pPr algn="l"/>
            <a:endParaRPr lang="pt-BR" b="1" i="1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"Python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interpreted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language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, as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opposed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to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a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one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,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though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distinction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can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blurry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because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of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presence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of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Traduzido livremente: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"Python é uma linguagem interpretada, em oposição às compiladas, embora a distinção possa ficar desfocada devido à presença do compilador de 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."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Temos um compilador, porém de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 é um código intermediário, normalmente independente do sistema operacional. Então, Python é uma linguagem compilada também? Em 2003, Fredrik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Lundh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em seu artigo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  <a:hlinkClick r:id="rId4"/>
              </a:rPr>
              <a:t>Compiling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  <a:hlinkClick r:id="rId4"/>
              </a:rPr>
              <a:t> Python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  <a:hlinkClick r:id="rId4"/>
              </a:rPr>
              <a:t>Code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título que perverte o senso comum, começa:</a:t>
            </a:r>
          </a:p>
          <a:p>
            <a:pPr algn="l"/>
            <a:endParaRPr lang="pt-BR" b="1" i="1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"Python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source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automatically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into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Python byte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CPython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interpreter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usually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stored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in PYC (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PYO) files,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and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regenerated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when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source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updated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,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when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otherwise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necessary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Novamente traduzindo livremente: 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"O código fonte é automaticamente compilado para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do Python pelo interpretador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CPython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 O código compilado é comumente armazenado nos arquivos no PYC (ou PY0), sendo regerado quando o arquivo fonte é atualizado ou quando é necessário."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 aí? Python é uma linguagem interpretada ou compilada? As duas coisas? Há discussões acaloradas entre desenvolvedores, cada um com sua opinião. Então, 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  <a:hlinkClick r:id="rId5"/>
              </a:rPr>
              <a:t>uma resposta interessante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está no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StackOverFlow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aliás, a resposta mais bem avaliada:</a:t>
            </a:r>
          </a:p>
          <a:p>
            <a:pPr algn="l"/>
            <a:endParaRPr lang="pt-BR" b="1" i="1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First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off,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interpreted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/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not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a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property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of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language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but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a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property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of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implementation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(...) Python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is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Not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to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machine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ahead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of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time (i.e. "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the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restricted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and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wrong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,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but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also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common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definition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), "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only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compiled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to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Traduzindo: 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"O fato de uma linguagem ser interpretada ou compilada não é uma questão da linguagem, mas da sua implementação. (...) Python é compilada. Não compilada para o código de máquina antes da execução, apenas para o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bytecode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Isso significa que alguém pode implementar o Python totalmente compilado, totalmente interpretado ou ambos, a linguagem continua a mesma. Ser compilada/interpretada é mais propriedade da implementação do Python do que da linguagem.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603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Bosch usa um padrão de banco de dados onde o sobrenome aparece primeiro que o nome no sistema/banco de dados. Ex.: Augusto Cleber. Como adaptar um programa para que, ao exibir uma mensagem para mim, meu nome apareça primeiro que o sobrenome?</a:t>
            </a:r>
          </a:p>
          <a:p>
            <a:endParaRPr lang="pt-BR" dirty="0"/>
          </a:p>
          <a:p>
            <a:r>
              <a:rPr lang="pt-BR" dirty="0"/>
              <a:t>sobrenome = "Augusto"</a:t>
            </a:r>
          </a:p>
          <a:p>
            <a:r>
              <a:rPr lang="pt-BR" dirty="0"/>
              <a:t>nome = "Cleber"</a:t>
            </a:r>
          </a:p>
          <a:p>
            <a:r>
              <a:rPr lang="pt-BR" dirty="0"/>
              <a:t>print("OLÁ SR. {1} {0}".</a:t>
            </a:r>
            <a:r>
              <a:rPr lang="pt-BR" dirty="0" err="1"/>
              <a:t>format</a:t>
            </a:r>
            <a:r>
              <a:rPr lang="pt-BR" dirty="0"/>
              <a:t>(sobrenome, nome))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que será impresso pelos seguintes comandos?</a:t>
            </a:r>
          </a:p>
          <a:p>
            <a:endParaRPr lang="pt-BR" dirty="0"/>
          </a:p>
          <a:p>
            <a:r>
              <a:rPr lang="fr-FR" dirty="0" err="1"/>
              <a:t>print</a:t>
            </a:r>
            <a:r>
              <a:rPr lang="fr-FR" dirty="0"/>
              <a:t>("R$ {:10.1f}".format(10000.00))</a:t>
            </a:r>
          </a:p>
          <a:p>
            <a:r>
              <a:rPr lang="fr-FR" dirty="0" err="1"/>
              <a:t>print</a:t>
            </a:r>
            <a:r>
              <a:rPr lang="fr-FR" dirty="0"/>
              <a:t>("R$ {:010.2f}".format(1.11))</a:t>
            </a:r>
            <a:endParaRPr lang="pt-BR" dirty="0"/>
          </a:p>
          <a:p>
            <a:endParaRPr lang="pt-BR" dirty="0"/>
          </a:p>
          <a:p>
            <a:r>
              <a:rPr lang="pt-BR" dirty="0"/>
              <a:t>R$    10000.0</a:t>
            </a:r>
          </a:p>
          <a:p>
            <a:r>
              <a:rPr lang="pt-BR" dirty="0"/>
              <a:t>R$ 0000001.11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029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ideia é que o próprio jogo, toda vez que for executado, gere esse número, ele que decide isso, não nós. E para gerar um número aleatório, o Python 3 possui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random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gera um número no intervalo entre 0.0 e 1.0. Mas ao contrário das </a:t>
            </a:r>
            <a:r>
              <a:rPr lang="pt-BR" b="0" i="0" dirty="0">
                <a:effectLst/>
                <a:latin typeface="Source Serif Pro"/>
                <a:hlinkClick r:id="rId3"/>
              </a:rPr>
              <a:t>funções </a:t>
            </a:r>
            <a:r>
              <a:rPr lang="pt-BR" b="0" i="1" dirty="0" err="1">
                <a:effectLst/>
                <a:latin typeface="Source Serif Pro"/>
                <a:hlinkClick r:id="rId3"/>
              </a:rPr>
              <a:t>built</a:t>
            </a:r>
            <a:r>
              <a:rPr lang="pt-BR" b="0" i="1" dirty="0">
                <a:effectLst/>
                <a:latin typeface="Source Serif Pro"/>
                <a:hlinkClick r:id="rId3"/>
              </a:rPr>
              <a:t>-in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do Python, como as funções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input()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int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print()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range()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são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funções embutidas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do Python (que já vem com o mesmo),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não vem, pois está em um módulo separado, e esse módulo precisa ser importado.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random.random</a:t>
            </a:r>
            <a:r>
              <a:rPr lang="pt-BR" dirty="0"/>
              <a:t>())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Arredondando um número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Só que, como podemos perceber, o número gerado tem muitas casas decimais e está no intervalo entre 0.0 e 1.0, mas no nosso jogo precisamos de um número entre 1 e 100. O que podemos fazer é multiplicar o número gerado por 100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random.random</a:t>
            </a:r>
            <a:r>
              <a:rPr lang="pt-BR" dirty="0"/>
              <a:t>() * 100)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Já conseguimos chegar a um número mais próximo do ideal, falta agora removermos as casas decimais. Podemos utilizar a já conhecida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int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irá converter o número aleatório, que é um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float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em um número inteiro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int</a:t>
            </a:r>
            <a:r>
              <a:rPr lang="pt-BR" dirty="0"/>
              <a:t>(</a:t>
            </a:r>
            <a:r>
              <a:rPr lang="pt-BR" dirty="0" err="1"/>
              <a:t>random.random</a:t>
            </a:r>
            <a:r>
              <a:rPr lang="pt-BR" dirty="0"/>
              <a:t>() * 100))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nosso projeto:</a:t>
            </a:r>
          </a:p>
          <a:p>
            <a:r>
              <a:rPr lang="pt-BR" dirty="0" err="1">
                <a:solidFill>
                  <a:srgbClr val="0077AA"/>
                </a:solidFill>
                <a:effectLst/>
              </a:rPr>
              <a:t>import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random</a:t>
            </a:r>
            <a:endParaRPr lang="pt-BR" dirty="0"/>
          </a:p>
          <a:p>
            <a:r>
              <a:rPr lang="pt-BR" dirty="0" err="1">
                <a:effectLst/>
              </a:rPr>
              <a:t>numero_secreto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9999"/>
                </a:solidFill>
                <a:effectLst/>
              </a:rPr>
              <a:t>=</a:t>
            </a:r>
            <a:r>
              <a:rPr lang="pt-BR" dirty="0">
                <a:effectLst/>
              </a:rPr>
              <a:t> round</a:t>
            </a:r>
            <a:r>
              <a:rPr lang="pt-BR" dirty="0">
                <a:solidFill>
                  <a:srgbClr val="999999"/>
                </a:solidFill>
                <a:effectLst/>
              </a:rPr>
              <a:t>(</a:t>
            </a:r>
            <a:r>
              <a:rPr lang="pt-BR" dirty="0" err="1">
                <a:effectLst/>
              </a:rPr>
              <a:t>random</a:t>
            </a:r>
            <a:r>
              <a:rPr lang="pt-BR" dirty="0" err="1">
                <a:solidFill>
                  <a:srgbClr val="999999"/>
                </a:solidFill>
                <a:effectLst/>
              </a:rPr>
              <a:t>.</a:t>
            </a:r>
            <a:r>
              <a:rPr lang="pt-BR" dirty="0" err="1">
                <a:effectLst/>
              </a:rPr>
              <a:t>random</a:t>
            </a:r>
            <a:r>
              <a:rPr lang="pt-BR" dirty="0">
                <a:solidFill>
                  <a:srgbClr val="999999"/>
                </a:solidFill>
                <a:effectLst/>
              </a:rPr>
              <a:t>()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9999"/>
                </a:solidFill>
                <a:effectLst/>
              </a:rPr>
              <a:t>*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100</a:t>
            </a:r>
            <a:r>
              <a:rPr lang="pt-BR" dirty="0">
                <a:solidFill>
                  <a:srgbClr val="999999"/>
                </a:solidFill>
                <a:effectLst/>
              </a:rPr>
              <a:t>)</a:t>
            </a:r>
          </a:p>
          <a:p>
            <a:endParaRPr lang="pt-BR" dirty="0">
              <a:solidFill>
                <a:srgbClr val="999999"/>
              </a:solidFill>
              <a:effectLst/>
            </a:endParaRPr>
          </a:p>
          <a:p>
            <a:endParaRPr lang="pt-BR" dirty="0"/>
          </a:p>
          <a:p>
            <a:r>
              <a:rPr lang="pt-BR" dirty="0"/>
              <a:t>No Python2 o arredondamento com round gera um número do tipo </a:t>
            </a:r>
            <a:r>
              <a:rPr lang="pt-BR" dirty="0" err="1"/>
              <a:t>float</a:t>
            </a:r>
            <a:r>
              <a:rPr lang="pt-BR" dirty="0"/>
              <a:t> enquanto no Python3 irá </a:t>
            </a:r>
            <a:r>
              <a:rPr lang="pt-BR" dirty="0" err="1"/>
              <a:t>gerr</a:t>
            </a:r>
            <a:r>
              <a:rPr lang="pt-BR" dirty="0"/>
              <a:t> um número do tipo int.</a:t>
            </a:r>
          </a:p>
          <a:p>
            <a:endParaRPr lang="pt-BR" dirty="0"/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Gerando um número aleatório dentro de um intervalo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ideia de multiplicar o número por 100 parece funcionar, mas podemos lembrar que o número gerado é entre 0.0 e 1.0, que quando multiplicado por 100 fica entre 0 e 100. Só que o nosso jogo não aceita o 0!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ideal seria que pudéssemos definir um intervalo, dizer que queremos que o número gerado esteja entre 1 e 100. Como 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é um módulo, ele possui mais de uma função e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randrange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serve exatamente para esse nosso problema. Se passarmos um parâmetro para ela, ela irá gerar um número inteiro de 0 até o valor desse parâmetro menos 1. Se passarmos dois parâmetros para ela, ela irá gerar um número inteiro do valor do primeiro parâmetro até o valor do segundo parâmetro menos 1, exatamente o que queremos!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Vamos, passando o intervalo que queremos para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randrange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lembrando que como queremos que o número gerado esteja entre 1 e 100 (inclusive), precisamos passar o número 101 como segundo parâmetro para a função: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 err="1">
                <a:solidFill>
                  <a:srgbClr val="0077AA"/>
                </a:solidFill>
                <a:effectLst/>
              </a:rPr>
              <a:t>import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random</a:t>
            </a:r>
            <a:endParaRPr lang="pt-BR" dirty="0">
              <a:effectLst/>
            </a:endParaRPr>
          </a:p>
          <a:p>
            <a:r>
              <a:rPr lang="pt-BR" dirty="0" err="1">
                <a:effectLst/>
              </a:rPr>
              <a:t>numero_secreto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9999"/>
                </a:solidFill>
                <a:effectLst/>
              </a:rPr>
              <a:t>=</a:t>
            </a:r>
            <a:r>
              <a:rPr lang="pt-BR" dirty="0">
                <a:effectLst/>
              </a:rPr>
              <a:t> </a:t>
            </a:r>
            <a:r>
              <a:rPr lang="pt-BR" dirty="0" err="1">
                <a:effectLst/>
              </a:rPr>
              <a:t>random</a:t>
            </a:r>
            <a:r>
              <a:rPr lang="pt-BR" dirty="0" err="1">
                <a:solidFill>
                  <a:srgbClr val="999999"/>
                </a:solidFill>
                <a:effectLst/>
              </a:rPr>
              <a:t>.</a:t>
            </a:r>
            <a:r>
              <a:rPr lang="pt-BR" dirty="0" err="1">
                <a:effectLst/>
              </a:rPr>
              <a:t>randrange</a:t>
            </a:r>
            <a:r>
              <a:rPr lang="pt-BR" dirty="0">
                <a:solidFill>
                  <a:srgbClr val="999999"/>
                </a:solidFill>
                <a:effectLst/>
              </a:rPr>
              <a:t>(</a:t>
            </a:r>
            <a:r>
              <a:rPr lang="pt-BR" dirty="0">
                <a:solidFill>
                  <a:srgbClr val="990055"/>
                </a:solidFill>
                <a:effectLst/>
              </a:rPr>
              <a:t>1</a:t>
            </a:r>
            <a:r>
              <a:rPr lang="pt-BR" dirty="0">
                <a:solidFill>
                  <a:srgbClr val="999999"/>
                </a:solidFill>
                <a:effectLst/>
              </a:rPr>
              <a:t>,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101</a:t>
            </a:r>
            <a:r>
              <a:rPr lang="pt-BR" dirty="0">
                <a:solidFill>
                  <a:srgbClr val="999999"/>
                </a:solidFill>
                <a:effectLst/>
              </a:rPr>
              <a:t>)</a:t>
            </a:r>
          </a:p>
          <a:p>
            <a:endParaRPr lang="pt-BR" dirty="0">
              <a:solidFill>
                <a:srgbClr val="999999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20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Aparentemente a geração de números aleatórios funcionou muito bem. Cada vez que chamamos 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random.random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() ou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random.randrange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(..), foi gerado um outro número.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No entanto, computadores têm os seus problemas com aleatoriedade, pois são sistemas determinísticos. Em outras palavras, o nosso Python é previsível e na verdade não sabe criar números verdadeiramente aleatórios. Por isso se chama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Pseudo-Random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!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Por que funcionou então?</a:t>
            </a:r>
          </a:p>
          <a:p>
            <a:pPr algn="l"/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é um função que, dada a mesma entrada, gerará o mesmo número. O truque é oferecer sempre uma entrada diferente para ter números diferentes e exatamente isso que está acontecendo por baixo dos panos.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Essa entrada também é chamada de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seed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(semente, em português). Entre as chamadas da função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random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sempre é utilizado um novo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seed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Por padrão o Python usa a hora (os milissegundos) como semente, mas nada nos impede de definir o mesmo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seed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antecipadamente. Para isso, existe a função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seed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!</a:t>
            </a:r>
          </a:p>
          <a:p>
            <a:endParaRPr lang="pt-BR" dirty="0"/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Usando 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Open sans"/>
              </a:rPr>
              <a:t>seed</a:t>
            </a:r>
            <a:endParaRPr lang="pt-BR" b="1" i="0" dirty="0">
              <a:solidFill>
                <a:srgbClr val="3D464D"/>
              </a:solidFill>
              <a:effectLst/>
              <a:latin typeface="Open sans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Por exemplo, no jogo usamos a função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para gerar um número aleatório entre 1 e 100. Antes do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randrange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podemos chamar o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seed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para definir a entrada:</a:t>
            </a:r>
          </a:p>
          <a:p>
            <a:endParaRPr lang="pt-BR" dirty="0"/>
          </a:p>
          <a:p>
            <a:r>
              <a:rPr lang="sv-SE" dirty="0"/>
              <a:t>import random</a:t>
            </a:r>
          </a:p>
          <a:p>
            <a:r>
              <a:rPr lang="sv-SE" dirty="0"/>
              <a:t>random.seed(123)</a:t>
            </a:r>
          </a:p>
          <a:p>
            <a:r>
              <a:rPr lang="sv-SE" dirty="0"/>
              <a:t>print(random.randrange(1, 101))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97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Quais são as funções </a:t>
            </a:r>
            <a:r>
              <a:rPr lang="pt-BR" dirty="0" err="1"/>
              <a:t>built</a:t>
            </a:r>
            <a:r>
              <a:rPr lang="pt-BR" dirty="0"/>
              <a:t>-in que vimos até então?</a:t>
            </a:r>
          </a:p>
          <a:p>
            <a:r>
              <a:rPr lang="pt-BR" dirty="0"/>
              <a:t>	print(..)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</a:t>
            </a:r>
            <a:r>
              <a:rPr lang="pt-BR" dirty="0" err="1"/>
              <a:t>type</a:t>
            </a:r>
            <a:r>
              <a:rPr lang="pt-BR" dirty="0"/>
              <a:t>(..)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, </a:t>
            </a:r>
            <a:r>
              <a:rPr lang="pt-BR" dirty="0" err="1"/>
              <a:t>abs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, </a:t>
            </a:r>
            <a:r>
              <a:rPr lang="pt-BR" dirty="0"/>
              <a:t>input(..)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e </a:t>
            </a:r>
            <a:r>
              <a:rPr lang="pt-BR" dirty="0"/>
              <a:t>int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5/2</a:t>
            </a: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Repare que recebemos o valor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float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1.5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como resposta. O operador </a:t>
            </a:r>
            <a:r>
              <a:rPr lang="pt-BR" dirty="0"/>
              <a:t>/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sempre traz um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float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mesmo se não for necessário, por isso ele também é chamado de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float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division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5//2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resultado é 1, um valor inteiro (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int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operador // também é chamado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integer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division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 sempre devolve o valor inteiro (sem arredondar).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realmente concluir o tópico, saiba que o Python 2 só tem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integer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division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mesmo tendo os dois operadores / e // ! No Python 2 não existe diferença entre os dois operadores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15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Pouco vimos sobre funções, mas não se preocupe. Na medida em que você avança nos cursos sobre Python 3, vamos introduzir mais recursos.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declarar uma função, devemos usar a palavra chave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def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do mundo Python, seguida pelo nome da função. Lembrando que é consenso usar a nomenclatura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snake_case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</a:p>
          <a:p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nome_da_funcao</a:t>
            </a:r>
            <a:r>
              <a:rPr lang="pt-BR" dirty="0"/>
              <a:t>():</a:t>
            </a:r>
          </a:p>
          <a:p>
            <a:r>
              <a:rPr lang="pt-BR" dirty="0"/>
              <a:t>    # todo o código </a:t>
            </a:r>
            <a:r>
              <a:rPr lang="pt-BR" dirty="0" err="1"/>
              <a:t>identado</a:t>
            </a:r>
            <a:r>
              <a:rPr lang="pt-BR" dirty="0"/>
              <a:t> faz parte da função</a:t>
            </a:r>
          </a:p>
          <a:p>
            <a:r>
              <a:rPr lang="pt-BR" dirty="0"/>
              <a:t>    print("aprendendo funções")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Repare que uma função pode chamar uma outra função. </a:t>
            </a:r>
            <a:r>
              <a:rPr lang="pt-BR" dirty="0"/>
              <a:t>print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também é uma função e usamos ela dentro da nossa própria função.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Executando funções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chamar a nossa própria função, usamos o nome dela seguido pelos parênteses, por exemplo: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 err="1">
                <a:effectLst/>
              </a:rPr>
              <a:t>nome_da_funcao</a:t>
            </a:r>
            <a:r>
              <a:rPr lang="pt-BR" dirty="0">
                <a:solidFill>
                  <a:srgbClr val="999999"/>
                </a:solidFill>
                <a:effectLst/>
              </a:rPr>
              <a:t>()</a:t>
            </a:r>
          </a:p>
          <a:p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pPr algn="l"/>
            <a:r>
              <a:rPr lang="pt-BR" b="1" i="0" dirty="0">
                <a:solidFill>
                  <a:srgbClr val="3D464D"/>
                </a:solidFill>
                <a:effectLst/>
                <a:latin typeface="Open sans"/>
              </a:rPr>
              <a:t>Parâmetros e retorno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Uma função também pode receber parâmetros e retornar algum valor, por exemplo:</a:t>
            </a:r>
          </a:p>
          <a:p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def soma(a, b):</a:t>
            </a: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    return a + b</a:t>
            </a:r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função </a:t>
            </a:r>
            <a:r>
              <a:rPr lang="pt-BR" dirty="0"/>
              <a:t>soma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recebe dois parâmetros (</a:t>
            </a:r>
            <a:r>
              <a:rPr lang="pt-BR" dirty="0"/>
              <a:t>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 </a:t>
            </a:r>
            <a:r>
              <a:rPr lang="pt-BR" dirty="0"/>
              <a:t>b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 e retorna a soma. Ao chamar a função, podemos capturar o retorno:</a:t>
            </a:r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999999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999999"/>
                </a:solidFill>
                <a:effectLst/>
                <a:latin typeface="Source Serif Pro"/>
              </a:rPr>
              <a:t>s = soma(3, 4) 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96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9555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é a função utilizada para imprimir algo na tela?</a:t>
            </a:r>
          </a:p>
          <a:p>
            <a:r>
              <a:rPr lang="pt-BR" dirty="0"/>
              <a:t>	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função é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print()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Basta passar a mensagem como parâmetro para a função, que a mensagem será impressa. Ela inclusive apareceu várias vezes no vídeo!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Qual será a saída do comando print?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substantivo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verbo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"é"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adjetivo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"fantástico"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verbo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adjetivo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"!\n"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pt-BR" dirty="0"/>
              <a:t>a) </a:t>
            </a:r>
            <a:r>
              <a:rPr lang="pt-BR" dirty="0" err="1"/>
              <a:t>Python_é_fantástico</a:t>
            </a:r>
            <a:r>
              <a:rPr lang="pt-BR" dirty="0"/>
              <a:t>!</a:t>
            </a:r>
          </a:p>
          <a:p>
            <a:r>
              <a:rPr lang="pt-BR" dirty="0"/>
              <a:t>b) Python é fantástico!</a:t>
            </a:r>
          </a:p>
          <a:p>
            <a:r>
              <a:rPr lang="pt-BR" dirty="0"/>
              <a:t>c) </a:t>
            </a:r>
            <a:r>
              <a:rPr lang="pt-BR" dirty="0" err="1"/>
              <a:t>Python!é!fantástico</a:t>
            </a:r>
            <a:r>
              <a:rPr lang="pt-BR" dirty="0"/>
              <a:t>_</a:t>
            </a:r>
          </a:p>
          <a:p>
            <a:r>
              <a:rPr lang="pt-BR" dirty="0"/>
              <a:t>d) </a:t>
            </a:r>
            <a:r>
              <a:rPr lang="pt-BR" dirty="0" err="1"/>
              <a:t>Python_é_fantástico</a:t>
            </a:r>
            <a:endParaRPr lang="pt-BR" dirty="0"/>
          </a:p>
          <a:p>
            <a:endParaRPr lang="pt-BR" dirty="0"/>
          </a:p>
          <a:p>
            <a:r>
              <a:rPr lang="pt-BR" dirty="0"/>
              <a:t>	a) </a:t>
            </a:r>
            <a:r>
              <a:rPr lang="pt-BR" dirty="0" err="1">
                <a:solidFill>
                  <a:srgbClr val="A67F59"/>
                </a:solidFill>
                <a:effectLst/>
              </a:rPr>
              <a:t>Python_</a:t>
            </a:r>
            <a:r>
              <a:rPr lang="pt-BR" dirty="0" err="1">
                <a:solidFill>
                  <a:srgbClr val="999999"/>
                </a:solidFill>
                <a:effectLst/>
              </a:rPr>
              <a:t>é</a:t>
            </a:r>
            <a:r>
              <a:rPr lang="pt-BR" dirty="0" err="1">
                <a:effectLst/>
              </a:rPr>
              <a:t>_fant</a:t>
            </a:r>
            <a:r>
              <a:rPr lang="pt-BR" dirty="0" err="1">
                <a:solidFill>
                  <a:srgbClr val="999999"/>
                </a:solidFill>
                <a:effectLst/>
              </a:rPr>
              <a:t>á</a:t>
            </a:r>
            <a:r>
              <a:rPr lang="pt-BR" dirty="0" err="1">
                <a:effectLst/>
              </a:rPr>
              <a:t>stico</a:t>
            </a:r>
            <a:r>
              <a:rPr lang="pt-BR" dirty="0">
                <a:solidFill>
                  <a:srgbClr val="999999"/>
                </a:solidFill>
                <a:effectLst/>
              </a:rPr>
              <a:t>!</a:t>
            </a:r>
          </a:p>
          <a:p>
            <a:endParaRPr lang="pt-BR" dirty="0">
              <a:solidFill>
                <a:srgbClr val="999999"/>
              </a:solidFill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98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Não dá certo inserir um zero antes do número!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266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código abaixo funciona?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b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= 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= "11"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print(num1 + num2)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problema é que foi usado um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=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para realizar a comparação. Quando usamos apenas um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=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estamos atribuindo um valor à variável. Para compararmos valores ou variáveis, usamos 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==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E o seguinte código?</a:t>
            </a:r>
          </a:p>
          <a:p>
            <a:endParaRPr lang="pt-BR" dirty="0"/>
          </a:p>
          <a:p>
            <a:r>
              <a:rPr lang="pt-BR" dirty="0"/>
              <a:t>num1 = 10</a:t>
            </a:r>
          </a:p>
          <a:p>
            <a:r>
              <a:rPr lang="pt-BR" dirty="0"/>
              <a:t>num2 = 10</a:t>
            </a:r>
          </a:p>
          <a:p>
            <a:r>
              <a:rPr lang="pt-BR" dirty="0" err="1"/>
              <a:t>if</a:t>
            </a:r>
            <a:r>
              <a:rPr lang="pt-BR" dirty="0"/>
              <a:t>(num1 = num2):</a:t>
            </a:r>
          </a:p>
          <a:p>
            <a:r>
              <a:rPr lang="pt-BR" dirty="0"/>
              <a:t>    print("SÃO IGUAIS")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código na verdade não funciona, e exibe a seguinte mensagem de erro no console: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en-US" dirty="0">
                <a:effectLst/>
              </a:rPr>
              <a:t>unsupported operand type</a:t>
            </a:r>
            <a:r>
              <a:rPr lang="en-US" dirty="0">
                <a:solidFill>
                  <a:srgbClr val="999999"/>
                </a:solidFill>
                <a:effectLst/>
              </a:rPr>
              <a:t>(</a:t>
            </a:r>
            <a:r>
              <a:rPr lang="en-US" dirty="0">
                <a:effectLst/>
              </a:rPr>
              <a:t>s</a:t>
            </a:r>
            <a:r>
              <a:rPr lang="en-US" dirty="0">
                <a:solidFill>
                  <a:srgbClr val="999999"/>
                </a:solidFill>
                <a:effectLst/>
              </a:rPr>
              <a:t>)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</a:rPr>
              <a:t>for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+: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'int'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'str'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Isso acontece porque não podemos realizar uma operação de soma envolvendo uma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Para resolvermos o problema, podemos apelar para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int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converte uma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 que contém um número, em um número inteiro: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num1 = </a:t>
            </a:r>
            <a:r>
              <a:rPr lang="pt-BR" dirty="0">
                <a:solidFill>
                  <a:srgbClr val="6897BB"/>
                </a:solidFill>
                <a:effectLst/>
              </a:rPr>
              <a:t>9</a:t>
            </a:r>
            <a:br>
              <a:rPr lang="pt-BR" dirty="0">
                <a:solidFill>
                  <a:srgbClr val="6897BB"/>
                </a:solidFill>
                <a:effectLst/>
              </a:rPr>
            </a:br>
            <a:r>
              <a:rPr lang="pt-BR" dirty="0"/>
              <a:t>num2 = </a:t>
            </a:r>
            <a:r>
              <a:rPr lang="pt-BR" dirty="0" err="1">
                <a:solidFill>
                  <a:srgbClr val="8888C6"/>
                </a:solidFill>
                <a:effectLst/>
              </a:rPr>
              <a:t>int</a:t>
            </a:r>
            <a:r>
              <a:rPr lang="pt-BR" dirty="0"/>
              <a:t>(</a:t>
            </a:r>
            <a:r>
              <a:rPr lang="pt-BR" dirty="0">
                <a:solidFill>
                  <a:srgbClr val="6A8759"/>
                </a:solidFill>
                <a:effectLst/>
              </a:rPr>
              <a:t>"11"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>
                <a:solidFill>
                  <a:srgbClr val="8888C6"/>
                </a:solidFill>
                <a:effectLst/>
              </a:rPr>
              <a:t>print</a:t>
            </a:r>
            <a:r>
              <a:rPr lang="pt-BR" dirty="0"/>
              <a:t>(num1 + num2)</a:t>
            </a:r>
          </a:p>
          <a:p>
            <a:endParaRPr lang="pt-BR" dirty="0"/>
          </a:p>
          <a:p>
            <a:r>
              <a:rPr lang="pt-BR" dirty="0"/>
              <a:t>E para o seguinte código: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"11"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num2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Python é rígido e não converte automaticamente. Trata-se apenas de um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syntax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sugar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do mundo Python. Um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syntax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 sugar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açúcar sintático da linguagem, apenas simplifica algo que seria trabalhoso, mas não muda a característica da linguagem. Então, ao invés de escrever dez vezes o número 20, podemos simplificar e escrever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9 * “11"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Tudo bem?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73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código abaixo funciona?</a:t>
            </a:r>
          </a:p>
          <a:p>
            <a:endParaRPr lang="pt-B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Technical School"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"Robert Bosch Ltda."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empresa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caractere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+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aqui não tem o significado de 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somar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 sim de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concatenar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Estamos concatenando (juntando) duas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!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Repare também que não há espaço entre as palavras. Para que haja, basta fazer assim:</a:t>
            </a:r>
          </a:p>
          <a:p>
            <a:endParaRPr lang="pt-BR" dirty="0"/>
          </a:p>
          <a:p>
            <a:r>
              <a:rPr lang="en-US" dirty="0"/>
              <a:t>area = </a:t>
            </a:r>
            <a:r>
              <a:rPr lang="en-US" dirty="0">
                <a:solidFill>
                  <a:srgbClr val="6A8759"/>
                </a:solidFill>
                <a:effectLst/>
              </a:rPr>
              <a:t>"Engineering Technical School"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 err="1"/>
              <a:t>empresa</a:t>
            </a:r>
            <a:r>
              <a:rPr lang="en-US" dirty="0"/>
              <a:t> = </a:t>
            </a:r>
            <a:r>
              <a:rPr lang="en-US" dirty="0">
                <a:solidFill>
                  <a:srgbClr val="6A8759"/>
                </a:solidFill>
                <a:effectLst/>
              </a:rPr>
              <a:t>"Robert Bosch Ltda."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(area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empresa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Lembrando que a função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print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automaticamente aplica um separador entre os valores. O separador é um espaço por padrão, mas pode ser reconfigurado pelo parâmetro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sep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  <a:endParaRPr lang="en-US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en-US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en-US" dirty="0"/>
              <a:t>area = </a:t>
            </a:r>
            <a:r>
              <a:rPr lang="en-US" dirty="0">
                <a:solidFill>
                  <a:srgbClr val="6A8759"/>
                </a:solidFill>
                <a:effectLst/>
              </a:rPr>
              <a:t>"Engineering Technical School"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 err="1"/>
              <a:t>empresa</a:t>
            </a:r>
            <a:r>
              <a:rPr lang="en-US" dirty="0"/>
              <a:t> = </a:t>
            </a:r>
            <a:r>
              <a:rPr lang="en-US" dirty="0">
                <a:solidFill>
                  <a:srgbClr val="6A8759"/>
                </a:solidFill>
                <a:effectLst/>
              </a:rPr>
              <a:t>"Robert Bosch Ltda."</a:t>
            </a:r>
            <a:br>
              <a:rPr lang="en-US" dirty="0">
                <a:solidFill>
                  <a:srgbClr val="6A8759"/>
                </a:solidFill>
                <a:effectLst/>
              </a:rPr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(area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empresa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>
                <a:solidFill>
                  <a:srgbClr val="AA4926"/>
                </a:solidFill>
                <a:effectLst/>
              </a:rPr>
              <a:t>sep</a:t>
            </a:r>
            <a:r>
              <a:rPr lang="en-US" dirty="0"/>
              <a:t>=</a:t>
            </a:r>
            <a:r>
              <a:rPr lang="en-US" dirty="0">
                <a:solidFill>
                  <a:srgbClr val="6A8759"/>
                </a:solidFill>
                <a:effectLst/>
              </a:rPr>
              <a:t>"_"</a:t>
            </a:r>
            <a:r>
              <a:rPr lang="en-US" dirty="0"/>
              <a:t>)</a:t>
            </a:r>
            <a:endParaRPr lang="en-US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en-US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01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help()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help(</a:t>
            </a:r>
            <a:r>
              <a:rPr lang="pt-BR" dirty="0" err="1"/>
              <a:t>python</a:t>
            </a:r>
            <a:r>
              <a:rPr lang="pt-BR" dirty="0"/>
              <a:t>) -&gt; antes de entrar no comando help, direto na linha de código</a:t>
            </a:r>
          </a:p>
          <a:p>
            <a:endParaRPr lang="pt-BR" dirty="0"/>
          </a:p>
          <a:p>
            <a:r>
              <a:rPr lang="pt-BR" dirty="0"/>
              <a:t>Para sair do menu de ajuda digite:</a:t>
            </a:r>
          </a:p>
          <a:p>
            <a:r>
              <a:rPr lang="pt-BR" dirty="0"/>
              <a:t>	</a:t>
            </a:r>
            <a:r>
              <a:rPr lang="pt-BR" dirty="0" err="1"/>
              <a:t>quit</a:t>
            </a:r>
            <a:endParaRPr lang="pt-BR" dirty="0"/>
          </a:p>
          <a:p>
            <a:r>
              <a:rPr lang="pt-BR" dirty="0"/>
              <a:t>	q</a:t>
            </a:r>
          </a:p>
          <a:p>
            <a:r>
              <a:rPr lang="pt-BR" dirty="0"/>
              <a:t>	</a:t>
            </a:r>
            <a:r>
              <a:rPr lang="pt-BR" dirty="0" err="1"/>
              <a:t>Ctrl</a:t>
            </a:r>
            <a:r>
              <a:rPr lang="pt-BR" dirty="0"/>
              <a:t> + C</a:t>
            </a:r>
          </a:p>
          <a:p>
            <a:r>
              <a:rPr lang="pt-BR" dirty="0"/>
              <a:t>	</a:t>
            </a:r>
            <a:r>
              <a:rPr lang="pt-BR" dirty="0" err="1"/>
              <a:t>Ctrl</a:t>
            </a:r>
            <a:r>
              <a:rPr lang="pt-BR" dirty="0"/>
              <a:t> + D</a:t>
            </a:r>
          </a:p>
          <a:p>
            <a:endParaRPr lang="pt-BR" dirty="0"/>
          </a:p>
          <a:p>
            <a:r>
              <a:rPr lang="en-US" dirty="0"/>
              <a:t>&gt;&gt;&gt; help()</a:t>
            </a:r>
          </a:p>
          <a:p>
            <a:endParaRPr lang="en-US" dirty="0"/>
          </a:p>
          <a:p>
            <a:r>
              <a:rPr lang="en-US" dirty="0"/>
              <a:t>Welcome to Python 3.9's help utility!</a:t>
            </a:r>
          </a:p>
          <a:p>
            <a:endParaRPr lang="en-US" dirty="0"/>
          </a:p>
          <a:p>
            <a:r>
              <a:rPr lang="en-US" dirty="0"/>
              <a:t>If this is your first time using Python, you should definitely check out</a:t>
            </a:r>
          </a:p>
          <a:p>
            <a:r>
              <a:rPr lang="en-US" dirty="0"/>
              <a:t>the tutorial on the Internet at https://docs.python.org/3.9/tutorial/.</a:t>
            </a:r>
          </a:p>
          <a:p>
            <a:endParaRPr lang="en-US" dirty="0"/>
          </a:p>
          <a:p>
            <a:r>
              <a:rPr lang="en-US" dirty="0"/>
              <a:t>Enter the name of any module, keyword, or topic to get help on writing</a:t>
            </a:r>
          </a:p>
          <a:p>
            <a:r>
              <a:rPr lang="en-US" dirty="0"/>
              <a:t>Python programs and using Python modules.  To quit this help utility and</a:t>
            </a:r>
          </a:p>
          <a:p>
            <a:r>
              <a:rPr lang="en-US" dirty="0"/>
              <a:t>return to the interpreter, just type "quit".</a:t>
            </a:r>
          </a:p>
          <a:p>
            <a:endParaRPr lang="en-US" dirty="0"/>
          </a:p>
          <a:p>
            <a:r>
              <a:rPr lang="en-US" dirty="0"/>
              <a:t>To get a list of available modules, keywords, symbols, or topics, type</a:t>
            </a:r>
          </a:p>
          <a:p>
            <a:r>
              <a:rPr lang="en-US" dirty="0"/>
              <a:t>"modules", "keywords", "symbols", or "topics".  Each module also comes</a:t>
            </a:r>
          </a:p>
          <a:p>
            <a:r>
              <a:rPr lang="en-US" dirty="0"/>
              <a:t>with a one-line summary of what it does; to list the modules whose name</a:t>
            </a:r>
          </a:p>
          <a:p>
            <a:r>
              <a:rPr lang="en-US" dirty="0"/>
              <a:t>or summary contain a given string such as "spam", type "modules spam".</a:t>
            </a:r>
          </a:p>
          <a:p>
            <a:endParaRPr lang="en-US" dirty="0"/>
          </a:p>
          <a:p>
            <a:r>
              <a:rPr lang="en-US" dirty="0"/>
              <a:t>help&gt; print</a:t>
            </a:r>
          </a:p>
          <a:p>
            <a:r>
              <a:rPr lang="en-US" dirty="0"/>
              <a:t>Help on built-in function print in module </a:t>
            </a:r>
            <a:r>
              <a:rPr lang="en-US" dirty="0" err="1"/>
              <a:t>builtins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print(...)</a:t>
            </a:r>
          </a:p>
          <a:p>
            <a:r>
              <a:rPr lang="en-US" dirty="0"/>
              <a:t>    print(value, ..., </a:t>
            </a:r>
            <a:r>
              <a:rPr lang="en-US" dirty="0" err="1"/>
              <a:t>sep</a:t>
            </a:r>
            <a:r>
              <a:rPr lang="en-US" dirty="0"/>
              <a:t>=' ', end='\n', file=</a:t>
            </a:r>
            <a:r>
              <a:rPr lang="en-US" dirty="0" err="1"/>
              <a:t>sys.stdout</a:t>
            </a:r>
            <a:r>
              <a:rPr lang="en-US" dirty="0"/>
              <a:t>, flush=False)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Prints the values to a stream, or to </a:t>
            </a:r>
            <a:r>
              <a:rPr lang="en-US" dirty="0" err="1"/>
              <a:t>sys.stdout</a:t>
            </a:r>
            <a:r>
              <a:rPr lang="en-US" dirty="0"/>
              <a:t> by default.</a:t>
            </a:r>
          </a:p>
          <a:p>
            <a:r>
              <a:rPr lang="en-US" dirty="0"/>
              <a:t>    Optional keyword arguments:</a:t>
            </a:r>
          </a:p>
          <a:p>
            <a:r>
              <a:rPr lang="en-US" dirty="0"/>
              <a:t>    file:  a file-like object (stream); defaults to the current </a:t>
            </a:r>
            <a:r>
              <a:rPr lang="en-US" dirty="0" err="1"/>
              <a:t>sys.stdout</a:t>
            </a:r>
            <a:r>
              <a:rPr lang="en-US" dirty="0"/>
              <a:t>.</a:t>
            </a:r>
          </a:p>
          <a:p>
            <a:r>
              <a:rPr lang="en-US" dirty="0"/>
              <a:t>    </a:t>
            </a:r>
            <a:r>
              <a:rPr lang="en-US" dirty="0" err="1"/>
              <a:t>sep</a:t>
            </a:r>
            <a:r>
              <a:rPr lang="en-US" dirty="0"/>
              <a:t>:   string inserted between values, default a space.</a:t>
            </a:r>
          </a:p>
          <a:p>
            <a:r>
              <a:rPr lang="en-US" dirty="0"/>
              <a:t>    end:   string appended after the last value, default a newline.</a:t>
            </a:r>
          </a:p>
          <a:p>
            <a:r>
              <a:rPr lang="en-US" dirty="0"/>
              <a:t>    flush: whether to forcibly flush the stream.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en-US" dirty="0"/>
              <a:t>print("Engineering", "Technical", "School", 60, "</a:t>
            </a:r>
            <a:r>
              <a:rPr lang="en-US" dirty="0" err="1"/>
              <a:t>Anos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="-")</a:t>
            </a:r>
            <a:endParaRPr lang="pt-BR" dirty="0"/>
          </a:p>
          <a:p>
            <a:endParaRPr lang="en-US" dirty="0"/>
          </a:p>
          <a:p>
            <a:r>
              <a:rPr lang="en-US" dirty="0"/>
              <a:t>print("Engineering", "Technical", "School", 60, "</a:t>
            </a:r>
            <a:r>
              <a:rPr lang="en-US" dirty="0" err="1"/>
              <a:t>Anos</a:t>
            </a:r>
            <a:r>
              <a:rPr lang="en-US" dirty="0"/>
              <a:t>", end="")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518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código não funcionará pois precisamos do condicional </a:t>
            </a:r>
            <a:r>
              <a:rPr lang="pt-BR" b="1" u="sng" dirty="0" err="1"/>
              <a:t>elif</a:t>
            </a:r>
            <a:r>
              <a:rPr lang="pt-BR" b="1" u="sng" dirty="0"/>
              <a:t>()</a:t>
            </a:r>
            <a:r>
              <a:rPr lang="pt-BR" dirty="0"/>
              <a:t> não </a:t>
            </a:r>
            <a:r>
              <a:rPr lang="pt-BR" b="1" u="sng" dirty="0" err="1"/>
              <a:t>else</a:t>
            </a:r>
            <a:r>
              <a:rPr lang="pt-BR" b="1" u="sng" dirty="0"/>
              <a:t>()</a:t>
            </a:r>
            <a:r>
              <a:rPr lang="pt-BR" dirty="0"/>
              <a:t> -&gt; a não ser no último caso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931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Dentro de um laço, qual é a diferença entre </a:t>
            </a:r>
            <a:r>
              <a:rPr lang="pt-BR" dirty="0"/>
              <a:t>break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 </a:t>
            </a:r>
            <a:r>
              <a:rPr lang="pt-BR" dirty="0"/>
              <a:t>continue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?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/>
              <a:t>break</a:t>
            </a:r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 sai do bloco do laço abruptamente, </a:t>
            </a:r>
            <a:r>
              <a:rPr lang="pt-BR" dirty="0"/>
              <a:t>continue</a:t>
            </a:r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 apenas pula para próxima iteração.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controlar melhor os laços, existem os comandos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break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continue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que são utilizados dentro de um laço (for ou 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while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). Ambos fazem parte do controle de fluxo (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control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 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flow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diferença é que o break, quando for executado, sai do bloco do laço abruptamente, enquanto continue apenas pula para próxima iteração.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Qual será o código impresso no console através do código abaixo?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i = 1</a:t>
            </a: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while(i &lt;= 7):</a:t>
            </a: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    print(i)</a:t>
            </a: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    i = i + 1</a:t>
            </a: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    if(i == 5):</a:t>
            </a:r>
          </a:p>
          <a:p>
            <a:r>
              <a:rPr lang="nn-NO" b="0" i="0" dirty="0">
                <a:solidFill>
                  <a:srgbClr val="3D464D"/>
                </a:solidFill>
                <a:effectLst/>
                <a:latin typeface="Source Serif Pro"/>
              </a:rPr>
              <a:t>        break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>
                <a:solidFill>
                  <a:srgbClr val="990055"/>
                </a:solidFill>
                <a:effectLst/>
              </a:rPr>
              <a:t>1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2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3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4</a:t>
            </a:r>
          </a:p>
          <a:p>
            <a:endParaRPr lang="pt-BR" b="0" i="0" dirty="0">
              <a:solidFill>
                <a:srgbClr val="990055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990055"/>
                </a:solidFill>
                <a:effectLst/>
                <a:latin typeface="Source Serif Pro"/>
              </a:rPr>
              <a:t>E o código abaixo? O que é impresso no console?</a:t>
            </a:r>
          </a:p>
          <a:p>
            <a:endParaRPr lang="pt-BR" b="0" i="0" dirty="0">
              <a:solidFill>
                <a:srgbClr val="990055"/>
              </a:solidFill>
              <a:effectLst/>
              <a:latin typeface="Source Serif Pro"/>
            </a:endParaRP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for </a:t>
            </a:r>
            <a:r>
              <a:rPr lang="en-US" b="0" i="0" dirty="0" err="1">
                <a:solidFill>
                  <a:srgbClr val="3D464D"/>
                </a:solidFill>
                <a:effectLst/>
                <a:latin typeface="Source Serif Pro"/>
              </a:rPr>
              <a:t>i</a:t>
            </a:r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in range(1,8):</a:t>
            </a: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   if(</a:t>
            </a:r>
            <a:r>
              <a:rPr lang="en-US" b="0" i="0" dirty="0" err="1">
                <a:solidFill>
                  <a:srgbClr val="3D464D"/>
                </a:solidFill>
                <a:effectLst/>
                <a:latin typeface="Source Serif Pro"/>
              </a:rPr>
              <a:t>i</a:t>
            </a:r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== 5):</a:t>
            </a: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       continue</a:t>
            </a:r>
          </a:p>
          <a:p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    print(</a:t>
            </a:r>
            <a:r>
              <a:rPr lang="en-US" b="0" i="0" dirty="0" err="1">
                <a:solidFill>
                  <a:srgbClr val="3D464D"/>
                </a:solidFill>
                <a:effectLst/>
                <a:latin typeface="Source Serif Pro"/>
              </a:rPr>
              <a:t>i</a:t>
            </a:r>
            <a:r>
              <a:rPr lang="en-US" b="0" i="0" dirty="0">
                <a:solidFill>
                  <a:srgbClr val="3D464D"/>
                </a:solidFill>
                <a:effectLst/>
                <a:latin typeface="Source Serif Pro"/>
              </a:rPr>
              <a:t>)</a:t>
            </a:r>
            <a:endParaRPr lang="pt-BR" b="0" i="0" dirty="0">
              <a:solidFill>
                <a:srgbClr val="990055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990055"/>
              </a:solidFill>
              <a:effectLst/>
              <a:latin typeface="Source Serif Pro"/>
            </a:endParaRPr>
          </a:p>
          <a:p>
            <a:r>
              <a:rPr lang="pt-BR" dirty="0">
                <a:solidFill>
                  <a:srgbClr val="990055"/>
                </a:solidFill>
                <a:effectLst/>
              </a:rPr>
              <a:t>1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2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3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4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6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990055"/>
                </a:solidFill>
                <a:effectLst/>
              </a:rPr>
              <a:t>7</a:t>
            </a:r>
          </a:p>
          <a:p>
            <a:endParaRPr lang="pt-BR" b="0" i="0" dirty="0">
              <a:solidFill>
                <a:srgbClr val="990055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94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Por que importar </a:t>
            </a:r>
            <a:r>
              <a:rPr lang="pt-BR" dirty="0" err="1"/>
              <a:t>random</a:t>
            </a:r>
            <a:r>
              <a:rPr lang="pt-BR" dirty="0"/>
              <a:t>()?</a:t>
            </a:r>
          </a:p>
          <a:p>
            <a:r>
              <a:rPr lang="pt-BR" dirty="0"/>
              <a:t>	</a:t>
            </a:r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Porque o módulo </a:t>
            </a:r>
            <a:r>
              <a:rPr lang="pt-BR" dirty="0" err="1"/>
              <a:t>random</a:t>
            </a:r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 não está automaticamente disponível dentro do programa, só após importação.</a:t>
            </a:r>
          </a:p>
          <a:p>
            <a:endParaRPr lang="pt-BR" b="0" i="0" dirty="0">
              <a:solidFill>
                <a:srgbClr val="83AD6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Qual é o menor e o maior número possível que o script abaixo consegue imprimir ?</a:t>
            </a:r>
          </a:p>
          <a:p>
            <a:r>
              <a:rPr lang="it-IT" b="0" i="0" dirty="0">
                <a:solidFill>
                  <a:srgbClr val="3D464D"/>
                </a:solidFill>
                <a:effectLst/>
                <a:latin typeface="Source Serif Pro"/>
              </a:rPr>
              <a:t>import random</a:t>
            </a:r>
          </a:p>
          <a:p>
            <a:endParaRPr lang="it-IT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it-IT" b="0" i="0" dirty="0">
                <a:solidFill>
                  <a:srgbClr val="3D464D"/>
                </a:solidFill>
                <a:effectLst/>
                <a:latin typeface="Source Serif Pro"/>
              </a:rPr>
              <a:t>aleatorio = random.randrange(10)</a:t>
            </a:r>
          </a:p>
          <a:p>
            <a:r>
              <a:rPr lang="it-IT" b="0" i="0" dirty="0">
                <a:solidFill>
                  <a:srgbClr val="3D464D"/>
                </a:solidFill>
                <a:effectLst/>
                <a:latin typeface="Source Serif Pro"/>
              </a:rPr>
              <a:t>print(aleatorio)</a:t>
            </a:r>
          </a:p>
          <a:p>
            <a:endParaRPr lang="it-IT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Menor: 0 e Maior: 9</a:t>
            </a:r>
          </a:p>
          <a:p>
            <a:endParaRPr lang="pt-BR" b="0" i="0" dirty="0">
              <a:solidFill>
                <a:srgbClr val="83AD6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função </a:t>
            </a:r>
            <a:r>
              <a:rPr lang="pt-BR" dirty="0" err="1"/>
              <a:t>random.randrange</a:t>
            </a:r>
            <a:r>
              <a:rPr lang="pt-BR" dirty="0"/>
              <a:t>()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quando só possuí um parâmetro supõe que você quer dizer de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zero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até número passado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-1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ou seja, neste caso, o menor número possível é 0 e o maior é 9.</a:t>
            </a:r>
          </a:p>
          <a:p>
            <a:endParaRPr lang="pt-BR" dirty="0"/>
          </a:p>
          <a:p>
            <a:r>
              <a:rPr lang="pt-BR" b="1" dirty="0" err="1"/>
              <a:t>int</a:t>
            </a:r>
            <a:r>
              <a:rPr lang="pt-BR" b="1" dirty="0"/>
              <a:t>(</a:t>
            </a:r>
            <a:r>
              <a:rPr lang="pt-BR" b="1" dirty="0" err="1"/>
              <a:t>random.random</a:t>
            </a:r>
            <a:r>
              <a:rPr lang="pt-BR" b="1" dirty="0"/>
              <a:t>() * 101)</a:t>
            </a:r>
          </a:p>
          <a:p>
            <a:r>
              <a:rPr lang="pt-BR" dirty="0"/>
              <a:t>	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A função </a:t>
            </a:r>
            <a:r>
              <a:rPr lang="pt-BR" dirty="0" err="1"/>
              <a:t>random.random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sempre nos retorna um número entre 0.0 e algum valor menor 1.0, multiplicando por 101 obteremos um número entre 0.0 e algum valor menor de 100.0. A função </a:t>
            </a:r>
            <a:r>
              <a:rPr lang="pt-BR" dirty="0" err="1"/>
              <a:t>int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faz o trabalho de cortar as partes decimais deste número e obtemos o que queremos!</a:t>
            </a:r>
            <a:endParaRPr lang="pt-BR" dirty="0"/>
          </a:p>
          <a:p>
            <a:endParaRPr lang="pt-BR" dirty="0"/>
          </a:p>
          <a:p>
            <a:r>
              <a:rPr lang="pt-BR" dirty="0"/>
              <a:t>round(</a:t>
            </a:r>
            <a:r>
              <a:rPr lang="pt-BR" dirty="0" err="1"/>
              <a:t>random.random</a:t>
            </a:r>
            <a:r>
              <a:rPr lang="pt-BR" dirty="0"/>
              <a:t>() * 101)</a:t>
            </a:r>
          </a:p>
          <a:p>
            <a:r>
              <a:rPr lang="pt-BR" dirty="0"/>
              <a:t>	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Errada! Como a função </a:t>
            </a:r>
            <a:r>
              <a:rPr lang="pt-BR" dirty="0" err="1"/>
              <a:t>random.random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pode gerar o número 0 até 1 (exclusivo) como saída, na hora que multiplicamos por 101 e arredondamos ficaremos com um possível número 101 como resposta que não queremos! Temos que tomar cuidado com estes casos limite!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round(</a:t>
            </a:r>
            <a:r>
              <a:rPr lang="pt-BR" b="1" dirty="0" err="1"/>
              <a:t>random.random</a:t>
            </a:r>
            <a:r>
              <a:rPr lang="pt-BR" b="1" dirty="0"/>
              <a:t>() * 100)</a:t>
            </a:r>
          </a:p>
          <a:p>
            <a:r>
              <a:rPr lang="pt-BR" b="1" dirty="0"/>
              <a:t>	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A função </a:t>
            </a:r>
            <a:r>
              <a:rPr lang="pt-BR" dirty="0" err="1"/>
              <a:t>random.random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sempre nos retornar um número entre 0.0 e algum valor menor de 1.0, multiplicando por 100 obteremos um número entre 0.0 e algum valor menor de 100.0. A função </a:t>
            </a:r>
            <a:r>
              <a:rPr lang="pt-BR" dirty="0"/>
              <a:t>round()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faz arredondamento deste número e obtemos o que queremos!</a:t>
            </a:r>
            <a:endParaRPr lang="pt-BR" b="1" dirty="0"/>
          </a:p>
          <a:p>
            <a:endParaRPr lang="pt-BR" b="1" dirty="0"/>
          </a:p>
          <a:p>
            <a:r>
              <a:rPr lang="pt-BR" b="1" dirty="0" err="1"/>
              <a:t>random.randrange</a:t>
            </a:r>
            <a:r>
              <a:rPr lang="pt-BR" b="1" dirty="0"/>
              <a:t>(0,101)</a:t>
            </a:r>
          </a:p>
          <a:p>
            <a:r>
              <a:rPr lang="pt-BR" b="1" dirty="0"/>
              <a:t>	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A função </a:t>
            </a:r>
            <a:r>
              <a:rPr lang="pt-BR" dirty="0" err="1"/>
              <a:t>random.randrange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vai retornar um número inteiro do primeiro parâmetro passado até o segundo. A diferença é que o segundo parâmetro não é inclusivo, ou seja , o número 101 nunca será sorteado, ela vai apenas até o 100.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random.randrange</a:t>
            </a:r>
            <a:r>
              <a:rPr lang="pt-BR" dirty="0"/>
              <a:t>(1,100)</a:t>
            </a:r>
          </a:p>
          <a:p>
            <a:r>
              <a:rPr lang="pt-BR" dirty="0"/>
              <a:t>	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Errada! A função </a:t>
            </a:r>
            <a:r>
              <a:rPr lang="pt-BR" dirty="0" err="1"/>
              <a:t>random.randrange</a:t>
            </a:r>
            <a:r>
              <a:rPr lang="pt-BR" dirty="0"/>
              <a:t>()</a:t>
            </a:r>
            <a:r>
              <a:rPr lang="pt-BR" b="0" i="0" dirty="0">
                <a:solidFill>
                  <a:srgbClr val="6E757A"/>
                </a:solidFill>
                <a:effectLst/>
                <a:latin typeface="Source Serif Pro"/>
              </a:rPr>
              <a:t> vai retornar um número inteiro do primeiro parâmetro passado até o segundo, sem incluí-lo. Ou seja, neste caso de 1 até 100 (exclusivo), que não é o que desejamos!</a:t>
            </a:r>
            <a:endParaRPr lang="pt-BR" dirty="0"/>
          </a:p>
          <a:p>
            <a:endParaRPr lang="pt-BR" dirty="0"/>
          </a:p>
          <a:p>
            <a:endParaRPr lang="pt-BR" b="0" i="0" dirty="0">
              <a:solidFill>
                <a:srgbClr val="6E757A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6E757A"/>
              </a:solidFill>
              <a:effectLst/>
              <a:latin typeface="Source Serif Pro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640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Analise o código abaixo que define o primeiro grupo que apresentará um trabalho. Ele é justo?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r>
              <a:rPr lang="pt-BR" dirty="0"/>
              <a:t>sorteado = </a:t>
            </a:r>
            <a:r>
              <a:rPr lang="pt-BR" dirty="0" err="1"/>
              <a:t>random.randrange</a:t>
            </a:r>
            <a:r>
              <a:rPr lang="pt-BR" dirty="0"/>
              <a:t>(0,4)</a:t>
            </a:r>
          </a:p>
          <a:p>
            <a:r>
              <a:rPr lang="pt-BR" dirty="0"/>
              <a:t>print(sorteado)</a:t>
            </a:r>
          </a:p>
          <a:p>
            <a:r>
              <a:rPr lang="pt-BR" dirty="0" err="1"/>
              <a:t>if</a:t>
            </a:r>
            <a:r>
              <a:rPr lang="pt-BR" dirty="0"/>
              <a:t> sorteado == 1:</a:t>
            </a:r>
          </a:p>
          <a:p>
            <a:r>
              <a:rPr lang="pt-BR" dirty="0"/>
              <a:t>    print( "GRUPO 1 INICIA A APRESENTAÇÃO")</a:t>
            </a:r>
          </a:p>
          <a:p>
            <a:r>
              <a:rPr lang="pt-BR" dirty="0" err="1"/>
              <a:t>elif</a:t>
            </a:r>
            <a:r>
              <a:rPr lang="pt-BR" dirty="0"/>
              <a:t> sorteado == 2:</a:t>
            </a:r>
          </a:p>
          <a:p>
            <a:r>
              <a:rPr lang="pt-BR" dirty="0"/>
              <a:t>    print("GRUPO 1 INICIA A APRESENTAÇÃO")</a:t>
            </a:r>
          </a:p>
          <a:p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print("GRUPO 3 INICIA A APRESENTAÇÃO")</a:t>
            </a:r>
          </a:p>
          <a:p>
            <a:endParaRPr lang="pt-BR" b="0" i="0" dirty="0">
              <a:solidFill>
                <a:srgbClr val="83AD6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os possíveis números retornados são </a:t>
            </a:r>
            <a:r>
              <a:rPr lang="pt-BR" b="1" i="0" dirty="0">
                <a:solidFill>
                  <a:srgbClr val="83AD6D"/>
                </a:solidFill>
                <a:effectLst/>
                <a:latin typeface="Source Serif Pro"/>
              </a:rPr>
              <a:t>0, 1, 2 e 3</a:t>
            </a:r>
            <a:r>
              <a:rPr lang="pt-BR" b="0" i="0" dirty="0">
                <a:solidFill>
                  <a:srgbClr val="83AD6D"/>
                </a:solidFill>
                <a:effectLst/>
                <a:latin typeface="Source Serif Pro"/>
              </a:rPr>
              <a:t> sendo assim o grupo 3 pode iniciar apresentado em 50% das vezes.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813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Considere 3 arquivos independentes. O que acontece no código abaixo?</a:t>
            </a:r>
          </a:p>
          <a:p>
            <a:endParaRPr lang="pt-BR" dirty="0"/>
          </a:p>
          <a:p>
            <a:r>
              <a:rPr lang="pt-BR" dirty="0"/>
              <a:t># arquivo a.py</a:t>
            </a:r>
          </a:p>
          <a:p>
            <a:r>
              <a:rPr lang="pt-BR" dirty="0"/>
              <a:t>print("Executando a")</a:t>
            </a:r>
          </a:p>
          <a:p>
            <a:endParaRPr lang="pt-BR" dirty="0"/>
          </a:p>
          <a:p>
            <a:r>
              <a:rPr lang="pt-BR" dirty="0"/>
              <a:t># arquivo b.py</a:t>
            </a:r>
          </a:p>
          <a:p>
            <a:r>
              <a:rPr lang="pt-BR" dirty="0"/>
              <a:t>print("Executando b")</a:t>
            </a:r>
          </a:p>
          <a:p>
            <a:endParaRPr lang="pt-BR" dirty="0"/>
          </a:p>
          <a:p>
            <a:r>
              <a:rPr lang="pt-BR" dirty="0"/>
              <a:t># principal.py</a:t>
            </a:r>
          </a:p>
          <a:p>
            <a:r>
              <a:rPr lang="pt-BR" dirty="0" err="1"/>
              <a:t>import</a:t>
            </a:r>
            <a:r>
              <a:rPr lang="pt-BR" dirty="0"/>
              <a:t> a</a:t>
            </a:r>
          </a:p>
          <a:p>
            <a:r>
              <a:rPr lang="pt-BR" dirty="0" err="1"/>
              <a:t>import</a:t>
            </a:r>
            <a:r>
              <a:rPr lang="pt-BR" dirty="0"/>
              <a:t> b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no caso abaixo? O que acontece?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 arquivo a.py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# arquivo b.py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b")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# principal.py</a:t>
            </a:r>
          </a:p>
          <a:p>
            <a:r>
              <a:rPr lang="pt-BR" dirty="0" err="1"/>
              <a:t>import</a:t>
            </a:r>
            <a:r>
              <a:rPr lang="pt-BR" dirty="0"/>
              <a:t> a</a:t>
            </a:r>
          </a:p>
          <a:p>
            <a:r>
              <a:rPr lang="pt-BR" dirty="0" err="1"/>
              <a:t>import</a:t>
            </a:r>
            <a:r>
              <a:rPr lang="pt-BR" dirty="0"/>
              <a:t> b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09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Suponha o seguinte código:</a:t>
            </a:r>
          </a:p>
          <a:p>
            <a:endParaRPr lang="pt-BR" dirty="0"/>
          </a:p>
          <a:p>
            <a:r>
              <a:rPr lang="pt-BR" dirty="0"/>
              <a:t># arquivo a.py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endParaRPr lang="pt-BR" dirty="0"/>
          </a:p>
          <a:p>
            <a:r>
              <a:rPr lang="pt-BR" dirty="0"/>
              <a:t>Suponha que você queira executar o módulo independente. Como proceder?</a:t>
            </a:r>
          </a:p>
          <a:p>
            <a:endParaRPr lang="pt-BR" dirty="0"/>
          </a:p>
          <a:p>
            <a:r>
              <a:rPr lang="pt-BR" dirty="0"/>
              <a:t>A) 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 = "__</a:t>
            </a:r>
            <a:r>
              <a:rPr lang="pt-BR" dirty="0" err="1"/>
              <a:t>main</a:t>
            </a:r>
            <a:r>
              <a:rPr lang="pt-BR" dirty="0"/>
              <a:t>__"):</a:t>
            </a:r>
          </a:p>
          <a:p>
            <a:r>
              <a:rPr lang="pt-BR" dirty="0"/>
              <a:t>    executa()</a:t>
            </a:r>
          </a:p>
          <a:p>
            <a:endParaRPr lang="pt-BR" dirty="0"/>
          </a:p>
          <a:p>
            <a:r>
              <a:rPr lang="pt-BR" dirty="0"/>
              <a:t>B)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 == "_</a:t>
            </a:r>
            <a:r>
              <a:rPr lang="pt-BR" dirty="0" err="1"/>
              <a:t>main</a:t>
            </a:r>
            <a:r>
              <a:rPr lang="pt-BR" dirty="0"/>
              <a:t>_"):</a:t>
            </a:r>
          </a:p>
          <a:p>
            <a:r>
              <a:rPr lang="pt-BR" dirty="0"/>
              <a:t>    executa()</a:t>
            </a:r>
          </a:p>
          <a:p>
            <a:endParaRPr lang="pt-BR" dirty="0"/>
          </a:p>
          <a:p>
            <a:r>
              <a:rPr lang="pt-BR" b="1" u="sng" dirty="0"/>
              <a:t>C)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__"):</a:t>
            </a:r>
          </a:p>
          <a:p>
            <a:r>
              <a:rPr lang="pt-BR" dirty="0"/>
              <a:t>    executa()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Mesmo um módulo solitário pode executar alguma funcionalidade quando executado isoladamente, basta adicionar um </a:t>
            </a:r>
            <a:r>
              <a:rPr lang="pt-BR" dirty="0" err="1"/>
              <a:t>if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no final do código para verificar a variável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__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name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__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  <a:endParaRPr lang="pt-BR" dirty="0"/>
          </a:p>
          <a:p>
            <a:endParaRPr lang="pt-BR" dirty="0"/>
          </a:p>
          <a:p>
            <a:r>
              <a:rPr lang="pt-BR" dirty="0"/>
              <a:t>D)</a:t>
            </a:r>
          </a:p>
          <a:p>
            <a:r>
              <a:rPr lang="pt-BR" dirty="0" err="1"/>
              <a:t>def</a:t>
            </a:r>
            <a:r>
              <a:rPr lang="pt-BR" dirty="0"/>
              <a:t> executa():</a:t>
            </a:r>
          </a:p>
          <a:p>
            <a:r>
              <a:rPr lang="pt-BR" dirty="0"/>
              <a:t>    print("Executando a")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(_</a:t>
            </a:r>
            <a:r>
              <a:rPr lang="pt-BR" dirty="0" err="1"/>
              <a:t>name</a:t>
            </a:r>
            <a:r>
              <a:rPr lang="pt-BR" dirty="0"/>
              <a:t>_ == "__</a:t>
            </a:r>
            <a:r>
              <a:rPr lang="pt-BR" dirty="0" err="1"/>
              <a:t>main</a:t>
            </a:r>
            <a:r>
              <a:rPr lang="pt-BR" dirty="0"/>
              <a:t>__"):</a:t>
            </a:r>
          </a:p>
          <a:p>
            <a:r>
              <a:rPr lang="pt-BR" dirty="0"/>
              <a:t>    executa()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4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ETS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idade 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"POSSUI"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idade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"ANOS DE TRADIÇÃO!"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Agora a mensagem é impressa no mesmo molde da anterior, só que dessa vez com variáveis! Mas qual é o tipo dessas variáveis? O tipo da variável depende do valor que passarmos para ela. Podemos "perguntar" para a variável qual é o seu tipo, passando-a para a função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type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valor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str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significa que a variável é do tipo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já que o seu valor está entra aspas duplas. E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int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significa que a variável é do tipo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inteiro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já que passamos um valor inteiro para a variável.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5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Ainda no console do Python, vimos no vídeo anterior que uma variável sempre terá um tipo associado. Mas em nenhum local definimos explicitamente que a variável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pais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receberá valores do tipo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string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Talvez você já tenha visto isso em outras linguagens, como C, C++, Java, em que definimos o tipo da variável na hora da sua declaração, algo como: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 err="1">
                <a:effectLst/>
              </a:rPr>
              <a:t>str</a:t>
            </a:r>
            <a:r>
              <a:rPr lang="pt-BR" dirty="0">
                <a:effectLst/>
              </a:rPr>
              <a:t> pais </a:t>
            </a:r>
            <a:r>
              <a:rPr lang="pt-BR" dirty="0">
                <a:solidFill>
                  <a:srgbClr val="999999"/>
                </a:solidFill>
                <a:effectLst/>
              </a:rPr>
              <a:t>=</a:t>
            </a:r>
            <a:r>
              <a:rPr lang="pt-BR" dirty="0">
                <a:effectLst/>
              </a:rPr>
              <a:t> </a:t>
            </a:r>
            <a:r>
              <a:rPr lang="pt-BR" dirty="0">
                <a:solidFill>
                  <a:srgbClr val="669900"/>
                </a:solidFill>
                <a:effectLst/>
              </a:rPr>
              <a:t>"Brasil“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Mas isso em Python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não funciona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Ou seja, no mundo Python não somos obrigados a definir explicitamente o tipo da variável. Podemos até passar outros tipos de valores para a variável: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"ETS"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'int'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Além de funcionar, o tipo da variável também muda! O tipo da variável mudou dinamicamente, de acordo com o valor que é atribuído a ela, logo, o tipo da variável é definido de acordo com o valor que ela guarda, isso faz parte da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tipagem dinâmica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do Python.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91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Python utiliza por convenção o padrão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Snake_Case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para nomes de variáveis (ou identificadores).</a:t>
            </a:r>
          </a:p>
          <a:p>
            <a:pPr algn="l"/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Um exemplo de variáveis em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Snake_Case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são: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area_bosch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Technical School"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Em outras linguagens também se usa o padrão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CamelCase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O mesmo exemplo com 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CamelCase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(que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não é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o padrão do Python):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areaBosch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</a:t>
            </a:r>
            <a:r>
              <a:rPr lang="pt-BR" sz="12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pt-BR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pt-BR" sz="12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Vamos seguir o padrão do Python nesse curso, que é o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Snake_Case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!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55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https://www.jetbrains.com/pt-br/pycharm/download/#section=Windows</a:t>
            </a:r>
          </a:p>
          <a:p>
            <a:endParaRPr lang="pt-BR" dirty="0"/>
          </a:p>
          <a:p>
            <a:r>
              <a:rPr lang="pt-BR" dirty="0"/>
              <a:t>Há várias opções de editores de texto no mercado, entre elas o </a:t>
            </a:r>
            <a:r>
              <a:rPr lang="pt-BR" dirty="0" err="1"/>
              <a:t>Atom</a:t>
            </a:r>
            <a:r>
              <a:rPr lang="pt-BR" dirty="0"/>
              <a:t> e o Sublime </a:t>
            </a:r>
            <a:r>
              <a:rPr lang="pt-BR" dirty="0" err="1"/>
              <a:t>Text</a:t>
            </a:r>
            <a:r>
              <a:rPr lang="pt-BR" dirty="0"/>
              <a:t>. A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pesar de esses editores nos ajudarem a escrever o código, eles não são focados no Python, e sim em dar suporte a várias linguagens. Então, vamos utilizar uma ferramenta (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IDE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do inglês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I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ntegrated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D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evelopment</a:t>
            </a:r>
            <a:r>
              <a:rPr lang="pt-BR" b="0" i="1" dirty="0">
                <a:solidFill>
                  <a:srgbClr val="3D464D"/>
                </a:solidFill>
                <a:effectLst/>
                <a:latin typeface="Source Serif Pro"/>
              </a:rPr>
              <a:t>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E</a:t>
            </a:r>
            <a:r>
              <a:rPr lang="pt-BR" b="0" i="1" dirty="0" err="1">
                <a:solidFill>
                  <a:srgbClr val="3D464D"/>
                </a:solidFill>
                <a:effectLst/>
                <a:latin typeface="Source Serif Pro"/>
              </a:rPr>
              <a:t>nvironment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) só focada para o Python, assim como existe o Eclipse para o Java.</a:t>
            </a:r>
            <a:endParaRPr lang="pt-BR" dirty="0"/>
          </a:p>
          <a:p>
            <a:endParaRPr lang="pt-BR" dirty="0"/>
          </a:p>
          <a:p>
            <a:r>
              <a:rPr lang="pt-BR" dirty="0"/>
              <a:t>Uma IDE que é voltada exclusivamente para o Python é o </a:t>
            </a:r>
            <a:r>
              <a:rPr lang="pt-BR" dirty="0" err="1"/>
              <a:t>PyCharm</a:t>
            </a:r>
            <a:r>
              <a:rPr lang="pt-BR" dirty="0"/>
              <a:t>, e é ela que iremos utilizar aqui no treinamento. A sua instalação é bem simples, basta acessar a sessão de Download do site oficial, baixar e instalar a versão Community da IDE, já que a versão Professional é paga.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Após instalar o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PyCharm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vamos abri-lo e criar o nosso primeiro projeto, clicando em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Create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New Project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 Na tela que irá se abrir, nos é perguntado a localização do projeto e a versão do Python. Vamos criar o projeto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jogos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dentro da pasta </a:t>
            </a:r>
            <a:r>
              <a:rPr lang="pt-BR" b="1" i="0" dirty="0" err="1">
                <a:solidFill>
                  <a:srgbClr val="3D464D"/>
                </a:solidFill>
                <a:effectLst/>
                <a:latin typeface="Source Serif Pro"/>
              </a:rPr>
              <a:t>PycharmProjects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mesmo, e nos atentar à versão do Python (caso você tenha mais de uma versão instalada) ela deve ser a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versão 3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O projeto ficará sendo exibido na esquerda, e para criar o primeiro arquivo Python dentro dele, basta clicar com o botão direito do mouse em cima dele e clicar em 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New -&gt; Python File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, vamos colocar o nome do arquivo de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adivinhacao.py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A fim de testes, vamos imprimir uma mensagem simples: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dirty="0">
                <a:solidFill>
                  <a:srgbClr val="0077AA"/>
                </a:solidFill>
                <a:effectLst/>
              </a:rPr>
              <a:t>print</a:t>
            </a:r>
            <a:r>
              <a:rPr lang="pt-BR" dirty="0">
                <a:solidFill>
                  <a:srgbClr val="999999"/>
                </a:solidFill>
                <a:effectLst/>
              </a:rPr>
              <a:t>(</a:t>
            </a:r>
            <a:r>
              <a:rPr lang="pt-BR" dirty="0">
                <a:solidFill>
                  <a:srgbClr val="669900"/>
                </a:solidFill>
                <a:effectLst/>
              </a:rPr>
              <a:t>"Bem vindo ao jogo de Adivinhação!"</a:t>
            </a:r>
            <a:r>
              <a:rPr lang="pt-BR" dirty="0">
                <a:solidFill>
                  <a:srgbClr val="999999"/>
                </a:solidFill>
                <a:effectLst/>
              </a:rPr>
              <a:t>)</a:t>
            </a:r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Para executar o arquivo, clicamos em 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Run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 -&gt; </a:t>
            </a:r>
            <a:r>
              <a:rPr lang="pt-BR" b="1" i="1" dirty="0" err="1">
                <a:solidFill>
                  <a:srgbClr val="3D464D"/>
                </a:solidFill>
                <a:effectLst/>
                <a:latin typeface="Source Serif Pro"/>
              </a:rPr>
              <a:t>Run</a:t>
            </a:r>
            <a:r>
              <a:rPr lang="pt-BR" b="1" i="1" dirty="0">
                <a:solidFill>
                  <a:srgbClr val="3D464D"/>
                </a:solidFill>
                <a:effectLst/>
                <a:latin typeface="Source Serif Pro"/>
              </a:rPr>
              <a:t>...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 no menu superior, e selecionamos o arquivo que acabamos de criar. O console do </a:t>
            </a:r>
            <a:r>
              <a:rPr lang="pt-BR" b="0" i="0" dirty="0" err="1">
                <a:solidFill>
                  <a:srgbClr val="3D464D"/>
                </a:solidFill>
                <a:effectLst/>
                <a:latin typeface="Source Serif Pro"/>
              </a:rPr>
              <a:t>PyCharm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 é aberto e exibe a saída do nosso programa, que é a mensagem </a:t>
            </a:r>
            <a:r>
              <a:rPr lang="pt-BR" b="1" i="0" dirty="0">
                <a:solidFill>
                  <a:srgbClr val="3D464D"/>
                </a:solidFill>
                <a:effectLst/>
                <a:latin typeface="Source Serif Pro"/>
              </a:rPr>
              <a:t>Bem vindo ao jogo de Adivinhação!</a:t>
            </a:r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.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r>
              <a:rPr lang="pt-BR" b="0" i="0" dirty="0">
                <a:solidFill>
                  <a:srgbClr val="3D464D"/>
                </a:solidFill>
                <a:effectLst/>
                <a:latin typeface="Source Serif Pro"/>
              </a:rPr>
              <a:t>Em uma só tela, conseguimos ver os arquivos do projeto, o seu código fonte e o console, que exibe a saída do programa que for executado. Há vários outros recursos que ainda veremos mais à frente, mas o primeiro passo foi realizado!</a:t>
            </a:r>
          </a:p>
          <a:p>
            <a:endParaRPr lang="pt-BR" b="0" i="0" dirty="0">
              <a:solidFill>
                <a:srgbClr val="3D464D"/>
              </a:solidFill>
              <a:effectLst/>
              <a:latin typeface="Source Serif Pro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2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CÓDIGO CORRETO – FALTOU CONVERTER O TIPO DE ENTRADA:</a:t>
            </a:r>
          </a:p>
          <a:p>
            <a:endParaRPr lang="pt-BR" dirty="0"/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idade_str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input("ENTRE COM SUA IDADE: ")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idade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idade_str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(idade &gt;= 18):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print("PODE TIRAR SUA CNH!")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print("NÃO PODE TIRAR CNH AINDA")</a:t>
            </a:r>
          </a:p>
          <a:p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__ == "__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__":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83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CÓDIGO CORRETO – FALTOU CONVERTER O TIPO DE ENTRADA:</a:t>
            </a:r>
          </a:p>
          <a:p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r>
              <a:rPr lang="pt-BR" dirty="0"/>
              <a:t>    print("ENTRE COM ANO, MÊS E DIA DE NASCIMENTO, RESPECTIVAMENTE: ")</a:t>
            </a:r>
          </a:p>
          <a:p>
            <a:r>
              <a:rPr lang="pt-BR" dirty="0"/>
              <a:t>    ano = input("ANO: ")</a:t>
            </a:r>
          </a:p>
          <a:p>
            <a:r>
              <a:rPr lang="pt-BR" dirty="0"/>
              <a:t>    </a:t>
            </a:r>
            <a:r>
              <a:rPr lang="pt-BR" dirty="0" err="1"/>
              <a:t>mes</a:t>
            </a:r>
            <a:r>
              <a:rPr lang="pt-BR" dirty="0"/>
              <a:t> = input("MÊS: ")</a:t>
            </a:r>
          </a:p>
          <a:p>
            <a:r>
              <a:rPr lang="pt-BR" dirty="0"/>
              <a:t>    dia = input("DIA: ")</a:t>
            </a:r>
          </a:p>
          <a:p>
            <a:r>
              <a:rPr lang="pt-BR" dirty="0"/>
              <a:t>    </a:t>
            </a:r>
            <a:r>
              <a:rPr lang="pt-BR" dirty="0" err="1"/>
              <a:t>ano_dif</a:t>
            </a:r>
            <a:r>
              <a:rPr lang="pt-BR" dirty="0"/>
              <a:t> = 2022 - ano</a:t>
            </a:r>
          </a:p>
          <a:p>
            <a:r>
              <a:rPr lang="pt-BR" dirty="0"/>
              <a:t>    </a:t>
            </a:r>
            <a:r>
              <a:rPr lang="pt-BR" dirty="0" err="1"/>
              <a:t>mes_dif</a:t>
            </a:r>
            <a:r>
              <a:rPr lang="pt-BR" dirty="0"/>
              <a:t> = 2 - </a:t>
            </a:r>
            <a:r>
              <a:rPr lang="pt-BR" dirty="0" err="1"/>
              <a:t>mes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dia_dif</a:t>
            </a:r>
            <a:r>
              <a:rPr lang="pt-BR" dirty="0"/>
              <a:t> = 18 - dia</a:t>
            </a:r>
          </a:p>
          <a:p>
            <a:r>
              <a:rPr lang="pt-BR" dirty="0"/>
              <a:t>    idade = 2022 - ano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(idade &gt; 18):</a:t>
            </a:r>
          </a:p>
          <a:p>
            <a:r>
              <a:rPr lang="pt-BR" dirty="0"/>
              <a:t>        print("PODE TIRAR SUA CNH!")</a:t>
            </a:r>
          </a:p>
          <a:p>
            <a:r>
              <a:rPr lang="pt-BR" dirty="0"/>
              <a:t>    </a:t>
            </a:r>
            <a:r>
              <a:rPr lang="pt-BR" dirty="0" err="1"/>
              <a:t>elif</a:t>
            </a:r>
            <a:r>
              <a:rPr lang="pt-BR" dirty="0"/>
              <a:t> (idade &lt; 18):</a:t>
            </a:r>
          </a:p>
          <a:p>
            <a:r>
              <a:rPr lang="pt-BR" dirty="0"/>
              <a:t>        print("NÃO PODE TIRAR CNH AINDA")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print("CONTINUA....")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5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2022-02-18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repli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sseq-ran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ocs.python.org/3/library/string.html#formatexamples" TargetMode="External"/><Relationship Id="rId4" Type="http://schemas.openxmlformats.org/officeDocument/2006/relationships/hyperlink" Target="https://docs.python.org/3.9/tutorial/inputoutput.html#fancier-output-formatt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#formatexamp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format.inf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tackoverflow.com/questions/6889747/is-python-interpreted-or-compiled-or-both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andom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.7/library/random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9/tutori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ocs.python.org/pt-br/3.9/index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Instalando Python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https://www.python.org/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4"/>
              </a:rPr>
              <a:t>https://replit.com/</a:t>
            </a:r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78D40F-5DE3-48BD-90DF-A4F46D8ED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0" y="1296000"/>
            <a:ext cx="5643292" cy="38182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DEDC00-BF2C-4103-8E8D-20B6A60C8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2" y="1779771"/>
            <a:ext cx="2495898" cy="8573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BD07A1-AE85-453F-8A21-8796442DA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762" y="3448412"/>
            <a:ext cx="3690065" cy="183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F9D-AE9C-4BAE-A255-E86AAE6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 |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564E3-0AF1-40E1-AD12-3F8BEACC15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24B49-233E-480D-B3B3-EA8E359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5E3447-6E34-4D76-B1C6-161827931CC8}"/>
              </a:ext>
            </a:extLst>
          </p:cNvPr>
          <p:cNvSpPr txBox="1"/>
          <p:nvPr/>
        </p:nvSpPr>
        <p:spPr>
          <a:xfrm>
            <a:off x="259200" y="1319874"/>
            <a:ext cx="5486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"CONTAGEM FINALIZADA!!!"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88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F9D-AE9C-4BAE-A255-E86AAE6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 | </a:t>
            </a:r>
            <a:r>
              <a:rPr lang="pt-BR" dirty="0" err="1"/>
              <a:t>While</a:t>
            </a:r>
            <a:r>
              <a:rPr lang="pt-BR" dirty="0"/>
              <a:t> – Quebra de Laços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564E3-0AF1-40E1-AD12-3F8BEACC15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24B49-233E-480D-B3B3-EA8E359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D28798-FF1D-4887-B6A2-9102A7C39C5A}"/>
              </a:ext>
            </a:extLst>
          </p:cNvPr>
          <p:cNvSpPr txBox="1"/>
          <p:nvPr/>
        </p:nvSpPr>
        <p:spPr>
          <a:xfrm>
            <a:off x="259200" y="1209061"/>
            <a:ext cx="5486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time.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contagem_regressiva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"CONTAGEM FINALIZADA!!!"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372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F9D-AE9C-4BAE-A255-E86AAE6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| Analisando os Comandos </a:t>
            </a:r>
            <a:r>
              <a:rPr lang="pt-BR" dirty="0" err="1"/>
              <a:t>If</a:t>
            </a:r>
            <a:r>
              <a:rPr lang="pt-BR" dirty="0"/>
              <a:t>() e </a:t>
            </a:r>
            <a:r>
              <a:rPr lang="pt-BR" dirty="0" err="1"/>
              <a:t>While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564E3-0AF1-40E1-AD12-3F8BEACC15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24B49-233E-480D-B3B3-EA8E359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03E3C4-4A33-4B23-8473-C8869332CBA8}"/>
              </a:ext>
            </a:extLst>
          </p:cNvPr>
          <p:cNvSpPr txBox="1"/>
          <p:nvPr/>
        </p:nvSpPr>
        <p:spPr>
          <a:xfrm>
            <a:off x="259200" y="1199571"/>
            <a:ext cx="11740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que o </a:t>
            </a:r>
            <a:r>
              <a:rPr lang="pt-BR" b="1" u="sng" dirty="0" err="1"/>
              <a:t>if</a:t>
            </a:r>
            <a:r>
              <a:rPr lang="pt-BR" b="1" u="sng" dirty="0"/>
              <a:t>()</a:t>
            </a:r>
            <a:r>
              <a:rPr lang="pt-BR" dirty="0"/>
              <a:t> e o </a:t>
            </a:r>
            <a:r>
              <a:rPr lang="pt-BR" b="1" u="sng" dirty="0" err="1"/>
              <a:t>while</a:t>
            </a:r>
            <a:r>
              <a:rPr lang="pt-BR" b="1" u="sng" dirty="0"/>
              <a:t>()</a:t>
            </a:r>
            <a:r>
              <a:rPr lang="pt-BR" dirty="0"/>
              <a:t> tem em comum?</a:t>
            </a:r>
          </a:p>
          <a:p>
            <a:pPr lvl="1"/>
            <a:r>
              <a:rPr lang="pt-BR" dirty="0"/>
              <a:t>Ambos possuem uma condição de entrada.</a:t>
            </a:r>
          </a:p>
          <a:p>
            <a:pPr lvl="1"/>
            <a:r>
              <a:rPr lang="pt-BR" dirty="0"/>
              <a:t>Ambos servem para testar uma condição e executar um bloco uma única vez.</a:t>
            </a:r>
          </a:p>
          <a:p>
            <a:pPr lvl="1"/>
            <a:r>
              <a:rPr lang="pt-BR" dirty="0"/>
              <a:t>Ambos possuem uma condição de saída.</a:t>
            </a:r>
          </a:p>
          <a:p>
            <a:pPr lvl="1"/>
            <a:r>
              <a:rPr lang="pt-BR" dirty="0"/>
              <a:t>Ambos servem para testar uma condição e executar um bloco enquanto a condição for verdadeira.</a:t>
            </a:r>
          </a:p>
        </p:txBody>
      </p:sp>
    </p:spTree>
    <p:extLst>
      <p:ext uri="{BB962C8B-B14F-4D97-AF65-F5344CB8AC3E}">
        <p14:creationId xmlns:p14="http://schemas.microsoft.com/office/powerpoint/2010/main" val="409003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| For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range()</a:t>
            </a:r>
          </a:p>
          <a:p>
            <a:pPr lvl="1"/>
            <a:r>
              <a:rPr lang="pt-BR" dirty="0">
                <a:hlinkClick r:id="rId3"/>
              </a:rPr>
              <a:t>https://docs.python.org/3/library/stdtypes.html#typesseq-range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Não é necessário utilizar somente a função range():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0C22BD-5F09-4BA0-92C2-4760BDA1F284}"/>
              </a:ext>
            </a:extLst>
          </p:cNvPr>
          <p:cNvSpPr txBox="1"/>
          <p:nvPr/>
        </p:nvSpPr>
        <p:spPr>
          <a:xfrm>
            <a:off x="-185915" y="1947242"/>
            <a:ext cx="77789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temperaturas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(temperaturas[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(temperaturas[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(temperaturas[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6DA747-C55C-49C8-998A-C1B009280F31}"/>
              </a:ext>
            </a:extLst>
          </p:cNvPr>
          <p:cNvSpPr txBox="1"/>
          <p:nvPr/>
        </p:nvSpPr>
        <p:spPr>
          <a:xfrm>
            <a:off x="-152048" y="4551447"/>
            <a:ext cx="5576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temperatura </a:t>
            </a:r>
            <a:r>
              <a:rPr lang="it-IT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temperaturas:</a:t>
            </a:r>
          </a:p>
          <a:p>
            <a:r>
              <a:rPr lang="it-IT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(temperatura)</a:t>
            </a:r>
          </a:p>
        </p:txBody>
      </p:sp>
    </p:spTree>
    <p:extLst>
      <p:ext uri="{BB962C8B-B14F-4D97-AF65-F5344CB8AC3E}">
        <p14:creationId xmlns:p14="http://schemas.microsoft.com/office/powerpoint/2010/main" val="4446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Laço de Repetição | For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  <a:solidFill>
            <a:schemeClr val="bg1"/>
          </a:solidFill>
        </p:spPr>
        <p:txBody>
          <a:bodyPr/>
          <a:lstStyle/>
          <a:p>
            <a:r>
              <a:rPr lang="pt-BR" dirty="0"/>
              <a:t>Transcreva o código abaixo utilizando um laço de repetição for():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o código abaixo?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7CA323-56A0-4A71-AF8E-B05CDFEAF119}"/>
              </a:ext>
            </a:extLst>
          </p:cNvPr>
          <p:cNvSpPr txBox="1"/>
          <p:nvPr/>
        </p:nvSpPr>
        <p:spPr>
          <a:xfrm>
            <a:off x="258762" y="1684800"/>
            <a:ext cx="5486400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9ACF80-45E1-4EE5-AA62-F1F097CF22EC}"/>
              </a:ext>
            </a:extLst>
          </p:cNvPr>
          <p:cNvSpPr txBox="1"/>
          <p:nvPr/>
        </p:nvSpPr>
        <p:spPr>
          <a:xfrm>
            <a:off x="258762" y="3873891"/>
            <a:ext cx="5486400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contador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Laço de Repetição | Parando/Continuando um Laço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freiar</a:t>
            </a:r>
            <a:r>
              <a:rPr lang="pt-BR" dirty="0"/>
              <a:t> um laço de repetição quando o usuário acertar o número utilizamos o comando break!</a:t>
            </a:r>
          </a:p>
          <a:p>
            <a:r>
              <a:rPr lang="pt-BR" dirty="0"/>
              <a:t>Para continuar um laço de repetição para a próxima iteração, utilizamos o comando continue: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CB9B4C-4B06-45BE-9B87-D47324D1BC83}"/>
              </a:ext>
            </a:extLst>
          </p:cNvPr>
          <p:cNvSpPr txBox="1"/>
          <p:nvPr/>
        </p:nvSpPr>
        <p:spPr>
          <a:xfrm>
            <a:off x="-259645" y="2208143"/>
            <a:ext cx="548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temperatura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temperaturas: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(temperatura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(temperatura)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(temperatura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8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 | Outra forma de imprimir textos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Formato 1: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Formato 2: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https://docs.python.org/3/library/functions.html</a:t>
            </a:r>
            <a:endParaRPr lang="pt-BR" dirty="0"/>
          </a:p>
          <a:p>
            <a:r>
              <a:rPr lang="pt-BR" dirty="0">
                <a:hlinkClick r:id="rId4"/>
              </a:rPr>
              <a:t>https://docs.python.org/3.9/tutorial/inputoutput.html#fancier-output-formatting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Acessar:</a:t>
            </a:r>
          </a:p>
          <a:p>
            <a:pPr lvl="1"/>
            <a:r>
              <a:rPr lang="pt-BR" dirty="0">
                <a:hlinkClick r:id="rId5"/>
              </a:rPr>
              <a:t>https://docs.python.org/3/library/string.html#formatexamples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BF10E3-AEF0-424B-8D8B-6C068BD1F951}"/>
              </a:ext>
            </a:extLst>
          </p:cNvPr>
          <p:cNvSpPr txBox="1"/>
          <p:nvPr/>
        </p:nvSpPr>
        <p:spPr>
          <a:xfrm>
            <a:off x="1290340" y="1223135"/>
            <a:ext cx="8387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"ETS"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idade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62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POSSUI"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,idade,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"ANOS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 DE TRADIÇÃO!"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795B7-406B-4E7D-AE7C-83A364A99C9D}"/>
              </a:ext>
            </a:extLst>
          </p:cNvPr>
          <p:cNvSpPr txBox="1"/>
          <p:nvPr/>
        </p:nvSpPr>
        <p:spPr>
          <a:xfrm>
            <a:off x="1290340" y="2775433"/>
            <a:ext cx="8647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"{} POSSUI {} ANOS DE TRADIÇÃO!"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idade))</a:t>
            </a:r>
          </a:p>
        </p:txBody>
      </p:sp>
    </p:spTree>
    <p:extLst>
      <p:ext uri="{BB962C8B-B14F-4D97-AF65-F5344CB8AC3E}">
        <p14:creationId xmlns:p14="http://schemas.microsoft.com/office/powerpoint/2010/main" val="124670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 | Outra forma de imprimir textos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Como imprimir a frase abaixo utilizando o a nova configuração de print apresentada?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1FCAFED-CC9D-41ED-9837-6008712B4703}"/>
              </a:ext>
            </a:extLst>
          </p:cNvPr>
          <p:cNvSpPr txBox="1"/>
          <p:nvPr/>
        </p:nvSpPr>
        <p:spPr>
          <a:xfrm>
            <a:off x="258762" y="1712250"/>
            <a:ext cx="11506200" cy="267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dia_inicio_ferias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dia_final_ferias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"Dezembro"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#"AS FÉRIAS SERÃO RETIRADAS ENTRE O DIA XX E O DIA YY DO MÊS DE ZZ DO ANO DE AA“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7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"AS FÉRIAS SERÃO RETIRADAS ENTRE O DIA {} E O DIA {} DO MÊS DE {} DO ANO DE {}"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dia_inicio_ferias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dia_final_ferias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ano</a:t>
            </a:r>
            <a:r>
              <a:rPr lang="pt-BR" sz="17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endParaRPr lang="pt-BR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09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Acessar para seguir os exemplos:</a:t>
            </a:r>
          </a:p>
          <a:p>
            <a:pPr lvl="1"/>
            <a:r>
              <a:rPr lang="pt-BR" dirty="0">
                <a:hlinkClick r:id="rId3"/>
              </a:rPr>
              <a:t>https://docs.python.org/3/library/string.html#formatexamples</a:t>
            </a:r>
            <a:endParaRPr lang="pt-BR" dirty="0"/>
          </a:p>
          <a:p>
            <a:r>
              <a:rPr lang="pt-BR" dirty="0"/>
              <a:t>Ordem dos parâmetros: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Formatação de </a:t>
            </a:r>
            <a:r>
              <a:rPr lang="pt-BR" dirty="0" err="1"/>
              <a:t>Floats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69B3C3-334E-4CE5-BBDB-4B6B7B3515B5}"/>
              </a:ext>
            </a:extLst>
          </p:cNvPr>
          <p:cNvSpPr txBox="1"/>
          <p:nvPr/>
        </p:nvSpPr>
        <p:spPr>
          <a:xfrm>
            <a:off x="258762" y="2513034"/>
            <a:ext cx="7761288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numero_1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numero_2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"ESSE É O SEGUNDO PARÂMETRO: {1}. </a:t>
            </a: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É O PRIMEIRO: {0}."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numero_1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numero_2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68A7B7-6A5E-4AA4-855D-C8811E93F867}"/>
              </a:ext>
            </a:extLst>
          </p:cNvPr>
          <p:cNvSpPr txBox="1"/>
          <p:nvPr/>
        </p:nvSpPr>
        <p:spPr>
          <a:xfrm>
            <a:off x="258762" y="4169767"/>
            <a:ext cx="836295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70.12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 JOÃO PESA {:06.2f} Kg."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8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Formatação de Inteiros: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Diferença de interpolação entre Python 2 e Python 3:</a:t>
            </a:r>
          </a:p>
          <a:p>
            <a:pPr lvl="1"/>
            <a:r>
              <a:rPr lang="pt-BR" dirty="0">
                <a:hlinkClick r:id="rId3"/>
              </a:rPr>
              <a:t>https://pyformat.info/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7A542C-05E7-45BB-954B-F50D5F423691}"/>
              </a:ext>
            </a:extLst>
          </p:cNvPr>
          <p:cNvSpPr txBox="1"/>
          <p:nvPr/>
        </p:nvSpPr>
        <p:spPr>
          <a:xfrm>
            <a:off x="281274" y="1684800"/>
            <a:ext cx="8972550" cy="158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"DATA DE HOJE {:02d}/{:02d}/{:d}"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7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 x C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Procurar por </a:t>
            </a:r>
            <a:r>
              <a:rPr lang="pt-BR" dirty="0" err="1"/>
              <a:t>interpreted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https://docs.python.org/3/glossary.html</a:t>
            </a:r>
            <a:endParaRPr lang="pt-BR" dirty="0"/>
          </a:p>
          <a:p>
            <a:r>
              <a:rPr lang="pt-BR" dirty="0" err="1"/>
              <a:t>Stack</a:t>
            </a:r>
            <a:r>
              <a:rPr lang="pt-BR" dirty="0"/>
              <a:t> Overflow:</a:t>
            </a:r>
          </a:p>
          <a:p>
            <a:pPr lvl="1"/>
            <a:r>
              <a:rPr lang="pt-BR" dirty="0">
                <a:hlinkClick r:id="rId4"/>
              </a:rPr>
              <a:t>https://stackoverflow.com/questions/6889747/is-python-interpreted-or-compiled-or-both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942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 err="1"/>
              <a:t>Formatted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Literals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Também pode ser utilizada com funções e métodos: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21EF6F-8F5E-4ED2-BA5B-2E95DBE0C4BA}"/>
              </a:ext>
            </a:extLst>
          </p:cNvPr>
          <p:cNvSpPr txBox="1"/>
          <p:nvPr/>
        </p:nvSpPr>
        <p:spPr>
          <a:xfrm>
            <a:off x="258762" y="1684800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'Robert Bosch Ltda.'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'TRABALHO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{empresa}'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892905-21AB-4C10-A5F3-E398DCF174E3}"/>
              </a:ext>
            </a:extLst>
          </p:cNvPr>
          <p:cNvSpPr txBox="1"/>
          <p:nvPr/>
        </p:nvSpPr>
        <p:spPr>
          <a:xfrm>
            <a:off x="258762" y="3183378"/>
            <a:ext cx="688848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'Robert Bosch Ltda.'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'TRABALHO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 {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empresa.lower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()}'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3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Print | Format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A Bosch usa um padrão de banco de dados onde o sobrenome aparece primeiro que o nome no sistema/banco de dados. Ex.: Augusto Cleber. Como adaptar um programa para que, ao exibir uma mensagem para mim, meu nome apareça primeiro que o sobrenome?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será impresso pelos seguintes comandos?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DA362F-CA2B-4FE1-8E84-200191765EBE}"/>
              </a:ext>
            </a:extLst>
          </p:cNvPr>
          <p:cNvSpPr txBox="1"/>
          <p:nvPr/>
        </p:nvSpPr>
        <p:spPr>
          <a:xfrm>
            <a:off x="258762" y="2255752"/>
            <a:ext cx="7620000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sobrenome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"Augusto"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"Cleber"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"OLÁ SR. {} {}"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sobrenome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85A0CA-2FD0-42CD-B486-0635943D2BCF}"/>
              </a:ext>
            </a:extLst>
          </p:cNvPr>
          <p:cNvSpPr txBox="1"/>
          <p:nvPr/>
        </p:nvSpPr>
        <p:spPr>
          <a:xfrm>
            <a:off x="258762" y="4091770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"R$ {:10.1f}"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10000.00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"R$ {:010.2f}"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1.11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2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Gerando Números Aleatórios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Não é uma função interna, precisamos importar a biblioteca: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https://docs.python.org/3/library/random.html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8A490E-09A7-4263-8253-DCAC945C948F}"/>
              </a:ext>
            </a:extLst>
          </p:cNvPr>
          <p:cNvSpPr txBox="1"/>
          <p:nvPr/>
        </p:nvSpPr>
        <p:spPr>
          <a:xfrm>
            <a:off x="258762" y="1684800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97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Gerando Números Pseudo Aleatórios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>
                <a:hlinkClick r:id="rId3"/>
              </a:rPr>
              <a:t>https://docs.python.org/pt-br/3.7/library/random.html</a:t>
            </a:r>
            <a:endParaRPr lang="pt-BR" dirty="0"/>
          </a:p>
          <a:p>
            <a:r>
              <a:rPr lang="pt-BR" dirty="0"/>
              <a:t>Usando </a:t>
            </a:r>
            <a:r>
              <a:rPr lang="pt-BR" dirty="0" err="1"/>
              <a:t>seed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4F446B-1229-4DB4-AFC5-8AEBC099FE0D}"/>
              </a:ext>
            </a:extLst>
          </p:cNvPr>
          <p:cNvSpPr txBox="1"/>
          <p:nvPr/>
        </p:nvSpPr>
        <p:spPr>
          <a:xfrm>
            <a:off x="258762" y="2036064"/>
            <a:ext cx="5486400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7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Complementando...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Quais são as funções </a:t>
            </a:r>
            <a:r>
              <a:rPr lang="pt-BR" dirty="0" err="1"/>
              <a:t>built</a:t>
            </a:r>
            <a:r>
              <a:rPr lang="pt-BR" dirty="0"/>
              <a:t>-in que vimos até então?</a:t>
            </a:r>
          </a:p>
          <a:p>
            <a:pPr lvl="1"/>
            <a:r>
              <a:rPr lang="pt-BR" dirty="0">
                <a:hlinkClick r:id="rId3"/>
              </a:rPr>
              <a:t>https://docs.python.org/3/library/functions.html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Division: /</a:t>
            </a:r>
          </a:p>
          <a:p>
            <a:pPr lvl="1"/>
            <a:r>
              <a:rPr lang="pt-BR" dirty="0"/>
              <a:t>Ex.: 5 / 2</a:t>
            </a:r>
          </a:p>
          <a:p>
            <a:pPr lvl="1"/>
            <a:endParaRPr lang="pt-BR" dirty="0"/>
          </a:p>
          <a:p>
            <a:r>
              <a:rPr lang="pt-BR" dirty="0" err="1"/>
              <a:t>Integer</a:t>
            </a:r>
            <a:r>
              <a:rPr lang="pt-BR" dirty="0"/>
              <a:t> Division: //</a:t>
            </a:r>
          </a:p>
          <a:p>
            <a:pPr lvl="1"/>
            <a:r>
              <a:rPr lang="pt-BR" dirty="0"/>
              <a:t>Ex.: 5 // 2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0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 err="1"/>
              <a:t>Snake_Case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Receber parâmetros e retorná-los: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09A9C5-E8C7-4F43-9BCC-BDD7C621D91A}"/>
              </a:ext>
            </a:extLst>
          </p:cNvPr>
          <p:cNvSpPr txBox="1"/>
          <p:nvPr/>
        </p:nvSpPr>
        <p:spPr>
          <a:xfrm>
            <a:off x="258762" y="1684800"/>
            <a:ext cx="7772400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nome_da_funcao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#TODO O CÓDIGO IDENTADO FAZ PARTE DA FUNÇÃO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EIS UMA FUNÇÃO"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F82593-489E-47AE-9C20-E41580B7F137}"/>
              </a:ext>
            </a:extLst>
          </p:cNvPr>
          <p:cNvSpPr txBox="1"/>
          <p:nvPr/>
        </p:nvSpPr>
        <p:spPr>
          <a:xfrm>
            <a:off x="258762" y="3408848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C27BCD-EF11-481E-806E-A3493E432198}"/>
              </a:ext>
            </a:extLst>
          </p:cNvPr>
          <p:cNvSpPr txBox="1"/>
          <p:nvPr/>
        </p:nvSpPr>
        <p:spPr>
          <a:xfrm>
            <a:off x="258762" y="4455803"/>
            <a:ext cx="5486400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3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Importando Arquivos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Arquivo a.py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Arquivo b.py: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9D5793-C6F3-4B7F-AB06-D88DE75E19DB}"/>
              </a:ext>
            </a:extLst>
          </p:cNvPr>
          <p:cNvSpPr txBox="1"/>
          <p:nvPr/>
        </p:nvSpPr>
        <p:spPr>
          <a:xfrm>
            <a:off x="258762" y="1716849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chamar_arquivo_b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D937D5-61DE-4A32-9E01-52E29D904154}"/>
              </a:ext>
            </a:extLst>
          </p:cNvPr>
          <p:cNvSpPr txBox="1"/>
          <p:nvPr/>
        </p:nvSpPr>
        <p:spPr>
          <a:xfrm>
            <a:off x="258762" y="3139436"/>
            <a:ext cx="5486400" cy="78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"__main__"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imprimir_informacoes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1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Introdução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Qual será a saída do comando print?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a) </a:t>
            </a:r>
            <a:r>
              <a:rPr lang="pt-BR" dirty="0" err="1"/>
              <a:t>Python_é_fantástico</a:t>
            </a:r>
            <a:r>
              <a:rPr lang="pt-BR" dirty="0"/>
              <a:t>!</a:t>
            </a:r>
          </a:p>
          <a:p>
            <a:r>
              <a:rPr lang="pt-BR" dirty="0"/>
              <a:t>b) Python é fantástico!</a:t>
            </a:r>
          </a:p>
          <a:p>
            <a:r>
              <a:rPr lang="pt-BR" dirty="0"/>
              <a:t>c) </a:t>
            </a:r>
            <a:r>
              <a:rPr lang="pt-BR" dirty="0" err="1"/>
              <a:t>Python!é!fantástico</a:t>
            </a:r>
            <a:r>
              <a:rPr lang="pt-BR" dirty="0"/>
              <a:t>_</a:t>
            </a:r>
          </a:p>
          <a:p>
            <a:r>
              <a:rPr lang="pt-BR" dirty="0"/>
              <a:t>d) </a:t>
            </a:r>
            <a:r>
              <a:rPr lang="pt-BR" dirty="0" err="1"/>
              <a:t>Python_é_fantástico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2BCF54-08B1-4AD4-96B0-1D6692D2BFC5}"/>
              </a:ext>
            </a:extLst>
          </p:cNvPr>
          <p:cNvSpPr txBox="1"/>
          <p:nvPr/>
        </p:nvSpPr>
        <p:spPr>
          <a:xfrm>
            <a:off x="258762" y="1747842"/>
            <a:ext cx="104508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substantivo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"Python"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verbo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"é"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adjetivo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"fantástico"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verbo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adjetivo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"!\n"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89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Introdução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E se fôssemos imprimir datas?</a:t>
            </a:r>
          </a:p>
          <a:p>
            <a:pPr lvl="1"/>
            <a:r>
              <a:rPr lang="pt-BR" dirty="0" err="1"/>
              <a:t>Fomato</a:t>
            </a:r>
            <a:r>
              <a:rPr lang="pt-BR" dirty="0"/>
              <a:t>: DD/MM/YYYY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DB38C7-812B-490C-A85E-24B0F362D756}"/>
              </a:ext>
            </a:extLst>
          </p:cNvPr>
          <p:cNvSpPr txBox="1"/>
          <p:nvPr/>
        </p:nvSpPr>
        <p:spPr>
          <a:xfrm>
            <a:off x="258762" y="2223403"/>
            <a:ext cx="5486400" cy="86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01CE53-FD4E-4450-9AAD-41E3A5AD50CA}"/>
              </a:ext>
            </a:extLst>
          </p:cNvPr>
          <p:cNvSpPr txBox="1"/>
          <p:nvPr/>
        </p:nvSpPr>
        <p:spPr>
          <a:xfrm>
            <a:off x="258762" y="3044925"/>
            <a:ext cx="5688418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0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Introdução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O código abaixo funciona?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 o seguinte código?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00206E-1E52-430D-B540-A690854AFFF3}"/>
              </a:ext>
            </a:extLst>
          </p:cNvPr>
          <p:cNvSpPr txBox="1"/>
          <p:nvPr/>
        </p:nvSpPr>
        <p:spPr>
          <a:xfrm>
            <a:off x="258762" y="3452029"/>
            <a:ext cx="5486400" cy="86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"11"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num2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DF1128-2C9E-445C-9819-0308C1AF2792}"/>
              </a:ext>
            </a:extLst>
          </p:cNvPr>
          <p:cNvSpPr txBox="1"/>
          <p:nvPr/>
        </p:nvSpPr>
        <p:spPr>
          <a:xfrm>
            <a:off x="258762" y="1646942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num2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"SÃO IGUAIS"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A009DB-6B4B-47B5-8E8F-0E6B4077FF0A}"/>
              </a:ext>
            </a:extLst>
          </p:cNvPr>
          <p:cNvSpPr txBox="1"/>
          <p:nvPr/>
        </p:nvSpPr>
        <p:spPr>
          <a:xfrm>
            <a:off x="3750590" y="3400028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num2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"11"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num1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num2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7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Primeiros Comandos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help()</a:t>
            </a:r>
          </a:p>
          <a:p>
            <a:pPr lvl="1"/>
            <a:r>
              <a:rPr lang="pt-BR" dirty="0">
                <a:hlinkClick r:id="rId3"/>
              </a:rPr>
              <a:t>https://docs.python.org/3.9/tutorial/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https://docs.python.org/pt-br/3.9/index.html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B7FAB6-7E8D-4403-A9AA-2FE8BA1CC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640" y="705813"/>
            <a:ext cx="5121304" cy="21209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B1F8D7-7BEE-43D3-8DF5-17027E3E7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640" y="2976906"/>
            <a:ext cx="5226093" cy="166716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215A664-58ED-4201-B4BA-9DBAE0DECA29}"/>
              </a:ext>
            </a:extLst>
          </p:cNvPr>
          <p:cNvSpPr txBox="1"/>
          <p:nvPr/>
        </p:nvSpPr>
        <p:spPr>
          <a:xfrm>
            <a:off x="258762" y="4914927"/>
            <a:ext cx="956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"Engineering"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"Technical"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"School"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Anos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73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Introdução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O código abaixo funciona?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B93AF1-D116-491A-B046-ADA015D6EC10}"/>
              </a:ext>
            </a:extLst>
          </p:cNvPr>
          <p:cNvSpPr txBox="1"/>
          <p:nvPr/>
        </p:nvSpPr>
        <p:spPr>
          <a:xfrm>
            <a:off x="258762" y="1897120"/>
            <a:ext cx="5486400" cy="86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Technical School"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"Robert Bosch Ltda."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empresa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Introdução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Se eu quiser criar um sistema de acesso de usuário utilizando operadores condicionais, como devo proceder?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468DF7-1577-4B12-BCEB-08A864EC4EB8}"/>
              </a:ext>
            </a:extLst>
          </p:cNvPr>
          <p:cNvSpPr txBox="1"/>
          <p:nvPr/>
        </p:nvSpPr>
        <p:spPr>
          <a:xfrm>
            <a:off x="258762" y="2249247"/>
            <a:ext cx="9954621" cy="284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"INFORME O NOME DE USUÁRIO QUE ACESSARÁ O SISTEMA: 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"auc2ca"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"BEM-VINDO Cleber!"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"ffr9ca"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"BEM-VINDO Francis!"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"ian9ca"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"BEM-VINDO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Ianella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"USUÁRIO NÃO CADASTRADO!"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5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Laço de Repetição | 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Dentro de um laço, qual é a diferença entre break e continue?</a:t>
            </a:r>
          </a:p>
          <a:p>
            <a:r>
              <a:rPr lang="pt-BR" dirty="0"/>
              <a:t>O que o código abaixo imprime no console?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B3A4D6-4759-467D-9E5E-2D9003B91852}"/>
              </a:ext>
            </a:extLst>
          </p:cNvPr>
          <p:cNvSpPr txBox="1"/>
          <p:nvPr/>
        </p:nvSpPr>
        <p:spPr>
          <a:xfrm>
            <a:off x="258762" y="2051850"/>
            <a:ext cx="5486400" cy="206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pt-BR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pt-BR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4B76A3C-0454-45EB-B784-1581DD45AC49}"/>
              </a:ext>
            </a:extLst>
          </p:cNvPr>
          <p:cNvSpPr txBox="1"/>
          <p:nvPr/>
        </p:nvSpPr>
        <p:spPr>
          <a:xfrm>
            <a:off x="3001962" y="2051850"/>
            <a:ext cx="379095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9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Por que importar </a:t>
            </a:r>
            <a:r>
              <a:rPr lang="pt-BR" dirty="0" err="1"/>
              <a:t>random</a:t>
            </a:r>
            <a:r>
              <a:rPr lang="pt-BR" dirty="0"/>
              <a:t>()?</a:t>
            </a:r>
          </a:p>
          <a:p>
            <a:r>
              <a:rPr lang="pt-BR" dirty="0"/>
              <a:t>Qual é o menor e o maior número possível que o script abaixo consegue imprimir 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Quais códigos abaixo são capazes de gerar números entre 0 e 100 incluindo o 100?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2BF85A-7B42-4725-87C1-AF124DC2F4FE}"/>
              </a:ext>
            </a:extLst>
          </p:cNvPr>
          <p:cNvSpPr txBox="1"/>
          <p:nvPr/>
        </p:nvSpPr>
        <p:spPr>
          <a:xfrm>
            <a:off x="258762" y="2057051"/>
            <a:ext cx="5486400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aleatorio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aleatorio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F685C32-167C-4BD1-AF00-77A06A1025E7}"/>
              </a:ext>
            </a:extLst>
          </p:cNvPr>
          <p:cNvSpPr txBox="1"/>
          <p:nvPr/>
        </p:nvSpPr>
        <p:spPr>
          <a:xfrm>
            <a:off x="258762" y="3886849"/>
            <a:ext cx="5486400" cy="142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29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Analise o código abaixo que define o primeiro grupo que apresentará um trabalho. Ele é justo?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809C1D-D135-438B-8629-8ED73B26EE11}"/>
              </a:ext>
            </a:extLst>
          </p:cNvPr>
          <p:cNvSpPr txBox="1"/>
          <p:nvPr/>
        </p:nvSpPr>
        <p:spPr>
          <a:xfrm>
            <a:off x="258762" y="1806430"/>
            <a:ext cx="9982200" cy="255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sorteado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randrange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sorteado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sorteado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"GRUPO 1 INICIA A APRESENTAÇÃO"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sorteado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"GRUPO 2 INICIA A APRESENTAÇÃO"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"GRUPO 3 INICIA A APRESENTAÇÃO"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56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Suponha três arquivos independentes. O que ocorre em cada um dos casos?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6E4A72-76C7-4380-8B76-9813A0569A18}"/>
              </a:ext>
            </a:extLst>
          </p:cNvPr>
          <p:cNvSpPr txBox="1"/>
          <p:nvPr/>
        </p:nvSpPr>
        <p:spPr>
          <a:xfrm>
            <a:off x="258762" y="1826120"/>
            <a:ext cx="7677150" cy="284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arquivo a.py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arquivo b.py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b"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principal.py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E6D140-7CBF-4B0A-86B8-FA730B42B441}"/>
              </a:ext>
            </a:extLst>
          </p:cNvPr>
          <p:cNvSpPr txBox="1"/>
          <p:nvPr/>
        </p:nvSpPr>
        <p:spPr>
          <a:xfrm>
            <a:off x="6819900" y="1684800"/>
            <a:ext cx="5486400" cy="312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arquivo a.py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arquivo b.py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b"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principal.py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1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8762" y="1296000"/>
            <a:ext cx="10450800" cy="4168800"/>
          </a:xfrm>
        </p:spPr>
        <p:txBody>
          <a:bodyPr/>
          <a:lstStyle/>
          <a:p>
            <a:r>
              <a:rPr lang="pt-BR" dirty="0"/>
              <a:t>Suponha que você queira executar o módulo independente: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proceder?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C7DC0A-BE19-4591-85FC-CE9DDAE3628B}"/>
              </a:ext>
            </a:extLst>
          </p:cNvPr>
          <p:cNvSpPr txBox="1"/>
          <p:nvPr/>
        </p:nvSpPr>
        <p:spPr>
          <a:xfrm>
            <a:off x="258762" y="3222303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BEFFEC-7166-4CD2-856B-16B05822F581}"/>
              </a:ext>
            </a:extLst>
          </p:cNvPr>
          <p:cNvSpPr txBox="1"/>
          <p:nvPr/>
        </p:nvSpPr>
        <p:spPr>
          <a:xfrm>
            <a:off x="258762" y="1712400"/>
            <a:ext cx="5486400" cy="86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804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#ARQUIVO a.py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7BAEA4-4B89-408A-8737-E13E47D20543}"/>
              </a:ext>
            </a:extLst>
          </p:cNvPr>
          <p:cNvSpPr txBox="1"/>
          <p:nvPr/>
        </p:nvSpPr>
        <p:spPr>
          <a:xfrm>
            <a:off x="5223162" y="3273646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375503-603A-4AEC-9CE1-D91EC0AFDA86}"/>
              </a:ext>
            </a:extLst>
          </p:cNvPr>
          <p:cNvSpPr txBox="1"/>
          <p:nvPr/>
        </p:nvSpPr>
        <p:spPr>
          <a:xfrm>
            <a:off x="258762" y="4499141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478423-57EF-48C5-B714-B377DAE7E9DD}"/>
              </a:ext>
            </a:extLst>
          </p:cNvPr>
          <p:cNvSpPr txBox="1"/>
          <p:nvPr/>
        </p:nvSpPr>
        <p:spPr>
          <a:xfrm>
            <a:off x="5223162" y="4458098"/>
            <a:ext cx="5486400" cy="114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"Executando a"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"__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executa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3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Variáveis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8C18C2-8D43-47B6-946C-F8F92217F68A}"/>
              </a:ext>
            </a:extLst>
          </p:cNvPr>
          <p:cNvSpPr txBox="1"/>
          <p:nvPr/>
        </p:nvSpPr>
        <p:spPr>
          <a:xfrm>
            <a:off x="-243069" y="1223135"/>
            <a:ext cx="69882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"ETS"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60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"POSSUI"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 idade,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"ANOS DE TRADIÇÃO!"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A84A41-45C1-4178-AE63-2ECCEFCC2004}"/>
              </a:ext>
            </a:extLst>
          </p:cNvPr>
          <p:cNvSpPr txBox="1"/>
          <p:nvPr/>
        </p:nvSpPr>
        <p:spPr>
          <a:xfrm>
            <a:off x="-243069" y="2298668"/>
            <a:ext cx="5607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(idade)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E17454-08D8-4876-ABC0-41C7AD8A90D0}"/>
              </a:ext>
            </a:extLst>
          </p:cNvPr>
          <p:cNvSpPr txBox="1"/>
          <p:nvPr/>
        </p:nvSpPr>
        <p:spPr>
          <a:xfrm>
            <a:off x="-243069" y="3097202"/>
            <a:ext cx="5610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0392B"/>
                </a:solidFill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.99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v_f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57612" y="607333"/>
            <a:ext cx="10450800" cy="388800"/>
          </a:xfrm>
        </p:spPr>
        <p:txBody>
          <a:bodyPr/>
          <a:lstStyle/>
          <a:p>
            <a:r>
              <a:rPr lang="pt-BR"/>
              <a:t>Introdução | Tipagem de Dados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>
          <a:xfrm>
            <a:off x="257612" y="261063"/>
            <a:ext cx="10450800" cy="388800"/>
          </a:xfrm>
        </p:spPr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7174" y="1297863"/>
            <a:ext cx="10450800" cy="4168800"/>
          </a:xfrm>
        </p:spPr>
        <p:txBody>
          <a:bodyPr/>
          <a:lstStyle/>
          <a:p>
            <a:r>
              <a:rPr lang="pt-BR" dirty="0"/>
              <a:t>Tipagem </a:t>
            </a:r>
            <a:r>
              <a:rPr lang="pt-BR" dirty="0" err="1"/>
              <a:t>DInâmica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04926B-EFB3-49CA-A947-C90F36FAFE37}"/>
              </a:ext>
            </a:extLst>
          </p:cNvPr>
          <p:cNvSpPr txBox="1"/>
          <p:nvPr/>
        </p:nvSpPr>
        <p:spPr>
          <a:xfrm>
            <a:off x="257174" y="2103387"/>
            <a:ext cx="5486400" cy="255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"ETS"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'str'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644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'int'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</a:t>
            </a:r>
            <a:r>
              <a:rPr lang="pt-BR" dirty="0" err="1"/>
              <a:t>Snake_Case</a:t>
            </a:r>
            <a:r>
              <a:rPr lang="pt-BR" dirty="0"/>
              <a:t> / </a:t>
            </a:r>
            <a:r>
              <a:rPr lang="pt-BR" dirty="0" err="1"/>
              <a:t>CamelCase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 err="1"/>
              <a:t>Snake_Case</a:t>
            </a:r>
            <a:r>
              <a:rPr lang="pt-BR" dirty="0"/>
              <a:t> para definição de nomes de variáveis: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Padrão </a:t>
            </a:r>
            <a:r>
              <a:rPr lang="pt-BR" dirty="0" err="1"/>
              <a:t>CamelCase</a:t>
            </a:r>
            <a:r>
              <a:rPr lang="pt-BR" dirty="0"/>
              <a:t> para definição de nomes de variáveis: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2F862A-CE78-4C17-89B7-2CA1312786B8}"/>
              </a:ext>
            </a:extLst>
          </p:cNvPr>
          <p:cNvSpPr txBox="1"/>
          <p:nvPr/>
        </p:nvSpPr>
        <p:spPr>
          <a:xfrm>
            <a:off x="258762" y="1956507"/>
            <a:ext cx="7719237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area_bosch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Technical School"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546257-3B1E-40EB-B346-447C8A6411C0}"/>
              </a:ext>
            </a:extLst>
          </p:cNvPr>
          <p:cNvSpPr txBox="1"/>
          <p:nvPr/>
        </p:nvSpPr>
        <p:spPr>
          <a:xfrm>
            <a:off x="258762" y="3360999"/>
            <a:ext cx="7123814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areaBosch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"Engineering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pt-BR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correct approach to Website Design - Gréasán Technologies">
            <a:extLst>
              <a:ext uri="{FF2B5EF4-FFF2-40B4-BE49-F238E27FC236}">
                <a16:creationId xmlns:a16="http://schemas.microsoft.com/office/drawing/2014/main" id="{2AA10326-B6CE-468D-91B8-A42BAAD0E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95" y="1041432"/>
            <a:ext cx="1323784" cy="12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</a:t>
            </a:r>
            <a:r>
              <a:rPr lang="pt-BR" dirty="0" err="1"/>
              <a:t>Pycharm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EA9F5A-B6F4-46CD-BEA6-D808AEB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39" y="1425600"/>
            <a:ext cx="927864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F9D-AE9C-4BAE-A255-E86AAE6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Comando Se / Senão / Senão 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564E3-0AF1-40E1-AD12-3F8BEACC15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24B49-233E-480D-B3B3-EA8E359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1C6298-5A41-4A92-8A07-664168DAF343}"/>
              </a:ext>
            </a:extLst>
          </p:cNvPr>
          <p:cNvSpPr txBox="1"/>
          <p:nvPr/>
        </p:nvSpPr>
        <p:spPr>
          <a:xfrm>
            <a:off x="266700" y="1781355"/>
            <a:ext cx="5486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"ENTRE COM SUA IDADE: 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"PODE TIRAR SUA CNH!"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"NÃO PODE TIRAR CNH AINDA"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__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"__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3E571F-5F24-4FD8-9D3D-14B557F5EE2F}"/>
              </a:ext>
            </a:extLst>
          </p:cNvPr>
          <p:cNvSpPr txBox="1"/>
          <p:nvPr/>
        </p:nvSpPr>
        <p:spPr>
          <a:xfrm>
            <a:off x="259200" y="123005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código funciona?</a:t>
            </a:r>
          </a:p>
        </p:txBody>
      </p:sp>
    </p:spTree>
    <p:extLst>
      <p:ext uri="{BB962C8B-B14F-4D97-AF65-F5344CB8AC3E}">
        <p14:creationId xmlns:p14="http://schemas.microsoft.com/office/powerpoint/2010/main" val="263001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0AF9D-AE9C-4BAE-A255-E86AAE62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| Comando Se / Senão / Senão Se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564E3-0AF1-40E1-AD12-3F8BEACC15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D24B49-233E-480D-B3B3-EA8E359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3E571F-5F24-4FD8-9D3D-14B557F5EE2F}"/>
              </a:ext>
            </a:extLst>
          </p:cNvPr>
          <p:cNvSpPr txBox="1"/>
          <p:nvPr/>
        </p:nvSpPr>
        <p:spPr>
          <a:xfrm>
            <a:off x="259200" y="123005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 esse?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B7991B9-BE8A-4238-88E0-85F676683B0A}"/>
              </a:ext>
            </a:extLst>
          </p:cNvPr>
          <p:cNvSpPr txBox="1"/>
          <p:nvPr/>
        </p:nvSpPr>
        <p:spPr>
          <a:xfrm>
            <a:off x="259200" y="1490356"/>
            <a:ext cx="93133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"ENTRE COM ANO, MÊS E DIA DE NASCIMENTO, RESPECTIVAMENTE: 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ano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"ANO: 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"MÊS: 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dia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"DIA: 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ano_dif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ano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mes_dif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mes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dia_dif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dia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ano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"PODE TIRAR SUA CNH!"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(idade 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"NÃO PODE TIRAR CNH AINDA"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"CONTINUA...."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793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SO/OPM43-BR</OrgInhalt>
      <Wert>SO/OPM43-BR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2022-02-18</OrgInhalt>
      <Wert>2022-02-18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9221</Words>
  <Application>Microsoft Office PowerPoint</Application>
  <PresentationFormat>Personalizar</PresentationFormat>
  <Paragraphs>1316</Paragraphs>
  <Slides>36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Bosch Office Sans</vt:lpstr>
      <vt:lpstr>Calibri</vt:lpstr>
      <vt:lpstr>Consolas</vt:lpstr>
      <vt:lpstr>Courier New</vt:lpstr>
      <vt:lpstr>Open sans</vt:lpstr>
      <vt:lpstr>Source Serif Pro</vt:lpstr>
      <vt:lpstr>Wingdings 3</vt:lpstr>
      <vt:lpstr>Bosch NG</vt:lpstr>
      <vt:lpstr>Introdução | Instalando Python</vt:lpstr>
      <vt:lpstr>Python x C</vt:lpstr>
      <vt:lpstr>Introdução | Primeiros Comandos</vt:lpstr>
      <vt:lpstr>Introdução | Variáveis</vt:lpstr>
      <vt:lpstr>Introdução | Tipagem de Dados</vt:lpstr>
      <vt:lpstr>Introdução | Snake_Case / CamelCase</vt:lpstr>
      <vt:lpstr>Introdução | Pycharm</vt:lpstr>
      <vt:lpstr>Introdução | Comando Se / Senão / Senão Se</vt:lpstr>
      <vt:lpstr>Introdução | Comando Se / Senão / Senão Se</vt:lpstr>
      <vt:lpstr>Laços de Repetição | While</vt:lpstr>
      <vt:lpstr>Laços de Repetição | While – Quebra de Laços</vt:lpstr>
      <vt:lpstr>Python | Analisando os Comandos If() e While()</vt:lpstr>
      <vt:lpstr>Laço de Repetição | For</vt:lpstr>
      <vt:lpstr>Laço de Repetição | For | Exercícios</vt:lpstr>
      <vt:lpstr>Laço de Repetição | Parando/Continuando um Laço</vt:lpstr>
      <vt:lpstr>Print | Format | Outra forma de imprimir textos</vt:lpstr>
      <vt:lpstr>Print | Format | Outra forma de imprimir textos</vt:lpstr>
      <vt:lpstr>Print | Format</vt:lpstr>
      <vt:lpstr>Print | Format</vt:lpstr>
      <vt:lpstr>Print | Format</vt:lpstr>
      <vt:lpstr>Print | Format | Exercícios</vt:lpstr>
      <vt:lpstr>Gerando Números Aleatórios</vt:lpstr>
      <vt:lpstr>Gerando Números Pseudo Aleatórios</vt:lpstr>
      <vt:lpstr>Complementando...</vt:lpstr>
      <vt:lpstr>Funções</vt:lpstr>
      <vt:lpstr>Importando Arquivos</vt:lpstr>
      <vt:lpstr>Introdução | Exercícios</vt:lpstr>
      <vt:lpstr>Introdução | Exercícios</vt:lpstr>
      <vt:lpstr>Introdução | Exercícios</vt:lpstr>
      <vt:lpstr>Introdução | Exercícios</vt:lpstr>
      <vt:lpstr>Introdução | Exercícios</vt:lpstr>
      <vt:lpstr>Laço de Repetição | Exercícios</vt:lpstr>
      <vt:lpstr>Exercícios </vt:lpstr>
      <vt:lpstr>Exercícios 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technical school</dc:title>
  <dc:creator>Augusto Cleber (SO/OPM43-BR)</dc:creator>
  <cp:lastModifiedBy>ETS Campinas (CaP/ETS)</cp:lastModifiedBy>
  <cp:revision>24</cp:revision>
  <dcterms:created xsi:type="dcterms:W3CDTF">2022-02-18T06:05:08Z</dcterms:created>
  <dcterms:modified xsi:type="dcterms:W3CDTF">2022-03-03T16:16:14Z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