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 id="2147483677" r:id="rId3"/>
    <p:sldMasterId id="2147483689" r:id="rId4"/>
  </p:sldMasterIdLst>
  <p:sldIdLst>
    <p:sldId id="256" r:id="rId5"/>
    <p:sldId id="258" r:id="rId6"/>
    <p:sldId id="257" r:id="rId7"/>
    <p:sldId id="259" r:id="rId8"/>
    <p:sldId id="262" r:id="rId9"/>
    <p:sldId id="260" r:id="rId10"/>
    <p:sldId id="261" r:id="rId11"/>
    <p:sldId id="263" r:id="rId12"/>
    <p:sldId id="268" r:id="rId13"/>
    <p:sldId id="265" r:id="rId14"/>
    <p:sldId id="264" r:id="rId15"/>
    <p:sldId id="267"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8D78"/>
    <a:srgbClr val="69B7A1"/>
    <a:srgbClr val="A2D2C4"/>
    <a:srgbClr val="B1D1E3"/>
    <a:srgbClr val="FFFFFF"/>
    <a:srgbClr val="D4E3EC"/>
    <a:srgbClr val="D3E171"/>
    <a:srgbClr val="EC98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4" d="100"/>
          <a:sy n="64" d="100"/>
        </p:scale>
        <p:origin x="748"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9T10:11:16.955"/>
    </inkml:context>
    <inkml:brush xml:id="br0">
      <inkml:brushProperty name="width" value="0.1" units="cm"/>
      <inkml:brushProperty name="height" value="0.1" units="cm"/>
      <inkml:brushProperty name="color" value="#008C3A"/>
    </inkml:brush>
  </inkml:definitions>
  <inkml:trace contextRef="#ctx0" brushRef="#br0">4 1736 24575,'-1'87'0,"-1"-21"0,3 1 0,14 96 0,-9-138 0,1 0 0,18 41 0,-17-47 0,0 1 0,-1 0 0,-1 0 0,6 42 0,-12-58 0,0-1 0,1 1 0,-1-1 0,1 1 0,0 0 0,0-1 0,0 1 0,0-1 0,1 0 0,2 5 0,-3-6 0,1-1 0,-1 1 0,1-1 0,0 0 0,-1 0 0,1 0 0,0 0 0,0 0 0,0 0 0,0-1 0,0 1 0,0 0 0,0-1 0,0 0 0,0 1 0,0-1 0,0 0 0,0 0 0,0 0 0,0 0 0,2-1 0,6 0 0,-1 0 0,0-1 0,0 0 0,0-1 0,15-6 0,22-12 0,52-32 0,169-122 0,153-150-546,123-138-1866,28-45 409,-44 36-454,-82 74 1684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9T10:13:04.318"/>
    </inkml:context>
    <inkml:brush xml:id="br0">
      <inkml:brushProperty name="width" value="0.1" units="cm"/>
      <inkml:brushProperty name="height" value="0.1" units="cm"/>
      <inkml:brushProperty name="color" value="#CC0066"/>
    </inkml:brush>
  </inkml:definitions>
  <inkml:trace contextRef="#ctx0" brushRef="#br0">2447 0 24575,'-37'0'0,"-399"19"0,296-8 0,-189-8 0,163-5 0,-1147 2-1365,1287 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9T10:13:10.678"/>
    </inkml:context>
    <inkml:brush xml:id="br0">
      <inkml:brushProperty name="width" value="0.1" units="cm"/>
      <inkml:brushProperty name="height" value="0.1" units="cm"/>
      <inkml:brushProperty name="color" value="#CC0066"/>
    </inkml:brush>
  </inkml:definitions>
  <inkml:trace contextRef="#ctx0" brushRef="#br0">756 1 24575,'-26'28'0,"19"-20"0,0 1 0,-1-2 0,0 1 0,0-1 0,0 0 0,-1-1 0,0 0 0,-16 8 0,5-6 0,0 0 0,1 0 0,-1 1 0,2 1 0,-1 1 0,-25 19 0,43-29 0,-13 12 0,-2 0 0,0-1 0,0-1 0,-1 0 0,-23 10 0,-86 41 0,118-60 0,0 2 0,0-1 0,0 1 0,0 0 0,1 1 0,-1 0 0,1 0 0,1 0 0,-1 1 0,1 0 0,0 0 0,0 1 0,-5 8 0,6-9 0,0 0 0,0 1 0,0-2 0,-1 1 0,0-1 0,0 0 0,-1 0 0,-11 7 0,-18 13 0,33-23 0,1 0 0,-1 0 0,1 1 0,-1-1 0,1 1 0,0 0 0,0 0 0,0 0 0,1 0 0,-1 0 0,1 0 0,-1 0 0,1 0 0,0 1 0,1-1 0,-1 0 0,0 1 0,1-1 0,0 1 0,0-1 0,0 1 0,0-1 0,0 1 0,1-1 0,-1 0 0,1 1 0,0-1 0,0 0 0,0 1 0,1-1 0,-1 0 0,4 5 0,1 2 0,0-1 0,1 1 0,0-1 0,1-1 0,0 1 0,0-2 0,1 1 0,15 10 0,122 92 0,-137-103 0,1 0 0,0-1 0,1 0 0,-1-1 0,1 0 0,0 0 0,1-1 0,-1-1 0,1 0 0,-1-1 0,23 3 0,-23-5 0,0 1 0,-1 0 0,1 1 0,-1 1 0,0-1 0,0 2 0,0-1 0,0 1 0,0 1 0,14 9 0,-1-1 0,32 13 0,-40-20 0,-1 0 0,-1 1 0,1 0 0,-1 1 0,0 1 0,-1 0 0,0 0 0,12 13 0,-7-1 214,28 29-1793,-23-32-5247</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hapter Title">
    <p:spTree>
      <p:nvGrpSpPr>
        <p:cNvPr id="1" name=""/>
        <p:cNvGrpSpPr/>
        <p:nvPr/>
      </p:nvGrpSpPr>
      <p:grpSpPr>
        <a:xfrm>
          <a:off x="0" y="0"/>
          <a:ext cx="0" cy="0"/>
          <a:chOff x="0" y="0"/>
          <a:chExt cx="0" cy="0"/>
        </a:xfrm>
      </p:grpSpPr>
      <p:sp>
        <p:nvSpPr>
          <p:cNvPr id="5" name="Title 1"/>
          <p:cNvSpPr>
            <a:spLocks noGrp="1"/>
          </p:cNvSpPr>
          <p:nvPr>
            <p:ph type="ctrTitle" hasCustomPrompt="1"/>
          </p:nvPr>
        </p:nvSpPr>
        <p:spPr>
          <a:xfrm>
            <a:off x="4933122" y="1522674"/>
            <a:ext cx="5311515" cy="1670012"/>
          </a:xfrm>
          <a:prstGeom prst="rect">
            <a:avLst/>
          </a:prstGeom>
        </p:spPr>
        <p:txBody>
          <a:bodyPr anchor="ctr" anchorCtr="0">
            <a:normAutofit/>
          </a:bodyPr>
          <a:lstStyle>
            <a:lvl1pPr algn="l" rtl="1">
              <a:defRPr sz="3600">
                <a:solidFill>
                  <a:schemeClr val="tx1"/>
                </a:solidFill>
              </a:defRPr>
            </a:lvl1pPr>
          </a:lstStyle>
          <a:p>
            <a:r>
              <a:rPr lang="en-US" dirty="0"/>
              <a:t>CLICK TO EDIT MASTER TITLE STYLE</a:t>
            </a:r>
          </a:p>
        </p:txBody>
      </p:sp>
      <p:sp>
        <p:nvSpPr>
          <p:cNvPr id="2" name="Rectangle 1">
            <a:extLst>
              <a:ext uri="{FF2B5EF4-FFF2-40B4-BE49-F238E27FC236}">
                <a16:creationId xmlns:a16="http://schemas.microsoft.com/office/drawing/2014/main" id="{2BFD1589-B102-E44C-2C77-164683716F50}"/>
              </a:ext>
            </a:extLst>
          </p:cNvPr>
          <p:cNvSpPr/>
          <p:nvPr userDrawn="1"/>
        </p:nvSpPr>
        <p:spPr>
          <a:xfrm>
            <a:off x="0" y="0"/>
            <a:ext cx="4089679" cy="6857999"/>
          </a:xfrm>
          <a:prstGeom prst="rect">
            <a:avLst/>
          </a:prstGeom>
          <a:solidFill>
            <a:srgbClr val="EAEAEA">
              <a:alpha val="74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164192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70BE-F98F-3CEE-AB42-BF243B5BCC9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198460E-F423-3576-DAF5-46A1987ED813}"/>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3F58AB-3C4B-4E0F-B4E4-A6FCAB0495B0}" type="datetimeFigureOut">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29-Sep-24</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4" name="Footer Placeholder 3">
            <a:extLst>
              <a:ext uri="{FF2B5EF4-FFF2-40B4-BE49-F238E27FC236}">
                <a16:creationId xmlns:a16="http://schemas.microsoft.com/office/drawing/2014/main" id="{AFFB06DE-C95D-725A-749C-DAC31362BF2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5" name="Slide Number Placeholder 4">
            <a:extLst>
              <a:ext uri="{FF2B5EF4-FFF2-40B4-BE49-F238E27FC236}">
                <a16:creationId xmlns:a16="http://schemas.microsoft.com/office/drawing/2014/main" id="{3EEAEFAE-A5EC-C481-9704-730F8C2B9D8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F82B4D-B9C9-4D1B-B0E7-FF8943093BE1}" type="slidenum">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Tree>
    <p:extLst>
      <p:ext uri="{BB962C8B-B14F-4D97-AF65-F5344CB8AC3E}">
        <p14:creationId xmlns:p14="http://schemas.microsoft.com/office/powerpoint/2010/main" val="2682337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C1ED8D-1F62-5481-1E08-B974EC45D7E9}"/>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3F58AB-3C4B-4E0F-B4E4-A6FCAB0495B0}" type="datetimeFigureOut">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29-Sep-24</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3" name="Footer Placeholder 2">
            <a:extLst>
              <a:ext uri="{FF2B5EF4-FFF2-40B4-BE49-F238E27FC236}">
                <a16:creationId xmlns:a16="http://schemas.microsoft.com/office/drawing/2014/main" id="{13A5A0EB-4866-2BFB-53C0-57959F72C05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4" name="Slide Number Placeholder 3">
            <a:extLst>
              <a:ext uri="{FF2B5EF4-FFF2-40B4-BE49-F238E27FC236}">
                <a16:creationId xmlns:a16="http://schemas.microsoft.com/office/drawing/2014/main" id="{CC941937-9488-796B-864F-C86665BADB7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F82B4D-B9C9-4D1B-B0E7-FF8943093BE1}" type="slidenum">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Tree>
    <p:extLst>
      <p:ext uri="{BB962C8B-B14F-4D97-AF65-F5344CB8AC3E}">
        <p14:creationId xmlns:p14="http://schemas.microsoft.com/office/powerpoint/2010/main" val="4123842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34FCB-3F63-3EAE-063A-82BBBC9C47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223356-610C-0084-8354-EB27E09321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66C47D-C79B-AEE4-4BE1-19E10248D7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65B911-6AEA-1742-249E-814A0A48FA75}"/>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3F58AB-3C4B-4E0F-B4E4-A6FCAB0495B0}" type="datetimeFigureOut">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29-Sep-24</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6" name="Footer Placeholder 5">
            <a:extLst>
              <a:ext uri="{FF2B5EF4-FFF2-40B4-BE49-F238E27FC236}">
                <a16:creationId xmlns:a16="http://schemas.microsoft.com/office/drawing/2014/main" id="{1C76C05B-7AF8-33D5-F886-E8B11A961A6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7" name="Slide Number Placeholder 6">
            <a:extLst>
              <a:ext uri="{FF2B5EF4-FFF2-40B4-BE49-F238E27FC236}">
                <a16:creationId xmlns:a16="http://schemas.microsoft.com/office/drawing/2014/main" id="{76E83BD3-63B4-F86C-43AB-168B7E5AA39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F82B4D-B9C9-4D1B-B0E7-FF8943093BE1}" type="slidenum">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Tree>
    <p:extLst>
      <p:ext uri="{BB962C8B-B14F-4D97-AF65-F5344CB8AC3E}">
        <p14:creationId xmlns:p14="http://schemas.microsoft.com/office/powerpoint/2010/main" val="4161080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CB7F0-C7CA-9B86-1CF4-87A7569006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F359B83-ED84-215A-B1F3-FAD43EE034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8FC8FA-E22C-4B61-DDC9-CDA6F8F524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18F9D2-DEF2-A35D-2345-C64FD7BBA676}"/>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3F58AB-3C4B-4E0F-B4E4-A6FCAB0495B0}" type="datetimeFigureOut">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29-Sep-24</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6" name="Footer Placeholder 5">
            <a:extLst>
              <a:ext uri="{FF2B5EF4-FFF2-40B4-BE49-F238E27FC236}">
                <a16:creationId xmlns:a16="http://schemas.microsoft.com/office/drawing/2014/main" id="{57AEEE65-BEDA-E91F-0086-8FBF513D072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7" name="Slide Number Placeholder 6">
            <a:extLst>
              <a:ext uri="{FF2B5EF4-FFF2-40B4-BE49-F238E27FC236}">
                <a16:creationId xmlns:a16="http://schemas.microsoft.com/office/drawing/2014/main" id="{5CD17FC3-2C04-97D2-47BA-BEA20DCF26F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F82B4D-B9C9-4D1B-B0E7-FF8943093BE1}" type="slidenum">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Tree>
    <p:extLst>
      <p:ext uri="{BB962C8B-B14F-4D97-AF65-F5344CB8AC3E}">
        <p14:creationId xmlns:p14="http://schemas.microsoft.com/office/powerpoint/2010/main" val="5802803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CC7D9-7733-C1E0-CF44-D9486EF53C4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F3AFEAC-A9E7-6744-AEB5-8FF3B093F4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8782E1-7081-0016-5C63-C200580BBBA0}"/>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3F58AB-3C4B-4E0F-B4E4-A6FCAB0495B0}" type="datetimeFigureOut">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29-Sep-24</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5" name="Footer Placeholder 4">
            <a:extLst>
              <a:ext uri="{FF2B5EF4-FFF2-40B4-BE49-F238E27FC236}">
                <a16:creationId xmlns:a16="http://schemas.microsoft.com/office/drawing/2014/main" id="{BC2947EC-10FA-7AE8-0CFB-5DEF608FAB8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6" name="Slide Number Placeholder 5">
            <a:extLst>
              <a:ext uri="{FF2B5EF4-FFF2-40B4-BE49-F238E27FC236}">
                <a16:creationId xmlns:a16="http://schemas.microsoft.com/office/drawing/2014/main" id="{9E28137D-E36B-8BAC-66B5-FA0A420FD73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F82B4D-B9C9-4D1B-B0E7-FF8943093BE1}" type="slidenum">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17460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A3126A-3344-C6CB-6C33-EADD2ED615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2289CD-EF3C-9054-8F0E-737DAC9745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E21834-9D3F-2B71-FF1D-480F11BD78DC}"/>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3F58AB-3C4B-4E0F-B4E4-A6FCAB0495B0}" type="datetimeFigureOut">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29-Sep-24</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5" name="Footer Placeholder 4">
            <a:extLst>
              <a:ext uri="{FF2B5EF4-FFF2-40B4-BE49-F238E27FC236}">
                <a16:creationId xmlns:a16="http://schemas.microsoft.com/office/drawing/2014/main" id="{A8A7E4DA-0789-A4EC-6AB3-D8A4DCBBA0A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6" name="Slide Number Placeholder 5">
            <a:extLst>
              <a:ext uri="{FF2B5EF4-FFF2-40B4-BE49-F238E27FC236}">
                <a16:creationId xmlns:a16="http://schemas.microsoft.com/office/drawing/2014/main" id="{4442556B-6D01-A617-DC07-4CA4A2826CF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F82B4D-B9C9-4D1B-B0E7-FF8943093BE1}" type="slidenum">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Tree>
    <p:extLst>
      <p:ext uri="{BB962C8B-B14F-4D97-AF65-F5344CB8AC3E}">
        <p14:creationId xmlns:p14="http://schemas.microsoft.com/office/powerpoint/2010/main" val="4871820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80CC5-DD4C-FF35-9304-E5F85D49B8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991F24-14ED-A659-EE8C-444C2AD604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EAA33B-D3E5-6778-E0F8-35125AC671CC}"/>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4D2CA60-43E7-4B54-98AB-28C6069031DB}"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29-Sep-24</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EBDE09B4-3C2F-50F1-6BC3-DD8436E3B49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A654D0A0-F79D-B0DA-E7E4-6CB34F0AB96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B72115-CAF3-43F8-AB8B-68E60E02E00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84530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F2CFE-57E3-4A32-988C-25D17B6D21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F6DB5A-FE86-65BF-528F-A86FA305D8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C665A3-EF65-EB19-42FC-1190D82C5AF7}"/>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4D2CA60-43E7-4B54-98AB-28C6069031DB}"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29-Sep-24</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D7B82A3C-CC1D-B704-7F68-F737D90A03E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F702F9A-64EE-D4A0-062F-E8A79240CDC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B72115-CAF3-43F8-AB8B-68E60E02E00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42440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B76D4-80F4-1B8C-7183-1F9D6EB2AB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0C30CB-D819-3970-ABE4-E25DA8B4BA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63A555-8D81-308E-713D-B3337ED4665A}"/>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4D2CA60-43E7-4B54-98AB-28C6069031DB}"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29-Sep-24</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881E31B-7C41-1875-F56C-F1A66B8D6C7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64FDB59-D6B3-C09C-BB5B-F4371EB3C1B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B72115-CAF3-43F8-AB8B-68E60E02E00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57646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992B1-B9DF-7D11-D6AE-4E859C17F9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5D53F5-8B32-A363-398B-A656294085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08C687-2176-7EDF-5933-9493FE73A1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B24181-5A0C-91F6-F649-6D3605E8D8F3}"/>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4D2CA60-43E7-4B54-98AB-28C6069031DB}"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29-Sep-24</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8E85B92F-6F34-287D-6EBF-4CD1825BEB6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7535BE9-598E-501D-B732-41B3B6E9B2D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B72115-CAF3-43F8-AB8B-68E60E02E00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53654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9315B7-9116-6410-4DD4-2DC2D0E5589B}"/>
              </a:ext>
            </a:extLst>
          </p:cNvPr>
          <p:cNvSpPr/>
          <p:nvPr userDrawn="1"/>
        </p:nvSpPr>
        <p:spPr>
          <a:xfrm>
            <a:off x="0" y="0"/>
            <a:ext cx="4089679" cy="6857999"/>
          </a:xfrm>
          <a:prstGeom prst="rect">
            <a:avLst/>
          </a:prstGeom>
          <a:solidFill>
            <a:srgbClr val="EAEAEA">
              <a:alpha val="74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824086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2D26-5150-C377-FA7A-7FD750ED40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B84FDE-EB4F-F6A2-D7F8-73473A042A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4A3475-6753-E690-CF64-C919C9640E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E0FE16-29CC-B754-1038-EAB997D21C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47113A-39FA-927B-66E5-168D37CD81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32BD56-65F1-0910-D7D7-DCA11A38266B}"/>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4D2CA60-43E7-4B54-98AB-28C6069031DB}"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29-Sep-24</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2F24D8FF-66D2-61F8-32F1-109582DD486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C3A7D3F4-1A13-70A8-9E9C-12CDCF7664F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B72115-CAF3-43F8-AB8B-68E60E02E00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76654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A2055-1EA1-D3E0-C35C-1ED895F6A7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D4386E-7F1C-5E67-C4D4-00116462F698}"/>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4D2CA60-43E7-4B54-98AB-28C6069031DB}"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29-Sep-24</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5832525F-78C9-91E2-0701-6E95CEF8B01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02C7FB1-3521-8FEB-9A8E-9CAC4F9C802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B72115-CAF3-43F8-AB8B-68E60E02E00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497710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8E81B8-3263-401E-40F4-9CAE0D6E9EA9}"/>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4D2CA60-43E7-4B54-98AB-28C6069031DB}"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29-Sep-24</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3EF6E0B8-E435-C39F-18C6-415A203725A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BBDD4B3A-05B8-6166-80A0-9EE74905BD9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B72115-CAF3-43F8-AB8B-68E60E02E00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82728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B1578-6654-F818-19AF-4C99813D1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E62484-6066-AEEB-B17B-9F4B6665D0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D0F6F4-9737-9D4C-7370-1F29A7CF6F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D65657-9EE4-444C-6AB2-BEF57EB95368}"/>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4D2CA60-43E7-4B54-98AB-28C6069031DB}"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29-Sep-24</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D337A813-D437-C8F2-366D-DA520CDBB35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93999141-ED0F-4E14-638F-BF94F250017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B72115-CAF3-43F8-AB8B-68E60E02E00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04834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1CB8-2684-B7A7-C2C4-FE3F873B89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E4328B-739C-35CE-D42B-5D9D4AFDA5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A431DB-8A85-3A55-0BC1-670719A4BB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085902-D052-3E03-9552-024CB5946A1E}"/>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4D2CA60-43E7-4B54-98AB-28C6069031DB}"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29-Sep-24</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1F893093-0BFC-8999-AB54-EE401C4E52A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EE745241-0B1C-04AD-5B83-8AB3F644C31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B72115-CAF3-43F8-AB8B-68E60E02E00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75795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2BDC2-5663-230A-F988-DF070141E2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EDA139-4173-47DC-6A6A-421692345E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9D38C3-6948-7B7A-3300-E45AC27FA783}"/>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4D2CA60-43E7-4B54-98AB-28C6069031DB}"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29-Sep-24</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32ABEB95-FA52-833C-59C7-45AF4FE1165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6AC065FB-CA6E-099E-F953-07CEE06FB3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B72115-CAF3-43F8-AB8B-68E60E02E00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172698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03FC34-066C-AEEA-66F7-F1AAF71690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A8653A-237A-84FE-9A69-6BAFA06F86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6DAF14-158C-D778-5D14-BEB652FCAD62}"/>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4D2CA60-43E7-4B54-98AB-28C6069031DB}"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29-Sep-24</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50882D5B-7598-EA03-4529-14C2919D208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CBCDEAEF-A1F8-15B4-65C1-FC96DE5DC86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B72115-CAF3-43F8-AB8B-68E60E02E00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9483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80CC5-DD4C-FF35-9304-E5F85D49B8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991F24-14ED-A659-EE8C-444C2AD604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EAA33B-D3E5-6778-E0F8-35125AC671CC}"/>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4D2CA60-43E7-4B54-98AB-28C6069031DB}"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29-Sep-24</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EBDE09B4-3C2F-50F1-6BC3-DD8436E3B49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A654D0A0-F79D-B0DA-E7E4-6CB34F0AB96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B72115-CAF3-43F8-AB8B-68E60E02E00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28384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F2CFE-57E3-4A32-988C-25D17B6D21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F6DB5A-FE86-65BF-528F-A86FA305D8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C665A3-EF65-EB19-42FC-1190D82C5AF7}"/>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4D2CA60-43E7-4B54-98AB-28C6069031DB}"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29-Sep-24</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D7B82A3C-CC1D-B704-7F68-F737D90A03E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F702F9A-64EE-D4A0-062F-E8A79240CDC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B72115-CAF3-43F8-AB8B-68E60E02E00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53481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B76D4-80F4-1B8C-7183-1F9D6EB2AB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0C30CB-D819-3970-ABE4-E25DA8B4BAB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63A555-8D81-308E-713D-B3337ED4665A}"/>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4D2CA60-43E7-4B54-98AB-28C6069031DB}"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29-Sep-24</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881E31B-7C41-1875-F56C-F1A66B8D6C7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64FDB59-D6B3-C09C-BB5B-F4371EB3C1B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B72115-CAF3-43F8-AB8B-68E60E02E00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140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White-Backgroun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5A026D-35FC-5541-8F6D-DE8AE4461E13}"/>
              </a:ext>
            </a:extLst>
          </p:cNvPr>
          <p:cNvSpPr/>
          <p:nvPr userDrawn="1"/>
        </p:nvSpPr>
        <p:spPr>
          <a:xfrm>
            <a:off x="4959626" y="1626669"/>
            <a:ext cx="7232374" cy="45816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Title Placeholder 1"/>
          <p:cNvSpPr>
            <a:spLocks noGrp="1"/>
          </p:cNvSpPr>
          <p:nvPr>
            <p:ph type="title"/>
          </p:nvPr>
        </p:nvSpPr>
        <p:spPr>
          <a:xfrm>
            <a:off x="1353074" y="544149"/>
            <a:ext cx="9831557" cy="720000"/>
          </a:xfrm>
          <a:prstGeom prst="rect">
            <a:avLst/>
          </a:prstGeom>
        </p:spPr>
        <p:txBody>
          <a:bodyPr vert="horz" lIns="91440" tIns="45720" rIns="91440" bIns="45720" rtlCol="0" anchor="ctr">
            <a:normAutofit/>
          </a:bodyPr>
          <a:lstStyle>
            <a:lvl1pPr algn="r" rtl="1">
              <a:defRPr sz="3000">
                <a:solidFill>
                  <a:schemeClr val="bg1"/>
                </a:solidFill>
              </a:defRPr>
            </a:lvl1pPr>
          </a:lstStyle>
          <a:p>
            <a:r>
              <a:rPr lang="en-US"/>
              <a:t>Click to edit Master title style</a:t>
            </a:r>
            <a:endParaRPr lang="en-US" dirty="0"/>
          </a:p>
        </p:txBody>
      </p:sp>
      <p:sp>
        <p:nvSpPr>
          <p:cNvPr id="3" name="Text Placeholder 2"/>
          <p:cNvSpPr>
            <a:spLocks noGrp="1"/>
          </p:cNvSpPr>
          <p:nvPr>
            <p:ph idx="1"/>
          </p:nvPr>
        </p:nvSpPr>
        <p:spPr>
          <a:xfrm>
            <a:off x="5396948" y="1802372"/>
            <a:ext cx="5728150" cy="3960000"/>
          </a:xfrm>
          <a:prstGeom prst="rect">
            <a:avLst/>
          </a:prstGeom>
        </p:spPr>
        <p:txBody>
          <a:bodyPr vert="horz" lIns="91440" tIns="45720" rIns="91440" bIns="45720" rtlCol="0">
            <a:normAutofit/>
          </a:bodyPr>
          <a:lstStyle>
            <a:lvl1pPr marL="0" indent="0" algn="r" rtl="1">
              <a:buFontTx/>
              <a:buNone/>
              <a:defRPr>
                <a:solidFill>
                  <a:srgbClr val="FF0000"/>
                </a:solidFill>
              </a:defRPr>
            </a:lvl1pPr>
            <a:lvl2pPr marL="457200" indent="0" algn="r" rtl="1">
              <a:buFontTx/>
              <a:buNone/>
              <a:defRPr/>
            </a:lvl2pPr>
            <a:lvl3pPr marL="914400" indent="0" algn="r" rtl="1">
              <a:buFontTx/>
              <a:buNone/>
              <a:defRPr/>
            </a:lvl3pPr>
            <a:lvl4pPr marL="1371600" indent="0" algn="r" rtl="1">
              <a:buFontTx/>
              <a:buNone/>
              <a:defRPr/>
            </a:lvl4pPr>
            <a:lvl5pPr marL="1828800" indent="0" algn="r" rtl="1">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a:extLst>
              <a:ext uri="{FF2B5EF4-FFF2-40B4-BE49-F238E27FC236}">
                <a16:creationId xmlns:a16="http://schemas.microsoft.com/office/drawing/2014/main" id="{020AA93C-190F-7F9C-47B0-BD70234B3130}"/>
              </a:ext>
            </a:extLst>
          </p:cNvPr>
          <p:cNvSpPr/>
          <p:nvPr userDrawn="1"/>
        </p:nvSpPr>
        <p:spPr>
          <a:xfrm>
            <a:off x="0" y="0"/>
            <a:ext cx="4089679" cy="6857999"/>
          </a:xfrm>
          <a:prstGeom prst="rect">
            <a:avLst/>
          </a:prstGeom>
          <a:solidFill>
            <a:srgbClr val="EAEAEA">
              <a:alpha val="74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31197444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992B1-B9DF-7D11-D6AE-4E859C17F9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5D53F5-8B32-A363-398B-A656294085C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C08C687-2176-7EDF-5933-9493FE73A1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B24181-5A0C-91F6-F649-6D3605E8D8F3}"/>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4D2CA60-43E7-4B54-98AB-28C6069031DB}"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29-Sep-24</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8E85B92F-6F34-287D-6EBF-4CD1825BEB6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7535BE9-598E-501D-B732-41B3B6E9B2D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B72115-CAF3-43F8-AB8B-68E60E02E00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11157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2D26-5150-C377-FA7A-7FD750ED40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AB84FDE-EB4F-F6A2-D7F8-73473A042A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4A3475-6753-E690-CF64-C919C9640E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E0FE16-29CC-B754-1038-EAB997D21C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47113A-39FA-927B-66E5-168D37CD81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32BD56-65F1-0910-D7D7-DCA11A38266B}"/>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4D2CA60-43E7-4B54-98AB-28C6069031DB}"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29-Sep-24</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2F24D8FF-66D2-61F8-32F1-109582DD486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C3A7D3F4-1A13-70A8-9E9C-12CDCF7664F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B72115-CAF3-43F8-AB8B-68E60E02E00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50083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A2055-1EA1-D3E0-C35C-1ED895F6A70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D4386E-7F1C-5E67-C4D4-00116462F698}"/>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4D2CA60-43E7-4B54-98AB-28C6069031DB}"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29-Sep-24</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5832525F-78C9-91E2-0701-6E95CEF8B01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02C7FB1-3521-8FEB-9A8E-9CAC4F9C802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B72115-CAF3-43F8-AB8B-68E60E02E00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77014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8E81B8-3263-401E-40F4-9CAE0D6E9EA9}"/>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4D2CA60-43E7-4B54-98AB-28C6069031DB}"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29-Sep-24</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3EF6E0B8-E435-C39F-18C6-415A203725A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BBDD4B3A-05B8-6166-80A0-9EE74905BD9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B72115-CAF3-43F8-AB8B-68E60E02E00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45443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B1578-6654-F818-19AF-4C99813D1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E62484-6066-AEEB-B17B-9F4B6665D0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4D0F6F4-9737-9D4C-7370-1F29A7CF6F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D65657-9EE4-444C-6AB2-BEF57EB95368}"/>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4D2CA60-43E7-4B54-98AB-28C6069031DB}"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29-Sep-24</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D337A813-D437-C8F2-366D-DA520CDBB35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93999141-ED0F-4E14-638F-BF94F250017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B72115-CAF3-43F8-AB8B-68E60E02E00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27902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61CB8-2684-B7A7-C2C4-FE3F873B89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E4328B-739C-35CE-D42B-5D9D4AFDA5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A431DB-8A85-3A55-0BC1-670719A4BB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085902-D052-3E03-9552-024CB5946A1E}"/>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4D2CA60-43E7-4B54-98AB-28C6069031DB}"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29-Sep-24</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1F893093-0BFC-8999-AB54-EE401C4E52A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EE745241-0B1C-04AD-5B83-8AB3F644C31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B72115-CAF3-43F8-AB8B-68E60E02E00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492298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2BDC2-5663-230A-F988-DF070141E21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EDA139-4173-47DC-6A6A-421692345E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9D38C3-6948-7B7A-3300-E45AC27FA783}"/>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4D2CA60-43E7-4B54-98AB-28C6069031DB}"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29-Sep-24</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32ABEB95-FA52-833C-59C7-45AF4FE1165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6AC065FB-CA6E-099E-F953-07CEE06FB3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B72115-CAF3-43F8-AB8B-68E60E02E00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960936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03FC34-066C-AEEA-66F7-F1AAF71690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5A8653A-237A-84FE-9A69-6BAFA06F86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6DAF14-158C-D778-5D14-BEB652FCAD62}"/>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4D2CA60-43E7-4B54-98AB-28C6069031DB}" type="datetimeFigureOut">
              <a:rPr kumimoji="0" lang="en-US" sz="18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29-Sep-24</a:t>
            </a:fld>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50882D5B-7598-EA03-4529-14C2919D208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CBCDEAEF-A1F8-15B4-65C1-FC96DE5DC86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B72115-CAF3-43F8-AB8B-68E60E02E00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5439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F7261-CE7C-5AA5-8E42-342BB50E0EAD}"/>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ACA174CC-6C41-55E8-AB33-C58B04CB61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36D753E-D5B1-4DDE-912C-7B7728EE915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7BC5259-5725-44E2-8589-8FD4176CBB9A}" type="datetimeFigureOut">
              <a:rPr kumimoji="0" lang="en-US" sz="1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29-Sep-24</a:t>
            </a:fld>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665D4783-6AB5-A69A-A214-31328B2236AD}"/>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id="{16F7C141-2B7B-AA71-5596-8DB46CB4C496}"/>
              </a:ext>
            </a:extLst>
          </p:cNvPr>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210A46E-B07A-4F25-9887-F52E6B1C7D56}" type="slidenum">
              <a:rPr kumimoji="0" lang="en-US" sz="1800" b="0" i="0" u="none" strike="noStrike" kern="1200" cap="none" spc="0" normalizeH="0" baseline="0" noProof="0" smtClean="0">
                <a:ln>
                  <a:noFill/>
                </a:ln>
                <a:solidFill>
                  <a:srgbClr val="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447727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089C1-FBAC-14D4-9A29-5ED8CD1E8D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9236AA-2710-62DF-47AA-1D392B1625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7C19F4-4E9B-81C9-716B-CF386E6A9727}"/>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3F58AB-3C4B-4E0F-B4E4-A6FCAB0495B0}" type="datetimeFigureOut">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29-Sep-24</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5" name="Footer Placeholder 4">
            <a:extLst>
              <a:ext uri="{FF2B5EF4-FFF2-40B4-BE49-F238E27FC236}">
                <a16:creationId xmlns:a16="http://schemas.microsoft.com/office/drawing/2014/main" id="{1953238C-2C74-6816-29C1-458E79BBA7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6" name="Slide Number Placeholder 5">
            <a:extLst>
              <a:ext uri="{FF2B5EF4-FFF2-40B4-BE49-F238E27FC236}">
                <a16:creationId xmlns:a16="http://schemas.microsoft.com/office/drawing/2014/main" id="{C2B3F318-A044-ECDB-3172-DBC714686D5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F82B4D-B9C9-4D1B-B0E7-FF8943093BE1}" type="slidenum">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Tree>
    <p:extLst>
      <p:ext uri="{BB962C8B-B14F-4D97-AF65-F5344CB8AC3E}">
        <p14:creationId xmlns:p14="http://schemas.microsoft.com/office/powerpoint/2010/main" val="2648480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EC7F2-91A5-E7F1-344A-8365737C7B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5E6476-988B-B20C-B349-7B62D7BA02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5F0ACF-FCD6-BFD2-CAAC-113B1263689F}"/>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3F58AB-3C4B-4E0F-B4E4-A6FCAB0495B0}" type="datetimeFigureOut">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29-Sep-24</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5" name="Footer Placeholder 4">
            <a:extLst>
              <a:ext uri="{FF2B5EF4-FFF2-40B4-BE49-F238E27FC236}">
                <a16:creationId xmlns:a16="http://schemas.microsoft.com/office/drawing/2014/main" id="{FE70BF48-6E05-0F90-1891-1228795C6828}"/>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6" name="Slide Number Placeholder 5">
            <a:extLst>
              <a:ext uri="{FF2B5EF4-FFF2-40B4-BE49-F238E27FC236}">
                <a16:creationId xmlns:a16="http://schemas.microsoft.com/office/drawing/2014/main" id="{7E35A828-EA3E-9FCC-2F3C-9B6657D4C1F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F82B4D-B9C9-4D1B-B0E7-FF8943093BE1}" type="slidenum">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Tree>
    <p:extLst>
      <p:ext uri="{BB962C8B-B14F-4D97-AF65-F5344CB8AC3E}">
        <p14:creationId xmlns:p14="http://schemas.microsoft.com/office/powerpoint/2010/main" val="1988266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29C76-1682-7BF1-88F7-F1179C46888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E849E8-F671-EEB5-AD69-0FE818D2413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C7D200-B221-1BBD-4E38-3399EDB15015}"/>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3F58AB-3C4B-4E0F-B4E4-A6FCAB0495B0}" type="datetimeFigureOut">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29-Sep-24</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5" name="Footer Placeholder 4">
            <a:extLst>
              <a:ext uri="{FF2B5EF4-FFF2-40B4-BE49-F238E27FC236}">
                <a16:creationId xmlns:a16="http://schemas.microsoft.com/office/drawing/2014/main" id="{A1E75ADC-5B52-4A62-EEA6-97CDEB802CFE}"/>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6" name="Slide Number Placeholder 5">
            <a:extLst>
              <a:ext uri="{FF2B5EF4-FFF2-40B4-BE49-F238E27FC236}">
                <a16:creationId xmlns:a16="http://schemas.microsoft.com/office/drawing/2014/main" id="{4E49406A-CA6B-B943-E2E3-D827167950D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F82B4D-B9C9-4D1B-B0E7-FF8943093BE1}" type="slidenum">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Tree>
    <p:extLst>
      <p:ext uri="{BB962C8B-B14F-4D97-AF65-F5344CB8AC3E}">
        <p14:creationId xmlns:p14="http://schemas.microsoft.com/office/powerpoint/2010/main" val="985196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4C4F5-3D5A-1289-B628-EA017988F8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7DFB1CF-2E28-FF25-B991-87CC7ADA90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B6B862-83C1-790D-5740-2316CDDD9E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73BB25-843C-CD7C-0B9D-2E92540D7D6E}"/>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3F58AB-3C4B-4E0F-B4E4-A6FCAB0495B0}" type="datetimeFigureOut">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29-Sep-24</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6" name="Footer Placeholder 5">
            <a:extLst>
              <a:ext uri="{FF2B5EF4-FFF2-40B4-BE49-F238E27FC236}">
                <a16:creationId xmlns:a16="http://schemas.microsoft.com/office/drawing/2014/main" id="{83F07583-7E69-A6A3-9DCF-56D7CD76CD6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7" name="Slide Number Placeholder 6">
            <a:extLst>
              <a:ext uri="{FF2B5EF4-FFF2-40B4-BE49-F238E27FC236}">
                <a16:creationId xmlns:a16="http://schemas.microsoft.com/office/drawing/2014/main" id="{378F24F7-DF3C-3BD2-5F07-DC39D2B38E6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F82B4D-B9C9-4D1B-B0E7-FF8943093BE1}" type="slidenum">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Tree>
    <p:extLst>
      <p:ext uri="{BB962C8B-B14F-4D97-AF65-F5344CB8AC3E}">
        <p14:creationId xmlns:p14="http://schemas.microsoft.com/office/powerpoint/2010/main" val="2434436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77766-00B4-5364-B5DB-3253820D63A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A7EA17-C232-0032-56C8-4B6A780360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32D403-BBED-777A-A356-EE7B9BA6D56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B645AC-2E6F-F948-5458-A301D8E4D5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D2F1EC-0F32-3096-B842-6C599D66C8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54AA07-20DB-5F51-EA03-B50A9C29673D}"/>
              </a:ext>
            </a:extLst>
          </p:cNvPr>
          <p:cNvSpPr>
            <a:spLocks noGrp="1"/>
          </p:cNvSpPr>
          <p:nvPr>
            <p:ph type="dt" sz="half" idx="10"/>
          </p:nvPr>
        </p:nvSpPr>
        <p:spPr>
          <a:xfrm>
            <a:off x="838200" y="6356350"/>
            <a:ext cx="27432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03F58AB-3C4B-4E0F-B4E4-A6FCAB0495B0}" type="datetimeFigureOut">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29-Sep-24</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8" name="Footer Placeholder 7">
            <a:extLst>
              <a:ext uri="{FF2B5EF4-FFF2-40B4-BE49-F238E27FC236}">
                <a16:creationId xmlns:a16="http://schemas.microsoft.com/office/drawing/2014/main" id="{1150D455-2125-14FF-6C9A-98FF815E268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9" name="Slide Number Placeholder 8">
            <a:extLst>
              <a:ext uri="{FF2B5EF4-FFF2-40B4-BE49-F238E27FC236}">
                <a16:creationId xmlns:a16="http://schemas.microsoft.com/office/drawing/2014/main" id="{631E8ABC-4DF0-5416-F6EB-043019FC255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F82B4D-B9C9-4D1B-B0E7-FF8943093BE1}" type="slidenum">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29582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2.emf"/><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1.pn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3.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image" Target="../media/image2.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image" Target="../media/image1.png"/><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4.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4" name="image1.png">
            <a:extLst>
              <a:ext uri="{FF2B5EF4-FFF2-40B4-BE49-F238E27FC236}">
                <a16:creationId xmlns:a16="http://schemas.microsoft.com/office/drawing/2014/main" id="{B61AAAC6-53D2-4BCB-9674-7C8BA851054B}"/>
              </a:ext>
            </a:extLst>
          </p:cNvPr>
          <p:cNvPicPr/>
          <p:nvPr userDrawn="1"/>
        </p:nvPicPr>
        <p:blipFill rotWithShape="1">
          <a:blip r:embed="rId6" cstate="print"/>
          <a:srcRect b="8415"/>
          <a:stretch/>
        </p:blipFill>
        <p:spPr>
          <a:xfrm>
            <a:off x="8102321" y="1"/>
            <a:ext cx="4089679" cy="6857999"/>
          </a:xfrm>
          <a:prstGeom prst="rect">
            <a:avLst/>
          </a:prstGeom>
        </p:spPr>
      </p:pic>
      <p:pic>
        <p:nvPicPr>
          <p:cNvPr id="13" name="Picture 12">
            <a:extLst>
              <a:ext uri="{FF2B5EF4-FFF2-40B4-BE49-F238E27FC236}">
                <a16:creationId xmlns:a16="http://schemas.microsoft.com/office/drawing/2014/main" id="{D97B9FE8-6DF6-2948-BA1E-6047629D9EBB}"/>
              </a:ext>
            </a:extLst>
          </p:cNvPr>
          <p:cNvPicPr>
            <a:picLocks noChangeAspect="1"/>
          </p:cNvPicPr>
          <p:nvPr userDrawn="1"/>
        </p:nvPicPr>
        <p:blipFill>
          <a:blip r:embed="rId7">
            <a:lum bright="-100000" contrast="-100000"/>
          </a:blip>
          <a:stretch>
            <a:fillRect/>
          </a:stretch>
        </p:blipFill>
        <p:spPr>
          <a:xfrm>
            <a:off x="181939" y="6317416"/>
            <a:ext cx="1278082" cy="414390"/>
          </a:xfrm>
          <a:prstGeom prst="rect">
            <a:avLst/>
          </a:prstGeom>
        </p:spPr>
      </p:pic>
    </p:spTree>
    <p:extLst>
      <p:ext uri="{BB962C8B-B14F-4D97-AF65-F5344CB8AC3E}">
        <p14:creationId xmlns:p14="http://schemas.microsoft.com/office/powerpoint/2010/main" val="15587917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914400" rtl="0" eaLnBrk="1" latinLnBrk="0" hangingPunct="1">
        <a:lnSpc>
          <a:spcPct val="90000"/>
        </a:lnSpc>
        <a:spcBef>
          <a:spcPct val="0"/>
        </a:spcBef>
        <a:buNone/>
        <a:defRPr sz="3000" b="1" kern="1200">
          <a:solidFill>
            <a:schemeClr val="tx1"/>
          </a:solidFill>
          <a:latin typeface="Calibri" panose="020F0502020204030204" pitchFamily="34" charset="0"/>
          <a:ea typeface="+mj-ea"/>
          <a:cs typeface="Calibri" panose="020F0502020204030204" pitchFamily="34" charset="0"/>
        </a:defRPr>
      </a:lvl1pPr>
    </p:titleStyle>
    <p:bodyStyle>
      <a:lvl1pPr marL="285750" indent="-28575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ACBCF8-5079-8906-C3E5-4E18B5858B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AF835E-83A9-2ECD-DFFF-B8172FFC8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0EED4A7-E361-E349-A1BF-5C5C806308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sp>
        <p:nvSpPr>
          <p:cNvPr id="6" name="Slide Number Placeholder 5">
            <a:extLst>
              <a:ext uri="{FF2B5EF4-FFF2-40B4-BE49-F238E27FC236}">
                <a16:creationId xmlns:a16="http://schemas.microsoft.com/office/drawing/2014/main" id="{BD2C3140-7FA4-CD38-6C41-75C8F46BBC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7BF82B4D-B9C9-4D1B-B0E7-FF8943093BE1}" type="slidenum">
              <a:rPr kumimoji="0" lang="en-US" sz="1200" b="0" i="0" u="none" strike="noStrike" kern="1200" cap="none" spc="0" normalizeH="0" baseline="0" noProof="0" smtClean="0">
                <a:ln>
                  <a:noFill/>
                </a:ln>
                <a:solidFill>
                  <a:prstClr val="black">
                    <a:tint val="82000"/>
                  </a:prstClr>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82000"/>
                </a:prstClr>
              </a:solidFill>
              <a:effectLst/>
              <a:uLnTx/>
              <a:uFillTx/>
              <a:latin typeface="Aptos" panose="02110004020202020204"/>
              <a:ea typeface="+mn-ea"/>
              <a:cs typeface="+mn-cs"/>
            </a:endParaRPr>
          </a:p>
        </p:txBody>
      </p:sp>
      <p:pic>
        <p:nvPicPr>
          <p:cNvPr id="8" name="Picture 7">
            <a:extLst>
              <a:ext uri="{FF2B5EF4-FFF2-40B4-BE49-F238E27FC236}">
                <a16:creationId xmlns:a16="http://schemas.microsoft.com/office/drawing/2014/main" id="{DD1B8D3B-6D3B-9D14-09DD-B95643401D0D}"/>
              </a:ext>
            </a:extLst>
          </p:cNvPr>
          <p:cNvPicPr>
            <a:picLocks noChangeAspect="1"/>
          </p:cNvPicPr>
          <p:nvPr userDrawn="1"/>
        </p:nvPicPr>
        <p:blipFill>
          <a:blip r:embed="rId13">
            <a:lum bright="-100000" contrast="-100000"/>
          </a:blip>
          <a:stretch>
            <a:fillRect/>
          </a:stretch>
        </p:blipFill>
        <p:spPr>
          <a:xfrm>
            <a:off x="10627965" y="6287599"/>
            <a:ext cx="1278082" cy="414390"/>
          </a:xfrm>
          <a:prstGeom prst="rect">
            <a:avLst/>
          </a:prstGeom>
        </p:spPr>
      </p:pic>
    </p:spTree>
    <p:extLst>
      <p:ext uri="{BB962C8B-B14F-4D97-AF65-F5344CB8AC3E}">
        <p14:creationId xmlns:p14="http://schemas.microsoft.com/office/powerpoint/2010/main" val="85868431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87AC22-2B71-F8D3-8B5B-1E7E977B0B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B7B9B5-2DFC-2A4F-BF02-367C6EFB96B5}"/>
              </a:ext>
            </a:extLst>
          </p:cNvPr>
          <p:cNvSpPr>
            <a:spLocks noGrp="1"/>
          </p:cNvSpPr>
          <p:nvPr>
            <p:ph type="body" idx="1"/>
          </p:nvPr>
        </p:nvSpPr>
        <p:spPr>
          <a:xfrm>
            <a:off x="838200" y="1825625"/>
            <a:ext cx="10515600" cy="36024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FF2AB49E-36B8-360F-1A27-4199142A31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530F9723-E294-8C27-3F3D-A71A15D85B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2B72115-CAF3-43F8-AB8B-68E60E02E00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image1.png">
            <a:extLst>
              <a:ext uri="{FF2B5EF4-FFF2-40B4-BE49-F238E27FC236}">
                <a16:creationId xmlns:a16="http://schemas.microsoft.com/office/drawing/2014/main" id="{50A59CDD-326B-05AA-CA30-3DAD88BCE7C1}"/>
              </a:ext>
            </a:extLst>
          </p:cNvPr>
          <p:cNvPicPr/>
          <p:nvPr userDrawn="1"/>
        </p:nvPicPr>
        <p:blipFill rotWithShape="1">
          <a:blip r:embed="rId13" cstate="print"/>
          <a:srcRect l="10984" t="-2614" r="77990" b="11029"/>
          <a:stretch/>
        </p:blipFill>
        <p:spPr>
          <a:xfrm rot="16200000">
            <a:off x="5504286" y="233515"/>
            <a:ext cx="825230" cy="12550200"/>
          </a:xfrm>
          <a:prstGeom prst="rect">
            <a:avLst/>
          </a:prstGeom>
        </p:spPr>
      </p:pic>
      <p:pic>
        <p:nvPicPr>
          <p:cNvPr id="8" name="Picture 7">
            <a:extLst>
              <a:ext uri="{FF2B5EF4-FFF2-40B4-BE49-F238E27FC236}">
                <a16:creationId xmlns:a16="http://schemas.microsoft.com/office/drawing/2014/main" id="{E53E108A-07EF-A203-5F65-C647AA60CF35}"/>
              </a:ext>
            </a:extLst>
          </p:cNvPr>
          <p:cNvPicPr>
            <a:picLocks noChangeAspect="1"/>
          </p:cNvPicPr>
          <p:nvPr userDrawn="1"/>
        </p:nvPicPr>
        <p:blipFill>
          <a:blip r:embed="rId14">
            <a:lum bright="-100000" contrast="-100000"/>
          </a:blip>
          <a:stretch>
            <a:fillRect/>
          </a:stretch>
        </p:blipFill>
        <p:spPr>
          <a:xfrm>
            <a:off x="10627965" y="6287599"/>
            <a:ext cx="1278082" cy="414390"/>
          </a:xfrm>
          <a:prstGeom prst="rect">
            <a:avLst/>
          </a:prstGeom>
        </p:spPr>
      </p:pic>
    </p:spTree>
    <p:extLst>
      <p:ext uri="{BB962C8B-B14F-4D97-AF65-F5344CB8AC3E}">
        <p14:creationId xmlns:p14="http://schemas.microsoft.com/office/powerpoint/2010/main" val="3900854314"/>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87AC22-2B71-F8D3-8B5B-1E7E977B0B74}"/>
              </a:ext>
            </a:extLst>
          </p:cNvPr>
          <p:cNvSpPr>
            <a:spLocks noGrp="1"/>
          </p:cNvSpPr>
          <p:nvPr>
            <p:ph type="title"/>
          </p:nvPr>
        </p:nvSpPr>
        <p:spPr>
          <a:xfrm>
            <a:off x="838200" y="10255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B7B9B5-2DFC-2A4F-BF02-367C6EFB96B5}"/>
              </a:ext>
            </a:extLst>
          </p:cNvPr>
          <p:cNvSpPr>
            <a:spLocks noGrp="1"/>
          </p:cNvSpPr>
          <p:nvPr>
            <p:ph type="body" idx="1"/>
          </p:nvPr>
        </p:nvSpPr>
        <p:spPr>
          <a:xfrm>
            <a:off x="838200" y="2486025"/>
            <a:ext cx="10515600" cy="36024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FF2AB49E-36B8-360F-1A27-4199142A31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530F9723-E294-8C27-3F3D-A71A15D85B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2B72115-CAF3-43F8-AB8B-68E60E02E00C}"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7" name="image1.png">
            <a:extLst>
              <a:ext uri="{FF2B5EF4-FFF2-40B4-BE49-F238E27FC236}">
                <a16:creationId xmlns:a16="http://schemas.microsoft.com/office/drawing/2014/main" id="{50A59CDD-326B-05AA-CA30-3DAD88BCE7C1}"/>
              </a:ext>
            </a:extLst>
          </p:cNvPr>
          <p:cNvPicPr/>
          <p:nvPr userDrawn="1"/>
        </p:nvPicPr>
        <p:blipFill rotWithShape="1">
          <a:blip r:embed="rId13" cstate="print"/>
          <a:srcRect l="10984" t="-2614" r="77990" b="11029"/>
          <a:stretch/>
        </p:blipFill>
        <p:spPr>
          <a:xfrm rot="16200000">
            <a:off x="5504285" y="-5862485"/>
            <a:ext cx="825230" cy="12550200"/>
          </a:xfrm>
          <a:prstGeom prst="rect">
            <a:avLst/>
          </a:prstGeom>
        </p:spPr>
      </p:pic>
      <p:pic>
        <p:nvPicPr>
          <p:cNvPr id="8" name="Picture 7">
            <a:extLst>
              <a:ext uri="{FF2B5EF4-FFF2-40B4-BE49-F238E27FC236}">
                <a16:creationId xmlns:a16="http://schemas.microsoft.com/office/drawing/2014/main" id="{E53E108A-07EF-A203-5F65-C647AA60CF35}"/>
              </a:ext>
            </a:extLst>
          </p:cNvPr>
          <p:cNvPicPr>
            <a:picLocks noChangeAspect="1"/>
          </p:cNvPicPr>
          <p:nvPr userDrawn="1"/>
        </p:nvPicPr>
        <p:blipFill>
          <a:blip r:embed="rId14">
            <a:lum bright="-100000" contrast="-100000"/>
          </a:blip>
          <a:stretch>
            <a:fillRect/>
          </a:stretch>
        </p:blipFill>
        <p:spPr>
          <a:xfrm>
            <a:off x="10627965" y="6287599"/>
            <a:ext cx="1278082" cy="414390"/>
          </a:xfrm>
          <a:prstGeom prst="rect">
            <a:avLst/>
          </a:prstGeom>
        </p:spPr>
      </p:pic>
    </p:spTree>
    <p:extLst>
      <p:ext uri="{BB962C8B-B14F-4D97-AF65-F5344CB8AC3E}">
        <p14:creationId xmlns:p14="http://schemas.microsoft.com/office/powerpoint/2010/main" val="544092407"/>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5.png"/><Relationship Id="rId2" Type="http://schemas.openxmlformats.org/officeDocument/2006/relationships/customXml" Target="../ink/ink1.xml"/><Relationship Id="rId1" Type="http://schemas.openxmlformats.org/officeDocument/2006/relationships/slideLayout" Target="../slideLayouts/slideLayout4.xml"/><Relationship Id="rId6" Type="http://schemas.openxmlformats.org/officeDocument/2006/relationships/customXml" Target="../ink/ink3.xml"/><Relationship Id="rId5" Type="http://schemas.openxmlformats.org/officeDocument/2006/relationships/image" Target="../media/image14.png"/><Relationship Id="rId4" Type="http://schemas.openxmlformats.org/officeDocument/2006/relationships/customXml" Target="../ink/ink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66D5E63-98DF-A821-C780-B5200AA573A2}"/>
              </a:ext>
            </a:extLst>
          </p:cNvPr>
          <p:cNvCxnSpPr>
            <a:cxnSpLocks/>
          </p:cNvCxnSpPr>
          <p:nvPr/>
        </p:nvCxnSpPr>
        <p:spPr>
          <a:xfrm flipH="1" flipV="1">
            <a:off x="794657" y="3853543"/>
            <a:ext cx="8251372" cy="1611086"/>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64F5360-A44F-C072-9F0C-3AF2C9B23C14}"/>
              </a:ext>
            </a:extLst>
          </p:cNvPr>
          <p:cNvSpPr txBox="1"/>
          <p:nvPr/>
        </p:nvSpPr>
        <p:spPr>
          <a:xfrm rot="682277">
            <a:off x="883999" y="3742324"/>
            <a:ext cx="6820588" cy="923330"/>
          </a:xfrm>
          <a:prstGeom prst="rect">
            <a:avLst/>
          </a:prstGeom>
          <a:noFill/>
        </p:spPr>
        <p:txBody>
          <a:bodyPr wrap="square" rtlCol="0">
            <a:spAutoFit/>
          </a:bodyPr>
          <a:lstStyle/>
          <a:p>
            <a:pPr algn="r" rtl="1"/>
            <a:r>
              <a:rPr lang="he-IL" sz="5400" dirty="0">
                <a:latin typeface="Calibri" panose="020F0502020204030204" pitchFamily="34" charset="0"/>
                <a:ea typeface="Calibri" panose="020F0502020204030204" pitchFamily="34" charset="0"/>
                <a:cs typeface="Calibri" panose="020F0502020204030204" pitchFamily="34" charset="0"/>
              </a:rPr>
              <a:t>מדדי מרכוז</a:t>
            </a:r>
            <a:endParaRPr lang="en-US" sz="5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8091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9A0D0053-717A-867E-77AE-024B774F78DF}"/>
              </a:ext>
            </a:extLst>
          </p:cNvPr>
          <p:cNvSpPr/>
          <p:nvPr/>
        </p:nvSpPr>
        <p:spPr>
          <a:xfrm rot="20510633">
            <a:off x="727976" y="282880"/>
            <a:ext cx="1955535" cy="1955535"/>
          </a:xfrm>
          <a:custGeom>
            <a:avLst/>
            <a:gdLst>
              <a:gd name="connsiteX0" fmla="*/ 0 w 1955535"/>
              <a:gd name="connsiteY0" fmla="*/ 977768 h 1955535"/>
              <a:gd name="connsiteX1" fmla="*/ 977768 w 1955535"/>
              <a:gd name="connsiteY1" fmla="*/ 0 h 1955535"/>
              <a:gd name="connsiteX2" fmla="*/ 1955536 w 1955535"/>
              <a:gd name="connsiteY2" fmla="*/ 977768 h 1955535"/>
              <a:gd name="connsiteX3" fmla="*/ 977768 w 1955535"/>
              <a:gd name="connsiteY3" fmla="*/ 1955536 h 1955535"/>
              <a:gd name="connsiteX4" fmla="*/ 0 w 1955535"/>
              <a:gd name="connsiteY4" fmla="*/ 977768 h 1955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5535" h="1955535" fill="none" extrusionOk="0">
                <a:moveTo>
                  <a:pt x="0" y="977768"/>
                </a:moveTo>
                <a:cubicBezTo>
                  <a:pt x="-53839" y="529585"/>
                  <a:pt x="395421" y="94364"/>
                  <a:pt x="977768" y="0"/>
                </a:cubicBezTo>
                <a:cubicBezTo>
                  <a:pt x="1563304" y="55941"/>
                  <a:pt x="1979606" y="456952"/>
                  <a:pt x="1955536" y="977768"/>
                </a:cubicBezTo>
                <a:cubicBezTo>
                  <a:pt x="1966403" y="1487765"/>
                  <a:pt x="1512471" y="2007368"/>
                  <a:pt x="977768" y="1955536"/>
                </a:cubicBezTo>
                <a:cubicBezTo>
                  <a:pt x="419584" y="1955090"/>
                  <a:pt x="-38335" y="1495289"/>
                  <a:pt x="0" y="977768"/>
                </a:cubicBezTo>
                <a:close/>
              </a:path>
              <a:path w="1955535" h="1955535" stroke="0" extrusionOk="0">
                <a:moveTo>
                  <a:pt x="0" y="977768"/>
                </a:moveTo>
                <a:cubicBezTo>
                  <a:pt x="85073" y="464972"/>
                  <a:pt x="442443" y="6067"/>
                  <a:pt x="977768" y="0"/>
                </a:cubicBezTo>
                <a:cubicBezTo>
                  <a:pt x="1467607" y="47395"/>
                  <a:pt x="2025129" y="402460"/>
                  <a:pt x="1955536" y="977768"/>
                </a:cubicBezTo>
                <a:cubicBezTo>
                  <a:pt x="1904991" y="1428222"/>
                  <a:pt x="1463522" y="2007494"/>
                  <a:pt x="977768" y="1955536"/>
                </a:cubicBezTo>
                <a:cubicBezTo>
                  <a:pt x="436297" y="1930046"/>
                  <a:pt x="86510" y="1573334"/>
                  <a:pt x="0" y="977768"/>
                </a:cubicBezTo>
                <a:close/>
              </a:path>
            </a:pathLst>
          </a:custGeom>
          <a:solidFill>
            <a:schemeClr val="accent1"/>
          </a:solidFill>
          <a:ln w="57150">
            <a:solidFill>
              <a:srgbClr val="B1D1E3"/>
            </a:solidFill>
            <a:extLst>
              <a:ext uri="{C807C97D-BFC1-408E-A445-0C87EB9F89A2}">
                <ask:lineSketchStyleProps xmlns:ask="http://schemas.microsoft.com/office/drawing/2018/sketchyshapes" sd="625625018">
                  <a:prstGeom prst="ellipse">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sz="3200" b="1" dirty="0">
                <a:solidFill>
                  <a:sysClr val="windowText" lastClr="000000"/>
                </a:solidFill>
              </a:rPr>
              <a:t>חציון</a:t>
            </a:r>
          </a:p>
          <a:p>
            <a:pPr algn="ctr"/>
            <a:r>
              <a:rPr lang="en-US" sz="2800" b="1" dirty="0">
                <a:solidFill>
                  <a:sysClr val="windowText" lastClr="000000"/>
                </a:solidFill>
              </a:rPr>
              <a:t>median</a:t>
            </a:r>
          </a:p>
        </p:txBody>
      </p:sp>
      <p:sp>
        <p:nvSpPr>
          <p:cNvPr id="4" name="TextBox 3">
            <a:extLst>
              <a:ext uri="{FF2B5EF4-FFF2-40B4-BE49-F238E27FC236}">
                <a16:creationId xmlns:a16="http://schemas.microsoft.com/office/drawing/2014/main" id="{C4AC1B90-6EB7-416C-D0B5-99241920AB1E}"/>
              </a:ext>
            </a:extLst>
          </p:cNvPr>
          <p:cNvSpPr txBox="1"/>
          <p:nvPr/>
        </p:nvSpPr>
        <p:spPr>
          <a:xfrm>
            <a:off x="2688771" y="555421"/>
            <a:ext cx="9266992" cy="4524315"/>
          </a:xfrm>
          <a:prstGeom prst="rect">
            <a:avLst/>
          </a:prstGeom>
          <a:noFill/>
        </p:spPr>
        <p:txBody>
          <a:bodyPr wrap="square" rtlCol="0">
            <a:spAutoFit/>
          </a:bodyPr>
          <a:lstStyle/>
          <a:p>
            <a:pPr algn="r" rtl="1"/>
            <a:r>
              <a:rPr lang="he-IL" sz="2400" dirty="0"/>
              <a:t>על מנת לחשב חציון יש לסדר</a:t>
            </a:r>
            <a:r>
              <a:rPr lang="en-US" sz="2400" dirty="0"/>
              <a:t> </a:t>
            </a:r>
            <a:r>
              <a:rPr lang="he-IL" sz="2400" dirty="0"/>
              <a:t>קודם כל את התצפיות על פי ערכן </a:t>
            </a:r>
          </a:p>
          <a:p>
            <a:pPr algn="r" rtl="1"/>
            <a:r>
              <a:rPr lang="he-IL" sz="2400" dirty="0"/>
              <a:t>בסדר עולה (או יורד).</a:t>
            </a:r>
          </a:p>
          <a:p>
            <a:pPr algn="r" rtl="1"/>
            <a:endParaRPr lang="he-IL" sz="2400" dirty="0"/>
          </a:p>
          <a:p>
            <a:pPr algn="r" rtl="1"/>
            <a:endParaRPr lang="he-IL" sz="2400" dirty="0"/>
          </a:p>
          <a:p>
            <a:pPr algn="r" rtl="1"/>
            <a:r>
              <a:rPr lang="he-IL" sz="2400" dirty="0"/>
              <a:t>אם יש מספר אי זוגי של תצפיות- המספר האמצעי יהיה החציון</a:t>
            </a:r>
          </a:p>
          <a:p>
            <a:pPr algn="r" rtl="1"/>
            <a:r>
              <a:rPr lang="he-IL" sz="2400" dirty="0"/>
              <a:t>לדוגמא  עבור: 2,3,5,6,7,7,110 החציון יהיה 6</a:t>
            </a:r>
          </a:p>
          <a:p>
            <a:pPr algn="r" rtl="1"/>
            <a:endParaRPr lang="he-IL" sz="2400" dirty="0"/>
          </a:p>
          <a:p>
            <a:pPr algn="r" rtl="1"/>
            <a:endParaRPr lang="he-IL" sz="2400" dirty="0"/>
          </a:p>
          <a:p>
            <a:pPr algn="r" rtl="1"/>
            <a:endParaRPr lang="he-IL" sz="2400" dirty="0"/>
          </a:p>
          <a:p>
            <a:pPr algn="r" rtl="1"/>
            <a:endParaRPr lang="he-IL" sz="2400" dirty="0"/>
          </a:p>
          <a:p>
            <a:pPr algn="r" rtl="1"/>
            <a:r>
              <a:rPr lang="he-IL" sz="2400" dirty="0"/>
              <a:t>אם יש מספר זוגי של תצפיות – ממוצע שתי התצפיות האמצעיות יהיה החציון</a:t>
            </a:r>
          </a:p>
          <a:p>
            <a:pPr algn="r" rtl="1"/>
            <a:r>
              <a:rPr lang="he-IL" sz="2400" dirty="0"/>
              <a:t>לדוגמא עבור 1,2,3,5,8,100 החציון יהיה הממוצע של 3 ו5 כלומר4.</a:t>
            </a:r>
            <a:endParaRPr lang="en-US" sz="2400" dirty="0"/>
          </a:p>
        </p:txBody>
      </p:sp>
      <p:pic>
        <p:nvPicPr>
          <p:cNvPr id="7" name="Picture 6">
            <a:extLst>
              <a:ext uri="{FF2B5EF4-FFF2-40B4-BE49-F238E27FC236}">
                <a16:creationId xmlns:a16="http://schemas.microsoft.com/office/drawing/2014/main" id="{21CBF1BB-EDA5-9BAE-A92E-5EC8ECFFE0E3}"/>
              </a:ext>
            </a:extLst>
          </p:cNvPr>
          <p:cNvPicPr>
            <a:picLocks noChangeAspect="1"/>
          </p:cNvPicPr>
          <p:nvPr/>
        </p:nvPicPr>
        <p:blipFill>
          <a:blip r:embed="rId2">
            <a:duotone>
              <a:schemeClr val="accent1">
                <a:shade val="45000"/>
                <a:satMod val="135000"/>
              </a:schemeClr>
              <a:prstClr val="white"/>
            </a:duotone>
          </a:blip>
          <a:stretch>
            <a:fillRect/>
          </a:stretch>
        </p:blipFill>
        <p:spPr>
          <a:xfrm>
            <a:off x="526407" y="2666316"/>
            <a:ext cx="3077004" cy="1133633"/>
          </a:xfrm>
          <a:prstGeom prst="rect">
            <a:avLst/>
          </a:prstGeom>
        </p:spPr>
      </p:pic>
      <p:pic>
        <p:nvPicPr>
          <p:cNvPr id="9" name="Picture 8">
            <a:extLst>
              <a:ext uri="{FF2B5EF4-FFF2-40B4-BE49-F238E27FC236}">
                <a16:creationId xmlns:a16="http://schemas.microsoft.com/office/drawing/2014/main" id="{3618A5D1-5799-0025-7A38-11FB4DD03E52}"/>
              </a:ext>
            </a:extLst>
          </p:cNvPr>
          <p:cNvPicPr>
            <a:picLocks noChangeAspect="1"/>
          </p:cNvPicPr>
          <p:nvPr/>
        </p:nvPicPr>
        <p:blipFill>
          <a:blip r:embed="rId3">
            <a:duotone>
              <a:schemeClr val="accent1">
                <a:shade val="45000"/>
                <a:satMod val="135000"/>
              </a:schemeClr>
              <a:prstClr val="white"/>
            </a:duotone>
          </a:blip>
          <a:stretch>
            <a:fillRect/>
          </a:stretch>
        </p:blipFill>
        <p:spPr>
          <a:xfrm>
            <a:off x="900874" y="4278010"/>
            <a:ext cx="2038635" cy="1066949"/>
          </a:xfrm>
          <a:prstGeom prst="rect">
            <a:avLst/>
          </a:prstGeom>
        </p:spPr>
      </p:pic>
    </p:spTree>
    <p:extLst>
      <p:ext uri="{BB962C8B-B14F-4D97-AF65-F5344CB8AC3E}">
        <p14:creationId xmlns:p14="http://schemas.microsoft.com/office/powerpoint/2010/main" val="3091638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20F2-7F42-98E3-20A1-8B25B831A7C8}"/>
              </a:ext>
            </a:extLst>
          </p:cNvPr>
          <p:cNvSpPr>
            <a:spLocks noGrp="1"/>
          </p:cNvSpPr>
          <p:nvPr>
            <p:ph type="title"/>
          </p:nvPr>
        </p:nvSpPr>
        <p:spPr>
          <a:xfrm>
            <a:off x="838200" y="31460"/>
            <a:ext cx="11081657" cy="1325563"/>
          </a:xfrm>
        </p:spPr>
        <p:txBody>
          <a:bodyPr/>
          <a:lstStyle/>
          <a:p>
            <a:pPr algn="r" rtl="1"/>
            <a:r>
              <a:rPr lang="he-IL" u="sng" dirty="0">
                <a:uFill>
                  <a:solidFill>
                    <a:srgbClr val="7030A0"/>
                  </a:solidFill>
                </a:uFill>
                <a:latin typeface="Alef" panose="00000500000000000000" pitchFamily="2" charset="-79"/>
                <a:cs typeface="Alef" panose="00000500000000000000" pitchFamily="2" charset="-79"/>
              </a:rPr>
              <a:t>תצ</a:t>
            </a:r>
            <a:r>
              <a:rPr lang="he-IL" sz="5400" b="1" u="sng" dirty="0">
                <a:solidFill>
                  <a:srgbClr val="C00000"/>
                </a:solidFill>
                <a:uFill>
                  <a:solidFill>
                    <a:srgbClr val="7030A0"/>
                  </a:solidFill>
                </a:uFill>
                <a:latin typeface="Alef" panose="00000500000000000000" pitchFamily="2" charset="-79"/>
                <a:cs typeface="Alef" panose="00000500000000000000" pitchFamily="2" charset="-79"/>
              </a:rPr>
              <a:t>פ</a:t>
            </a:r>
            <a:r>
              <a:rPr lang="he-IL" u="sng" dirty="0">
                <a:uFill>
                  <a:solidFill>
                    <a:srgbClr val="7030A0"/>
                  </a:solidFill>
                </a:uFill>
                <a:latin typeface="Alef" panose="00000500000000000000" pitchFamily="2" charset="-79"/>
                <a:cs typeface="Alef" panose="00000500000000000000" pitchFamily="2" charset="-79"/>
              </a:rPr>
              <a:t>יות חרי</a:t>
            </a:r>
            <a:r>
              <a:rPr lang="he-IL" u="sng" dirty="0">
                <a:uFill>
                  <a:solidFill>
                    <a:srgbClr val="7030A0"/>
                  </a:solidFill>
                </a:uFill>
                <a:latin typeface="Guttman Yad" panose="02010401010101010101" pitchFamily="2" charset="-79"/>
                <a:cs typeface="Guttman Yad" panose="02010401010101010101" pitchFamily="2" charset="-79"/>
              </a:rPr>
              <a:t>ג</a:t>
            </a:r>
            <a:r>
              <a:rPr lang="he-IL" u="sng" dirty="0">
                <a:solidFill>
                  <a:schemeClr val="accent3">
                    <a:lumMod val="60000"/>
                    <a:lumOff val="40000"/>
                  </a:schemeClr>
                </a:solidFill>
                <a:uFill>
                  <a:solidFill>
                    <a:srgbClr val="7030A0"/>
                  </a:solidFill>
                </a:uFill>
                <a:latin typeface="Alef" panose="00000500000000000000" pitchFamily="2" charset="-79"/>
                <a:cs typeface="Alef" panose="00000500000000000000" pitchFamily="2" charset="-79"/>
              </a:rPr>
              <a:t>ו</a:t>
            </a:r>
            <a:r>
              <a:rPr lang="he-IL" u="sng" dirty="0">
                <a:uFill>
                  <a:solidFill>
                    <a:srgbClr val="7030A0"/>
                  </a:solidFill>
                </a:uFill>
                <a:latin typeface="Alef" panose="00000500000000000000" pitchFamily="2" charset="-79"/>
                <a:cs typeface="Alef" panose="00000500000000000000" pitchFamily="2" charset="-79"/>
              </a:rPr>
              <a:t>ת- </a:t>
            </a:r>
            <a:r>
              <a:rPr lang="en-US" u="sng" dirty="0">
                <a:uFill>
                  <a:solidFill>
                    <a:srgbClr val="7030A0"/>
                  </a:solidFill>
                </a:uFill>
                <a:latin typeface="Alef" panose="00000500000000000000" pitchFamily="2" charset="-79"/>
                <a:cs typeface="Alef" panose="00000500000000000000" pitchFamily="2" charset="-79"/>
              </a:rPr>
              <a:t>outliers</a:t>
            </a:r>
          </a:p>
        </p:txBody>
      </p:sp>
      <p:sp>
        <p:nvSpPr>
          <p:cNvPr id="6" name="TextBox 5">
            <a:extLst>
              <a:ext uri="{FF2B5EF4-FFF2-40B4-BE49-F238E27FC236}">
                <a16:creationId xmlns:a16="http://schemas.microsoft.com/office/drawing/2014/main" id="{6357E5D7-78F9-B9C0-B953-4A0331F6B741}"/>
              </a:ext>
            </a:extLst>
          </p:cNvPr>
          <p:cNvSpPr txBox="1"/>
          <p:nvPr/>
        </p:nvSpPr>
        <p:spPr>
          <a:xfrm>
            <a:off x="195943" y="6303319"/>
            <a:ext cx="2993572" cy="523220"/>
          </a:xfrm>
          <a:prstGeom prst="rect">
            <a:avLst/>
          </a:prstGeom>
          <a:noFill/>
        </p:spPr>
        <p:txBody>
          <a:bodyPr wrap="square" rtlCol="0">
            <a:spAutoFit/>
          </a:bodyPr>
          <a:lstStyle/>
          <a:p>
            <a:r>
              <a:rPr lang="he-IL" sz="2800" b="1" dirty="0">
                <a:latin typeface="Alef" panose="00000500000000000000" pitchFamily="2" charset="-79"/>
                <a:cs typeface="Alef" panose="00000500000000000000" pitchFamily="2" charset="-79"/>
              </a:rPr>
              <a:t>טבלת שכיחויות</a:t>
            </a:r>
            <a:endParaRPr lang="en-US" sz="2800" b="1" dirty="0">
              <a:latin typeface="Alef" panose="00000500000000000000" pitchFamily="2" charset="-79"/>
              <a:cs typeface="Alef" panose="00000500000000000000" pitchFamily="2" charset="-79"/>
            </a:endParaRPr>
          </a:p>
        </p:txBody>
      </p:sp>
      <p:sp>
        <p:nvSpPr>
          <p:cNvPr id="5" name="TextBox 4">
            <a:extLst>
              <a:ext uri="{FF2B5EF4-FFF2-40B4-BE49-F238E27FC236}">
                <a16:creationId xmlns:a16="http://schemas.microsoft.com/office/drawing/2014/main" id="{C3E18DC8-F3A5-2A51-0902-91CE5EBD046C}"/>
              </a:ext>
            </a:extLst>
          </p:cNvPr>
          <p:cNvSpPr txBox="1"/>
          <p:nvPr/>
        </p:nvSpPr>
        <p:spPr>
          <a:xfrm>
            <a:off x="838200" y="1158465"/>
            <a:ext cx="10817678" cy="1938992"/>
          </a:xfrm>
          <a:prstGeom prst="rect">
            <a:avLst/>
          </a:prstGeom>
          <a:noFill/>
        </p:spPr>
        <p:txBody>
          <a:bodyPr wrap="square">
            <a:spAutoFit/>
          </a:bodyPr>
          <a:lstStyle/>
          <a:p>
            <a:pPr algn="r" rtl="1"/>
            <a:r>
              <a:rPr lang="he-IL" sz="2400" b="0" i="0" u="none" strike="noStrike" baseline="0" dirty="0">
                <a:latin typeface="Alef" panose="00000500000000000000" pitchFamily="2" charset="-79"/>
                <a:cs typeface="Alef" panose="00000500000000000000" pitchFamily="2" charset="-79"/>
              </a:rPr>
              <a:t>לעיתים בעת ביצוע מחקר, אנו נתקלים בתצפיות חריגות. תצפיות חריגות יכולות להיות תצפיות שגויות, או לא</a:t>
            </a:r>
          </a:p>
          <a:p>
            <a:pPr algn="r" rtl="1"/>
            <a:r>
              <a:rPr lang="he-IL" sz="2400" b="0" i="0" u="none" strike="noStrike" baseline="0" dirty="0">
                <a:latin typeface="Alef" panose="00000500000000000000" pitchFamily="2" charset="-79"/>
                <a:cs typeface="Alef" panose="00000500000000000000" pitchFamily="2" charset="-79"/>
              </a:rPr>
              <a:t>הגיוניות, אך לעיתים הן תצפיות תקינות לכל דבר ועניין. כאשר תצפית חריגה היא שגוייה, נסיר אותה. כאשר תצפית</a:t>
            </a:r>
          </a:p>
          <a:p>
            <a:pPr algn="r" rtl="1"/>
            <a:r>
              <a:rPr lang="he-IL" sz="2400" b="0" i="0" u="none" strike="noStrike" baseline="0" dirty="0">
                <a:latin typeface="Alef" panose="00000500000000000000" pitchFamily="2" charset="-79"/>
                <a:cs typeface="Alef" panose="00000500000000000000" pitchFamily="2" charset="-79"/>
              </a:rPr>
              <a:t>חריגה היא תקינה, לא תמיד נרצה להסיר אותה, כי אנו מאבדים כך אינפורמציה חשובה.</a:t>
            </a:r>
            <a:endParaRPr lang="en-US" sz="2400" dirty="0">
              <a:latin typeface="Alef" panose="00000500000000000000" pitchFamily="2" charset="-79"/>
              <a:cs typeface="Alef" panose="00000500000000000000" pitchFamily="2" charset="-79"/>
            </a:endParaRPr>
          </a:p>
        </p:txBody>
      </p:sp>
      <p:sp>
        <p:nvSpPr>
          <p:cNvPr id="10" name="TextBox 9">
            <a:extLst>
              <a:ext uri="{FF2B5EF4-FFF2-40B4-BE49-F238E27FC236}">
                <a16:creationId xmlns:a16="http://schemas.microsoft.com/office/drawing/2014/main" id="{AAC8B6B3-DDAE-1CE6-4ED3-567116F1E27A}"/>
              </a:ext>
            </a:extLst>
          </p:cNvPr>
          <p:cNvSpPr txBox="1"/>
          <p:nvPr/>
        </p:nvSpPr>
        <p:spPr>
          <a:xfrm>
            <a:off x="941614" y="3915558"/>
            <a:ext cx="10610849" cy="1569660"/>
          </a:xfrm>
          <a:prstGeom prst="rect">
            <a:avLst/>
          </a:prstGeom>
          <a:noFill/>
        </p:spPr>
        <p:txBody>
          <a:bodyPr wrap="square">
            <a:spAutoFit/>
          </a:bodyPr>
          <a:lstStyle/>
          <a:p>
            <a:pPr algn="r" rtl="1"/>
            <a:r>
              <a:rPr lang="he-IL" sz="2400" dirty="0">
                <a:solidFill>
                  <a:srgbClr val="438D78"/>
                </a:solidFill>
                <a:latin typeface="Alef" panose="00000500000000000000" pitchFamily="2" charset="-79"/>
                <a:cs typeface="Alef" panose="00000500000000000000" pitchFamily="2" charset="-79"/>
              </a:rPr>
              <a:t>קבוצת מדענים רוצה </a:t>
            </a:r>
            <a:r>
              <a:rPr lang="he-IL" sz="2400" dirty="0" err="1">
                <a:solidFill>
                  <a:srgbClr val="438D78"/>
                </a:solidFill>
                <a:latin typeface="Alef" panose="00000500000000000000" pitchFamily="2" charset="-79"/>
                <a:cs typeface="Alef" panose="00000500000000000000" pitchFamily="2" charset="-79"/>
              </a:rPr>
              <a:t>לאמוד</a:t>
            </a:r>
            <a:r>
              <a:rPr lang="he-IL" sz="2400" dirty="0">
                <a:solidFill>
                  <a:srgbClr val="438D78"/>
                </a:solidFill>
                <a:latin typeface="Alef" panose="00000500000000000000" pitchFamily="2" charset="-79"/>
                <a:cs typeface="Alef" panose="00000500000000000000" pitchFamily="2" charset="-79"/>
              </a:rPr>
              <a:t> את הגובה הממוצע באוכלוסייה. הם נכנסים לאולם קולנוע המציג את הבכורה הארצית של </a:t>
            </a:r>
            <a:r>
              <a:rPr lang="he-IL" sz="2400" dirty="0" err="1">
                <a:solidFill>
                  <a:srgbClr val="438D78"/>
                </a:solidFill>
                <a:latin typeface="Alef" panose="00000500000000000000" pitchFamily="2" charset="-79"/>
                <a:cs typeface="Alef" panose="00000500000000000000" pitchFamily="2" charset="-79"/>
              </a:rPr>
              <a:t>המיניונים</a:t>
            </a:r>
            <a:r>
              <a:rPr lang="he-IL" sz="2400" dirty="0">
                <a:solidFill>
                  <a:srgbClr val="438D78"/>
                </a:solidFill>
                <a:latin typeface="Alef" panose="00000500000000000000" pitchFamily="2" charset="-79"/>
                <a:cs typeface="Alef" panose="00000500000000000000" pitchFamily="2" charset="-79"/>
              </a:rPr>
              <a:t> 4, ומודדים את גובהם של כל הצופים (האם זו שיטת דגימה טובה? מדוע?). לאחר שסיימו את המדידות, נכנס לאולם עומרי כספי, שגובהו 2.06 מטרים. איך לדעתכם ישפיע גובהו של עומרי על הממוצע? </a:t>
            </a:r>
            <a:endParaRPr lang="en-US" sz="2400" dirty="0">
              <a:solidFill>
                <a:srgbClr val="438D78"/>
              </a:solidFill>
              <a:latin typeface="Alef" panose="00000500000000000000" pitchFamily="2" charset="-79"/>
              <a:cs typeface="Alef" panose="00000500000000000000" pitchFamily="2" charset="-79"/>
            </a:endParaRPr>
          </a:p>
        </p:txBody>
      </p:sp>
    </p:spTree>
    <p:extLst>
      <p:ext uri="{BB962C8B-B14F-4D97-AF65-F5344CB8AC3E}">
        <p14:creationId xmlns:p14="http://schemas.microsoft.com/office/powerpoint/2010/main" val="10110990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9A0D0053-717A-867E-77AE-024B774F78DF}"/>
              </a:ext>
            </a:extLst>
          </p:cNvPr>
          <p:cNvSpPr/>
          <p:nvPr/>
        </p:nvSpPr>
        <p:spPr>
          <a:xfrm rot="20510633">
            <a:off x="727976" y="282880"/>
            <a:ext cx="1955535" cy="1955535"/>
          </a:xfrm>
          <a:custGeom>
            <a:avLst/>
            <a:gdLst>
              <a:gd name="connsiteX0" fmla="*/ 0 w 1955535"/>
              <a:gd name="connsiteY0" fmla="*/ 977768 h 1955535"/>
              <a:gd name="connsiteX1" fmla="*/ 977768 w 1955535"/>
              <a:gd name="connsiteY1" fmla="*/ 0 h 1955535"/>
              <a:gd name="connsiteX2" fmla="*/ 1955536 w 1955535"/>
              <a:gd name="connsiteY2" fmla="*/ 977768 h 1955535"/>
              <a:gd name="connsiteX3" fmla="*/ 977768 w 1955535"/>
              <a:gd name="connsiteY3" fmla="*/ 1955536 h 1955535"/>
              <a:gd name="connsiteX4" fmla="*/ 0 w 1955535"/>
              <a:gd name="connsiteY4" fmla="*/ 977768 h 1955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5535" h="1955535" fill="none" extrusionOk="0">
                <a:moveTo>
                  <a:pt x="0" y="977768"/>
                </a:moveTo>
                <a:cubicBezTo>
                  <a:pt x="-53839" y="529585"/>
                  <a:pt x="395421" y="94364"/>
                  <a:pt x="977768" y="0"/>
                </a:cubicBezTo>
                <a:cubicBezTo>
                  <a:pt x="1563304" y="55941"/>
                  <a:pt x="1979606" y="456952"/>
                  <a:pt x="1955536" y="977768"/>
                </a:cubicBezTo>
                <a:cubicBezTo>
                  <a:pt x="1966403" y="1487765"/>
                  <a:pt x="1512471" y="2007368"/>
                  <a:pt x="977768" y="1955536"/>
                </a:cubicBezTo>
                <a:cubicBezTo>
                  <a:pt x="419584" y="1955090"/>
                  <a:pt x="-38335" y="1495289"/>
                  <a:pt x="0" y="977768"/>
                </a:cubicBezTo>
                <a:close/>
              </a:path>
              <a:path w="1955535" h="1955535" stroke="0" extrusionOk="0">
                <a:moveTo>
                  <a:pt x="0" y="977768"/>
                </a:moveTo>
                <a:cubicBezTo>
                  <a:pt x="85073" y="464972"/>
                  <a:pt x="442443" y="6067"/>
                  <a:pt x="977768" y="0"/>
                </a:cubicBezTo>
                <a:cubicBezTo>
                  <a:pt x="1467607" y="47395"/>
                  <a:pt x="2025129" y="402460"/>
                  <a:pt x="1955536" y="977768"/>
                </a:cubicBezTo>
                <a:cubicBezTo>
                  <a:pt x="1904991" y="1428222"/>
                  <a:pt x="1463522" y="2007494"/>
                  <a:pt x="977768" y="1955536"/>
                </a:cubicBezTo>
                <a:cubicBezTo>
                  <a:pt x="436297" y="1930046"/>
                  <a:pt x="86510" y="1573334"/>
                  <a:pt x="0" y="977768"/>
                </a:cubicBezTo>
                <a:close/>
              </a:path>
            </a:pathLst>
          </a:custGeom>
          <a:solidFill>
            <a:schemeClr val="accent1"/>
          </a:solidFill>
          <a:ln w="57150">
            <a:solidFill>
              <a:srgbClr val="B1D1E3"/>
            </a:solidFill>
            <a:extLst>
              <a:ext uri="{C807C97D-BFC1-408E-A445-0C87EB9F89A2}">
                <ask:lineSketchStyleProps xmlns:ask="http://schemas.microsoft.com/office/drawing/2018/sketchyshapes" sd="625625018">
                  <a:prstGeom prst="ellipse">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sz="2800" b="1" dirty="0">
                <a:solidFill>
                  <a:sysClr val="windowText" lastClr="000000"/>
                </a:solidFill>
              </a:rPr>
              <a:t>שכיח</a:t>
            </a:r>
          </a:p>
          <a:p>
            <a:pPr algn="ctr"/>
            <a:r>
              <a:rPr lang="en-US" sz="2800" b="1" dirty="0">
                <a:solidFill>
                  <a:sysClr val="windowText" lastClr="000000"/>
                </a:solidFill>
              </a:rPr>
              <a:t>mode</a:t>
            </a:r>
          </a:p>
        </p:txBody>
      </p:sp>
      <p:sp>
        <p:nvSpPr>
          <p:cNvPr id="4" name="TextBox 3">
            <a:extLst>
              <a:ext uri="{FF2B5EF4-FFF2-40B4-BE49-F238E27FC236}">
                <a16:creationId xmlns:a16="http://schemas.microsoft.com/office/drawing/2014/main" id="{C4AC1B90-6EB7-416C-D0B5-99241920AB1E}"/>
              </a:ext>
            </a:extLst>
          </p:cNvPr>
          <p:cNvSpPr txBox="1"/>
          <p:nvPr/>
        </p:nvSpPr>
        <p:spPr>
          <a:xfrm>
            <a:off x="1824423" y="753588"/>
            <a:ext cx="10073655" cy="5293757"/>
          </a:xfrm>
          <a:prstGeom prst="rect">
            <a:avLst/>
          </a:prstGeom>
          <a:noFill/>
        </p:spPr>
        <p:txBody>
          <a:bodyPr wrap="none" rtlCol="0">
            <a:spAutoFit/>
          </a:bodyPr>
          <a:lstStyle/>
          <a:p>
            <a:pPr algn="r" rtl="1"/>
            <a:r>
              <a:rPr lang="he-IL" sz="2400" b="1" i="0" u="none" strike="noStrike" baseline="0" dirty="0">
                <a:latin typeface="Alef" panose="00000500000000000000" pitchFamily="2" charset="-79"/>
                <a:cs typeface="Alef" panose="00000500000000000000" pitchFamily="2" charset="-79"/>
              </a:rPr>
              <a:t>השכיח </a:t>
            </a:r>
            <a:r>
              <a:rPr lang="he-IL" sz="2400" dirty="0">
                <a:latin typeface="Alef" panose="00000500000000000000" pitchFamily="2" charset="-79"/>
                <a:cs typeface="Alef" panose="00000500000000000000" pitchFamily="2" charset="-79"/>
              </a:rPr>
              <a:t> מסומן </a:t>
            </a:r>
            <a:r>
              <a:rPr lang="he-IL" sz="2400" b="0" i="0" u="none" strike="noStrike" baseline="0" dirty="0">
                <a:latin typeface="Alef" panose="00000500000000000000" pitchFamily="2" charset="-79"/>
                <a:cs typeface="Alef" panose="00000500000000000000" pitchFamily="2" charset="-79"/>
              </a:rPr>
              <a:t>על ידי </a:t>
            </a:r>
            <a:r>
              <a:rPr lang="en-US" sz="2400" b="0" i="0" u="none" strike="noStrike" baseline="0" dirty="0">
                <a:latin typeface="Alef" panose="00000500000000000000" pitchFamily="2" charset="-79"/>
                <a:cs typeface="Alef" panose="00000500000000000000" pitchFamily="2" charset="-79"/>
              </a:rPr>
              <a:t>MO</a:t>
            </a:r>
            <a:r>
              <a:rPr lang="he-IL" sz="2400" b="0" i="0" u="none" strike="noStrike" baseline="0" dirty="0">
                <a:latin typeface="Alef" panose="00000500000000000000" pitchFamily="2" charset="-79"/>
                <a:cs typeface="Alef" panose="00000500000000000000" pitchFamily="2" charset="-79"/>
              </a:rPr>
              <a:t> (קיצור של המילה </a:t>
            </a:r>
            <a:r>
              <a:rPr lang="en-US" sz="2400" b="0" i="0" u="none" strike="noStrike" baseline="0" dirty="0">
                <a:latin typeface="Alef" panose="00000500000000000000" pitchFamily="2" charset="-79"/>
                <a:cs typeface="Alef" panose="00000500000000000000" pitchFamily="2" charset="-79"/>
              </a:rPr>
              <a:t>mode </a:t>
            </a:r>
            <a:r>
              <a:rPr lang="he-IL" sz="2400" b="0" i="0" u="none" strike="noStrike" baseline="0" dirty="0">
                <a:latin typeface="Alef" panose="00000500000000000000" pitchFamily="2" charset="-79"/>
                <a:cs typeface="Alef" panose="00000500000000000000" pitchFamily="2" charset="-79"/>
              </a:rPr>
              <a:t>) באנגלית.</a:t>
            </a:r>
          </a:p>
          <a:p>
            <a:pPr algn="r" rtl="1"/>
            <a:r>
              <a:rPr lang="he-IL" sz="2400" b="0" i="0" u="none" strike="noStrike" baseline="0" dirty="0">
                <a:latin typeface="Alef" panose="00000500000000000000" pitchFamily="2" charset="-79"/>
                <a:cs typeface="Alef" panose="00000500000000000000" pitchFamily="2" charset="-79"/>
              </a:rPr>
              <a:t>הגדרה: הערך (התצפית</a:t>
            </a:r>
            <a:r>
              <a:rPr lang="he-IL" sz="2400" dirty="0">
                <a:latin typeface="Alef" panose="00000500000000000000" pitchFamily="2" charset="-79"/>
                <a:cs typeface="Alef" panose="00000500000000000000" pitchFamily="2" charset="-79"/>
              </a:rPr>
              <a:t>)</a:t>
            </a:r>
            <a:r>
              <a:rPr lang="he-IL" sz="2400" b="0" i="0" u="none" strike="noStrike" baseline="0" dirty="0">
                <a:latin typeface="Alef" panose="00000500000000000000" pitchFamily="2" charset="-79"/>
                <a:cs typeface="Alef" panose="00000500000000000000" pitchFamily="2" charset="-79"/>
              </a:rPr>
              <a:t> המופיע בשכיחות הגבוהה ביותר ברשימת התצפיות.</a:t>
            </a:r>
          </a:p>
          <a:p>
            <a:pPr algn="r" rtl="1"/>
            <a:endParaRPr lang="en-US" sz="1800" b="0" i="0" u="none" strike="noStrike" baseline="0" dirty="0">
              <a:latin typeface="Alef" panose="00000500000000000000" pitchFamily="2" charset="-79"/>
              <a:cs typeface="Alef" panose="00000500000000000000" pitchFamily="2" charset="-79"/>
            </a:endParaRPr>
          </a:p>
          <a:p>
            <a:pPr marL="285750" indent="-285750" algn="r" rtl="1">
              <a:buFont typeface="Arial" panose="020B0604020202020204" pitchFamily="34" charset="0"/>
              <a:buChar char="•"/>
            </a:pPr>
            <a:r>
              <a:rPr lang="he-IL" sz="2000" b="0" i="0" u="none" strike="noStrike" baseline="0" dirty="0">
                <a:latin typeface="Alef" panose="00000500000000000000" pitchFamily="2" charset="-79"/>
                <a:cs typeface="Alef" panose="00000500000000000000" pitchFamily="2" charset="-79"/>
              </a:rPr>
              <a:t>כאשר נתונה טבלת שכיחויות עם מחלקות, השכיח יהיה אמצע המחלקה הצפופה ביותר.</a:t>
            </a:r>
          </a:p>
          <a:p>
            <a:pPr algn="r" rtl="1"/>
            <a:endParaRPr lang="en-US" sz="1800" b="0" i="0" u="none" strike="noStrike" baseline="0" dirty="0">
              <a:latin typeface="Alef" panose="00000500000000000000" pitchFamily="2" charset="-79"/>
              <a:cs typeface="Alef" panose="00000500000000000000" pitchFamily="2" charset="-79"/>
            </a:endParaRPr>
          </a:p>
          <a:p>
            <a:pPr algn="r" rtl="1"/>
            <a:r>
              <a:rPr lang="he-IL" sz="1800" b="0" i="0" u="none" strike="noStrike" baseline="0" dirty="0">
                <a:latin typeface="Alef" panose="00000500000000000000" pitchFamily="2" charset="-79"/>
                <a:cs typeface="Alef" panose="00000500000000000000" pitchFamily="2" charset="-79"/>
              </a:rPr>
              <a:t>דוגמא: טבלת השכיחויות הבאה מתארת את התפלגות ציוני הסטודנטים בקורס סטטיסטיקה שבו הציון נע בין 0</a:t>
            </a:r>
          </a:p>
          <a:p>
            <a:pPr algn="r" rtl="1"/>
            <a:r>
              <a:rPr lang="he-IL" sz="1800" b="0" i="0" u="none" strike="noStrike" baseline="0" dirty="0">
                <a:latin typeface="Alef" panose="00000500000000000000" pitchFamily="2" charset="-79"/>
                <a:cs typeface="Alef" panose="00000500000000000000" pitchFamily="2" charset="-79"/>
              </a:rPr>
              <a:t>נקודות ל – 10 נקודות )ערכים שאינם מופיעים בטבלה שכיחותם 0)</a:t>
            </a:r>
          </a:p>
          <a:p>
            <a:pPr algn="r" rtl="1"/>
            <a:endParaRPr lang="he-IL" dirty="0">
              <a:latin typeface="Alef" panose="00000500000000000000" pitchFamily="2" charset="-79"/>
              <a:cs typeface="Alef" panose="00000500000000000000" pitchFamily="2" charset="-79"/>
            </a:endParaRPr>
          </a:p>
          <a:p>
            <a:pPr algn="r" rtl="1"/>
            <a:endParaRPr lang="he-IL" sz="1800" b="0" i="0" u="none" strike="noStrike" baseline="0" dirty="0">
              <a:latin typeface="Alef" panose="00000500000000000000" pitchFamily="2" charset="-79"/>
              <a:cs typeface="Alef" panose="00000500000000000000" pitchFamily="2" charset="-79"/>
            </a:endParaRPr>
          </a:p>
          <a:p>
            <a:pPr algn="r" rtl="1"/>
            <a:endParaRPr lang="he-IL" dirty="0">
              <a:latin typeface="Alef" panose="00000500000000000000" pitchFamily="2" charset="-79"/>
              <a:cs typeface="Alef" panose="00000500000000000000" pitchFamily="2" charset="-79"/>
            </a:endParaRPr>
          </a:p>
          <a:p>
            <a:pPr algn="r" rtl="1"/>
            <a:endParaRPr lang="he-IL" sz="1800" b="0" i="0" u="none" strike="noStrike" baseline="0" dirty="0">
              <a:latin typeface="Alef" panose="00000500000000000000" pitchFamily="2" charset="-79"/>
              <a:cs typeface="Alef" panose="00000500000000000000" pitchFamily="2" charset="-79"/>
            </a:endParaRPr>
          </a:p>
          <a:p>
            <a:pPr algn="r" rtl="1"/>
            <a:endParaRPr lang="he-IL" dirty="0">
              <a:latin typeface="Alef" panose="00000500000000000000" pitchFamily="2" charset="-79"/>
              <a:cs typeface="Alef" panose="00000500000000000000" pitchFamily="2" charset="-79"/>
            </a:endParaRPr>
          </a:p>
          <a:p>
            <a:pPr algn="r" rtl="1"/>
            <a:endParaRPr lang="he-IL" sz="1800" b="0" i="0" u="none" strike="noStrike" baseline="0" dirty="0">
              <a:latin typeface="Alef" panose="00000500000000000000" pitchFamily="2" charset="-79"/>
              <a:cs typeface="Alef" panose="00000500000000000000" pitchFamily="2" charset="-79"/>
            </a:endParaRPr>
          </a:p>
          <a:p>
            <a:pPr algn="r" rtl="1"/>
            <a:endParaRPr lang="he-IL" sz="1800" b="0" i="0" u="none" strike="noStrike" baseline="0" dirty="0">
              <a:latin typeface="Alef" panose="00000500000000000000" pitchFamily="2" charset="-79"/>
              <a:cs typeface="Alef" panose="00000500000000000000" pitchFamily="2" charset="-79"/>
            </a:endParaRPr>
          </a:p>
          <a:p>
            <a:pPr algn="r" rtl="1"/>
            <a:endParaRPr lang="he-IL" sz="1800" b="0" i="0" u="none" strike="noStrike" baseline="0" dirty="0">
              <a:latin typeface="Alef" panose="00000500000000000000" pitchFamily="2" charset="-79"/>
              <a:cs typeface="Alef" panose="00000500000000000000" pitchFamily="2" charset="-79"/>
            </a:endParaRPr>
          </a:p>
          <a:p>
            <a:pPr algn="r" rtl="1"/>
            <a:endParaRPr lang="he-IL" dirty="0">
              <a:latin typeface="Alef" panose="00000500000000000000" pitchFamily="2" charset="-79"/>
              <a:cs typeface="Alef" panose="00000500000000000000" pitchFamily="2" charset="-79"/>
            </a:endParaRPr>
          </a:p>
          <a:p>
            <a:pPr algn="r" rtl="1"/>
            <a:endParaRPr lang="he-IL" sz="1800" b="0" i="0" u="none" strike="noStrike" baseline="0" dirty="0">
              <a:latin typeface="Alef" panose="00000500000000000000" pitchFamily="2" charset="-79"/>
              <a:cs typeface="Alef" panose="00000500000000000000" pitchFamily="2" charset="-79"/>
            </a:endParaRPr>
          </a:p>
          <a:p>
            <a:pPr algn="r" rtl="1"/>
            <a:r>
              <a:rPr lang="he-IL" sz="1800" b="0" i="0" u="none" strike="noStrike" baseline="0" dirty="0">
                <a:latin typeface="Alef" panose="00000500000000000000" pitchFamily="2" charset="-79"/>
                <a:cs typeface="Alef" panose="00000500000000000000" pitchFamily="2" charset="-79"/>
              </a:rPr>
              <a:t>הציון השכיח הוא 7 , מכיוון ששכיחותו היא 8 , והיא הגבוהה ביותר מהשכיחויות של כל שאר הערכים.</a:t>
            </a:r>
            <a:endParaRPr lang="en-US" sz="2400" dirty="0">
              <a:latin typeface="Alef" panose="00000500000000000000" pitchFamily="2" charset="-79"/>
              <a:cs typeface="Alef" panose="00000500000000000000" pitchFamily="2" charset="-79"/>
            </a:endParaRPr>
          </a:p>
        </p:txBody>
      </p:sp>
      <p:pic>
        <p:nvPicPr>
          <p:cNvPr id="6" name="Picture 5">
            <a:extLst>
              <a:ext uri="{FF2B5EF4-FFF2-40B4-BE49-F238E27FC236}">
                <a16:creationId xmlns:a16="http://schemas.microsoft.com/office/drawing/2014/main" id="{C9DC62AB-C6F3-34E7-0EE0-B2D7CBBC6E98}"/>
              </a:ext>
            </a:extLst>
          </p:cNvPr>
          <p:cNvPicPr>
            <a:picLocks noChangeAspect="1"/>
          </p:cNvPicPr>
          <p:nvPr/>
        </p:nvPicPr>
        <p:blipFill>
          <a:blip r:embed="rId2"/>
          <a:srcRect l="6723"/>
          <a:stretch/>
        </p:blipFill>
        <p:spPr>
          <a:xfrm>
            <a:off x="925285" y="2878378"/>
            <a:ext cx="2654229" cy="2785002"/>
          </a:xfrm>
          <a:prstGeom prst="rect">
            <a:avLst/>
          </a:prstGeom>
        </p:spPr>
      </p:pic>
    </p:spTree>
    <p:extLst>
      <p:ext uri="{BB962C8B-B14F-4D97-AF65-F5344CB8AC3E}">
        <p14:creationId xmlns:p14="http://schemas.microsoft.com/office/powerpoint/2010/main" val="4253325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5B34432-1C4E-5598-CFA7-B1BB84FEF9DB}"/>
              </a:ext>
            </a:extLst>
          </p:cNvPr>
          <p:cNvSpPr/>
          <p:nvPr/>
        </p:nvSpPr>
        <p:spPr>
          <a:xfrm>
            <a:off x="8120743" y="0"/>
            <a:ext cx="4071257" cy="6858000"/>
          </a:xfrm>
          <a:prstGeom prst="rect">
            <a:avLst/>
          </a:prstGeom>
          <a:solidFill>
            <a:srgbClr val="B1D1E3">
              <a:alpha val="47059"/>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DF6AE14-9496-BC99-76ED-4DF5F677646E}"/>
              </a:ext>
            </a:extLst>
          </p:cNvPr>
          <p:cNvSpPr/>
          <p:nvPr/>
        </p:nvSpPr>
        <p:spPr>
          <a:xfrm>
            <a:off x="2460172" y="1903044"/>
            <a:ext cx="3964074" cy="1774372"/>
          </a:xfrm>
          <a:prstGeom prst="round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rtl="1"/>
            <a:r>
              <a:rPr lang="he-IL" b="1" dirty="0">
                <a:solidFill>
                  <a:sysClr val="windowText" lastClr="000000"/>
                </a:solidFill>
              </a:rPr>
              <a:t>מדדי מרכוז:</a:t>
            </a:r>
            <a:endParaRPr lang="en-US" b="1" dirty="0">
              <a:solidFill>
                <a:sysClr val="windowText" lastClr="000000"/>
              </a:solidFill>
            </a:endParaRPr>
          </a:p>
          <a:p>
            <a:pPr marL="1200150" lvl="2" indent="-285750" algn="r" rtl="1">
              <a:buFont typeface="Arial" panose="020B0604020202020204" pitchFamily="34" charset="0"/>
              <a:buChar char="•"/>
            </a:pPr>
            <a:r>
              <a:rPr lang="he-IL" dirty="0">
                <a:solidFill>
                  <a:sysClr val="windowText" lastClr="000000"/>
                </a:solidFill>
              </a:rPr>
              <a:t>ממוצע </a:t>
            </a:r>
            <a:r>
              <a:rPr lang="en-US" dirty="0">
                <a:solidFill>
                  <a:sysClr val="windowText" lastClr="000000"/>
                </a:solidFill>
              </a:rPr>
              <a:t>mean/avg</a:t>
            </a:r>
            <a:endParaRPr lang="he-IL" dirty="0">
              <a:solidFill>
                <a:sysClr val="windowText" lastClr="000000"/>
              </a:solidFill>
            </a:endParaRPr>
          </a:p>
          <a:p>
            <a:pPr marL="1200150" lvl="2" indent="-285750" algn="r" rtl="1">
              <a:buFont typeface="Arial" panose="020B0604020202020204" pitchFamily="34" charset="0"/>
              <a:buChar char="•"/>
            </a:pPr>
            <a:r>
              <a:rPr lang="he-IL" dirty="0">
                <a:solidFill>
                  <a:sysClr val="windowText" lastClr="000000"/>
                </a:solidFill>
              </a:rPr>
              <a:t>חציון </a:t>
            </a:r>
            <a:r>
              <a:rPr lang="en-US" dirty="0">
                <a:solidFill>
                  <a:sysClr val="windowText" lastClr="000000"/>
                </a:solidFill>
              </a:rPr>
              <a:t>median</a:t>
            </a:r>
          </a:p>
          <a:p>
            <a:pPr marL="1200150" lvl="2" indent="-285750" algn="r" rtl="1">
              <a:buFont typeface="Arial" panose="020B0604020202020204" pitchFamily="34" charset="0"/>
              <a:buChar char="•"/>
            </a:pPr>
            <a:r>
              <a:rPr lang="he-IL" dirty="0">
                <a:solidFill>
                  <a:sysClr val="windowText" lastClr="000000"/>
                </a:solidFill>
              </a:rPr>
              <a:t>שכיח </a:t>
            </a:r>
            <a:r>
              <a:rPr lang="en-US" dirty="0">
                <a:solidFill>
                  <a:sysClr val="windowText" lastClr="000000"/>
                </a:solidFill>
              </a:rPr>
              <a:t>mode</a:t>
            </a:r>
            <a:endParaRPr lang="he-IL" dirty="0">
              <a:solidFill>
                <a:sysClr val="windowText" lastClr="000000"/>
              </a:solidFill>
            </a:endParaRPr>
          </a:p>
          <a:p>
            <a:pPr marL="1200150" lvl="2" indent="-285750" algn="r" rtl="1">
              <a:buFont typeface="Arial" panose="020B0604020202020204" pitchFamily="34" charset="0"/>
              <a:buChar char="•"/>
            </a:pPr>
            <a:r>
              <a:rPr lang="he-IL" dirty="0">
                <a:solidFill>
                  <a:sysClr val="windowText" lastClr="000000"/>
                </a:solidFill>
              </a:rPr>
              <a:t>אמצע טווח</a:t>
            </a:r>
            <a:endParaRPr lang="en-US" dirty="0">
              <a:solidFill>
                <a:sysClr val="windowText" lastClr="000000"/>
              </a:solidFill>
            </a:endParaRPr>
          </a:p>
          <a:p>
            <a:pPr marL="285750" indent="-285750" algn="ctr" rtl="1">
              <a:buFont typeface="Arial" panose="020B0604020202020204" pitchFamily="34" charset="0"/>
              <a:buChar char="•"/>
            </a:pPr>
            <a:endParaRPr lang="en-US" dirty="0">
              <a:solidFill>
                <a:sysClr val="windowText" lastClr="000000"/>
              </a:solidFill>
            </a:endParaRPr>
          </a:p>
        </p:txBody>
      </p:sp>
      <p:sp>
        <p:nvSpPr>
          <p:cNvPr id="17" name="Rectangle: Rounded Corners 16">
            <a:extLst>
              <a:ext uri="{FF2B5EF4-FFF2-40B4-BE49-F238E27FC236}">
                <a16:creationId xmlns:a16="http://schemas.microsoft.com/office/drawing/2014/main" id="{723D8168-9639-9338-325F-484DA5BC2DDD}"/>
              </a:ext>
            </a:extLst>
          </p:cNvPr>
          <p:cNvSpPr/>
          <p:nvPr/>
        </p:nvSpPr>
        <p:spPr>
          <a:xfrm>
            <a:off x="4561114" y="3801836"/>
            <a:ext cx="1831521" cy="1774372"/>
          </a:xfrm>
          <a:prstGeom prst="roundRect">
            <a:avLst/>
          </a:prstGeom>
          <a:solidFill>
            <a:srgbClr val="EC98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rtl="1"/>
            <a:r>
              <a:rPr lang="he-IL" b="1" dirty="0">
                <a:solidFill>
                  <a:sysClr val="windowText" lastClr="000000"/>
                </a:solidFill>
              </a:rPr>
              <a:t>מדדי פיזור:</a:t>
            </a:r>
            <a:endParaRPr lang="en-US" b="1" dirty="0">
              <a:solidFill>
                <a:sysClr val="windowText" lastClr="000000"/>
              </a:solidFill>
            </a:endParaRPr>
          </a:p>
          <a:p>
            <a:pPr marL="285750" indent="-285750" algn="r" rtl="1">
              <a:buFont typeface="Arial" panose="020B0604020202020204" pitchFamily="34" charset="0"/>
              <a:buChar char="•"/>
            </a:pPr>
            <a:r>
              <a:rPr lang="he-IL" dirty="0">
                <a:solidFill>
                  <a:sysClr val="windowText" lastClr="000000"/>
                </a:solidFill>
              </a:rPr>
              <a:t>שונות </a:t>
            </a:r>
          </a:p>
          <a:p>
            <a:pPr marL="285750" indent="-285750" algn="r" rtl="1">
              <a:buFont typeface="Arial" panose="020B0604020202020204" pitchFamily="34" charset="0"/>
              <a:buChar char="•"/>
            </a:pPr>
            <a:r>
              <a:rPr lang="he-IL" dirty="0">
                <a:solidFill>
                  <a:sysClr val="windowText" lastClr="000000"/>
                </a:solidFill>
              </a:rPr>
              <a:t>סטיית תקן</a:t>
            </a:r>
          </a:p>
          <a:p>
            <a:pPr marL="285750" indent="-285750" algn="r" rtl="1">
              <a:buFont typeface="Arial" panose="020B0604020202020204" pitchFamily="34" charset="0"/>
              <a:buChar char="•"/>
            </a:pPr>
            <a:r>
              <a:rPr lang="he-IL" dirty="0">
                <a:solidFill>
                  <a:sysClr val="windowText" lastClr="000000"/>
                </a:solidFill>
              </a:rPr>
              <a:t>טווח</a:t>
            </a:r>
            <a:endParaRPr lang="en-US" dirty="0">
              <a:solidFill>
                <a:sysClr val="windowText" lastClr="000000"/>
              </a:solidFill>
            </a:endParaRPr>
          </a:p>
        </p:txBody>
      </p:sp>
      <p:sp>
        <p:nvSpPr>
          <p:cNvPr id="18" name="Rectangle: Rounded Corners 17">
            <a:extLst>
              <a:ext uri="{FF2B5EF4-FFF2-40B4-BE49-F238E27FC236}">
                <a16:creationId xmlns:a16="http://schemas.microsoft.com/office/drawing/2014/main" id="{97B7E00A-0221-5EC2-6C3E-EC1BC3B45B98}"/>
              </a:ext>
            </a:extLst>
          </p:cNvPr>
          <p:cNvSpPr/>
          <p:nvPr/>
        </p:nvSpPr>
        <p:spPr>
          <a:xfrm>
            <a:off x="2460171" y="3801836"/>
            <a:ext cx="1939332" cy="1774372"/>
          </a:xfrm>
          <a:prstGeom prst="roundRect">
            <a:avLst/>
          </a:prstGeom>
          <a:solidFill>
            <a:srgbClr val="D3E17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rtl="1"/>
            <a:r>
              <a:rPr lang="he-IL" b="1" dirty="0">
                <a:solidFill>
                  <a:sysClr val="windowText" lastClr="000000"/>
                </a:solidFill>
              </a:rPr>
              <a:t>מדדי מיקום יחסי:</a:t>
            </a:r>
            <a:endParaRPr lang="en-US" b="1" dirty="0">
              <a:solidFill>
                <a:sysClr val="windowText" lastClr="000000"/>
              </a:solidFill>
            </a:endParaRPr>
          </a:p>
          <a:p>
            <a:pPr marL="285750" indent="-285750" algn="r" rtl="1">
              <a:buFont typeface="Arial" panose="020B0604020202020204" pitchFamily="34" charset="0"/>
              <a:buChar char="•"/>
            </a:pPr>
            <a:r>
              <a:rPr lang="he-IL" dirty="0">
                <a:solidFill>
                  <a:sysClr val="windowText" lastClr="000000"/>
                </a:solidFill>
              </a:rPr>
              <a:t>אחוזונים</a:t>
            </a:r>
          </a:p>
          <a:p>
            <a:pPr marL="285750" indent="-285750" algn="r" rtl="1">
              <a:buFont typeface="Arial" panose="020B0604020202020204" pitchFamily="34" charset="0"/>
              <a:buChar char="•"/>
            </a:pPr>
            <a:r>
              <a:rPr lang="he-IL" dirty="0">
                <a:solidFill>
                  <a:sysClr val="windowText" lastClr="000000"/>
                </a:solidFill>
              </a:rPr>
              <a:t>עשירונים</a:t>
            </a:r>
          </a:p>
          <a:p>
            <a:pPr marL="285750" indent="-285750" algn="r" rtl="1">
              <a:buFont typeface="Arial" panose="020B0604020202020204" pitchFamily="34" charset="0"/>
              <a:buChar char="•"/>
            </a:pPr>
            <a:r>
              <a:rPr lang="he-IL" dirty="0">
                <a:solidFill>
                  <a:sysClr val="windowText" lastClr="000000"/>
                </a:solidFill>
              </a:rPr>
              <a:t>רבעונים</a:t>
            </a:r>
          </a:p>
        </p:txBody>
      </p:sp>
      <p:sp>
        <p:nvSpPr>
          <p:cNvPr id="19" name="Rectangle: Rounded Corners 18">
            <a:extLst>
              <a:ext uri="{FF2B5EF4-FFF2-40B4-BE49-F238E27FC236}">
                <a16:creationId xmlns:a16="http://schemas.microsoft.com/office/drawing/2014/main" id="{14D1A8D8-8692-E00A-A077-5CE020098564}"/>
              </a:ext>
            </a:extLst>
          </p:cNvPr>
          <p:cNvSpPr/>
          <p:nvPr/>
        </p:nvSpPr>
        <p:spPr>
          <a:xfrm>
            <a:off x="8675076" y="1416292"/>
            <a:ext cx="2962589" cy="4234160"/>
          </a:xfrm>
          <a:prstGeom prst="roundRect">
            <a:avLst/>
          </a:prstGeom>
          <a:solidFill>
            <a:srgbClr val="D4E3EC">
              <a:alpha val="74902"/>
            </a:srgbClr>
          </a:solidFill>
          <a:ln w="57150">
            <a:solidFill>
              <a:srgbClr val="FFFFFF">
                <a:alpha val="69804"/>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rtl="1"/>
            <a:r>
              <a:rPr lang="en-US" sz="2800" b="1" dirty="0">
                <a:solidFill>
                  <a:sysClr val="windowText" lastClr="000000"/>
                </a:solidFill>
              </a:rPr>
              <a:t>Agenda:</a:t>
            </a:r>
          </a:p>
          <a:p>
            <a:pPr marL="457200" indent="-457200" algn="r" rtl="1">
              <a:lnSpc>
                <a:spcPct val="200000"/>
              </a:lnSpc>
              <a:buFont typeface="Wingdings" panose="05000000000000000000" pitchFamily="2" charset="2"/>
              <a:buChar char="ü"/>
            </a:pPr>
            <a:r>
              <a:rPr lang="he-IL" sz="2800" dirty="0">
                <a:solidFill>
                  <a:sysClr val="windowText" lastClr="000000"/>
                </a:solidFill>
              </a:rPr>
              <a:t>ממוצע </a:t>
            </a:r>
            <a:r>
              <a:rPr lang="en-US" sz="2800" dirty="0">
                <a:solidFill>
                  <a:sysClr val="windowText" lastClr="000000"/>
                </a:solidFill>
              </a:rPr>
              <a:t>mean</a:t>
            </a:r>
          </a:p>
          <a:p>
            <a:pPr marL="457200" indent="-457200" algn="r" rtl="1">
              <a:lnSpc>
                <a:spcPct val="200000"/>
              </a:lnSpc>
              <a:buFont typeface="Wingdings" panose="05000000000000000000" pitchFamily="2" charset="2"/>
              <a:buChar char="ü"/>
            </a:pPr>
            <a:r>
              <a:rPr lang="en-US" sz="2800" dirty="0">
                <a:solidFill>
                  <a:sysClr val="windowText" lastClr="000000"/>
                </a:solidFill>
              </a:rPr>
              <a:t>outliers</a:t>
            </a:r>
          </a:p>
          <a:p>
            <a:pPr marL="457200" indent="-457200" algn="r" rtl="1">
              <a:lnSpc>
                <a:spcPct val="200000"/>
              </a:lnSpc>
              <a:buFont typeface="Wingdings" panose="05000000000000000000" pitchFamily="2" charset="2"/>
              <a:buChar char="ü"/>
            </a:pPr>
            <a:r>
              <a:rPr lang="he-IL" sz="2800" dirty="0">
                <a:solidFill>
                  <a:sysClr val="windowText" lastClr="000000"/>
                </a:solidFill>
              </a:rPr>
              <a:t>חציון </a:t>
            </a:r>
            <a:r>
              <a:rPr lang="en-US" sz="2800" dirty="0">
                <a:solidFill>
                  <a:sysClr val="windowText" lastClr="000000"/>
                </a:solidFill>
              </a:rPr>
              <a:t>median</a:t>
            </a:r>
          </a:p>
          <a:p>
            <a:pPr marL="457200" indent="-457200" algn="r" rtl="1">
              <a:lnSpc>
                <a:spcPct val="200000"/>
              </a:lnSpc>
              <a:buFont typeface="Wingdings" panose="05000000000000000000" pitchFamily="2" charset="2"/>
              <a:buChar char="ü"/>
            </a:pPr>
            <a:r>
              <a:rPr lang="he-IL" sz="2800" dirty="0">
                <a:solidFill>
                  <a:sysClr val="windowText" lastClr="000000"/>
                </a:solidFill>
              </a:rPr>
              <a:t>שכיח </a:t>
            </a:r>
            <a:r>
              <a:rPr lang="en-US" sz="2800" dirty="0">
                <a:solidFill>
                  <a:sysClr val="windowText" lastClr="000000"/>
                </a:solidFill>
              </a:rPr>
              <a:t>mode</a:t>
            </a:r>
            <a:endParaRPr lang="he-IL" sz="2800" dirty="0">
              <a:solidFill>
                <a:sysClr val="windowText" lastClr="000000"/>
              </a:solidFill>
            </a:endParaRP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C97B1480-1E9A-D68F-C1FF-0084CE98BDDE}"/>
                  </a:ext>
                </a:extLst>
              </p14:cNvPr>
              <p14:cNvContentPartPr/>
              <p14:nvPr/>
            </p14:nvContentPartPr>
            <p14:xfrm>
              <a:off x="5746183" y="2118480"/>
              <a:ext cx="1129680" cy="876600"/>
            </p14:xfrm>
          </p:contentPart>
        </mc:Choice>
        <mc:Fallback xmlns="">
          <p:pic>
            <p:nvPicPr>
              <p:cNvPr id="4" name="Ink 3">
                <a:extLst>
                  <a:ext uri="{FF2B5EF4-FFF2-40B4-BE49-F238E27FC236}">
                    <a16:creationId xmlns:a16="http://schemas.microsoft.com/office/drawing/2014/main" id="{C97B1480-1E9A-D68F-C1FF-0084CE98BDDE}"/>
                  </a:ext>
                </a:extLst>
              </p:cNvPr>
              <p:cNvPicPr/>
              <p:nvPr/>
            </p:nvPicPr>
            <p:blipFill>
              <a:blip r:embed="rId3"/>
              <a:stretch>
                <a:fillRect/>
              </a:stretch>
            </p:blipFill>
            <p:spPr>
              <a:xfrm>
                <a:off x="5728543" y="2100480"/>
                <a:ext cx="1165320" cy="912240"/>
              </a:xfrm>
              <a:prstGeom prst="rect">
                <a:avLst/>
              </a:prstGeom>
            </p:spPr>
          </p:pic>
        </mc:Fallback>
      </mc:AlternateContent>
      <p:grpSp>
        <p:nvGrpSpPr>
          <p:cNvPr id="2" name="Group 1">
            <a:extLst>
              <a:ext uri="{FF2B5EF4-FFF2-40B4-BE49-F238E27FC236}">
                <a16:creationId xmlns:a16="http://schemas.microsoft.com/office/drawing/2014/main" id="{0289C517-BEEE-02C2-B1E6-6BEEDE9E17FA}"/>
              </a:ext>
            </a:extLst>
          </p:cNvPr>
          <p:cNvGrpSpPr/>
          <p:nvPr/>
        </p:nvGrpSpPr>
        <p:grpSpPr>
          <a:xfrm rot="20701331">
            <a:off x="6368686" y="3694671"/>
            <a:ext cx="990720" cy="396360"/>
            <a:chOff x="6357120" y="4190622"/>
            <a:chExt cx="990720" cy="396360"/>
          </a:xfrm>
        </p:grpSpPr>
        <mc:AlternateContent xmlns:mc="http://schemas.openxmlformats.org/markup-compatibility/2006">
          <mc:Choice xmlns:p14="http://schemas.microsoft.com/office/powerpoint/2010/main" Requires="p14">
            <p:contentPart p14:bwMode="auto" r:id="rId4">
              <p14:nvContentPartPr>
                <p14:cNvPr id="9" name="Ink 8">
                  <a:extLst>
                    <a:ext uri="{FF2B5EF4-FFF2-40B4-BE49-F238E27FC236}">
                      <a16:creationId xmlns:a16="http://schemas.microsoft.com/office/drawing/2014/main" id="{096BE34B-5FA3-D9A1-AFEB-1A5E12737785}"/>
                    </a:ext>
                  </a:extLst>
                </p14:cNvPr>
                <p14:cNvContentPartPr/>
                <p14:nvPr/>
              </p14:nvContentPartPr>
              <p14:xfrm>
                <a:off x="6466920" y="4343262"/>
                <a:ext cx="880920" cy="12240"/>
              </p14:xfrm>
            </p:contentPart>
          </mc:Choice>
          <mc:Fallback>
            <p:pic>
              <p:nvPicPr>
                <p:cNvPr id="9" name="Ink 8">
                  <a:extLst>
                    <a:ext uri="{FF2B5EF4-FFF2-40B4-BE49-F238E27FC236}">
                      <a16:creationId xmlns:a16="http://schemas.microsoft.com/office/drawing/2014/main" id="{096BE34B-5FA3-D9A1-AFEB-1A5E12737785}"/>
                    </a:ext>
                  </a:extLst>
                </p:cNvPr>
                <p:cNvPicPr/>
                <p:nvPr/>
              </p:nvPicPr>
              <p:blipFill>
                <a:blip r:embed="rId5"/>
                <a:stretch>
                  <a:fillRect/>
                </a:stretch>
              </p:blipFill>
              <p:spPr>
                <a:xfrm>
                  <a:off x="6448927" y="4325262"/>
                  <a:ext cx="916545"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 name="Ink 9">
                  <a:extLst>
                    <a:ext uri="{FF2B5EF4-FFF2-40B4-BE49-F238E27FC236}">
                      <a16:creationId xmlns:a16="http://schemas.microsoft.com/office/drawing/2014/main" id="{163DB803-D51F-437B-AC7B-04D79D733B2E}"/>
                    </a:ext>
                  </a:extLst>
                </p14:cNvPr>
                <p14:cNvContentPartPr/>
                <p14:nvPr/>
              </p14:nvContentPartPr>
              <p14:xfrm>
                <a:off x="6357120" y="4190622"/>
                <a:ext cx="293040" cy="396360"/>
              </p14:xfrm>
            </p:contentPart>
          </mc:Choice>
          <mc:Fallback>
            <p:pic>
              <p:nvPicPr>
                <p:cNvPr id="10" name="Ink 9">
                  <a:extLst>
                    <a:ext uri="{FF2B5EF4-FFF2-40B4-BE49-F238E27FC236}">
                      <a16:creationId xmlns:a16="http://schemas.microsoft.com/office/drawing/2014/main" id="{163DB803-D51F-437B-AC7B-04D79D733B2E}"/>
                    </a:ext>
                  </a:extLst>
                </p:cNvPr>
                <p:cNvPicPr/>
                <p:nvPr/>
              </p:nvPicPr>
              <p:blipFill>
                <a:blip r:embed="rId7"/>
                <a:stretch>
                  <a:fillRect/>
                </a:stretch>
              </p:blipFill>
              <p:spPr>
                <a:xfrm>
                  <a:off x="6339120" y="4172622"/>
                  <a:ext cx="328680" cy="432000"/>
                </a:xfrm>
                <a:prstGeom prst="rect">
                  <a:avLst/>
                </a:prstGeom>
              </p:spPr>
            </p:pic>
          </mc:Fallback>
        </mc:AlternateContent>
      </p:grpSp>
    </p:spTree>
    <p:extLst>
      <p:ext uri="{BB962C8B-B14F-4D97-AF65-F5344CB8AC3E}">
        <p14:creationId xmlns:p14="http://schemas.microsoft.com/office/powerpoint/2010/main" val="3369607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6CC3AA5-1451-55FA-3239-3A40F72785AA}"/>
              </a:ext>
            </a:extLst>
          </p:cNvPr>
          <p:cNvSpPr txBox="1"/>
          <p:nvPr/>
        </p:nvSpPr>
        <p:spPr>
          <a:xfrm>
            <a:off x="326571" y="1023963"/>
            <a:ext cx="11458288" cy="4339650"/>
          </a:xfrm>
          <a:prstGeom prst="rect">
            <a:avLst/>
          </a:prstGeom>
          <a:noFill/>
        </p:spPr>
        <p:txBody>
          <a:bodyPr wrap="square" rtlCol="0">
            <a:spAutoFit/>
          </a:bodyPr>
          <a:lstStyle/>
          <a:p>
            <a:pPr algn="r" rtl="1"/>
            <a:r>
              <a:rPr lang="he-IL" sz="1800" b="0" i="0" u="none" strike="noStrike" baseline="0" dirty="0">
                <a:solidFill>
                  <a:srgbClr val="000000"/>
                </a:solidFill>
                <a:latin typeface="Alef" panose="00000500000000000000" pitchFamily="2" charset="-79"/>
                <a:cs typeface="Alef" panose="00000500000000000000" pitchFamily="2" charset="-79"/>
              </a:rPr>
              <a:t>נתונה </a:t>
            </a:r>
            <a:r>
              <a:rPr lang="he-IL" sz="1800" b="1" i="0" u="none" strike="noStrike" baseline="0" dirty="0">
                <a:solidFill>
                  <a:srgbClr val="000000"/>
                </a:solidFill>
                <a:latin typeface="Alef" panose="00000500000000000000" pitchFamily="2" charset="-79"/>
                <a:cs typeface="Alef" panose="00000500000000000000" pitchFamily="2" charset="-79"/>
              </a:rPr>
              <a:t>אוכלוסייה</a:t>
            </a:r>
            <a:r>
              <a:rPr lang="he-IL" sz="1800" b="0" i="0" u="none" strike="noStrike" baseline="0" dirty="0">
                <a:solidFill>
                  <a:srgbClr val="000000"/>
                </a:solidFill>
                <a:latin typeface="Alef" panose="00000500000000000000" pitchFamily="2" charset="-79"/>
                <a:cs typeface="Alef" panose="00000500000000000000" pitchFamily="2" charset="-79"/>
              </a:rPr>
              <a:t>. אם האוכלוסייה סופית, נגדיר כי גודל האוכלוסייה הוא </a:t>
            </a:r>
            <a:r>
              <a:rPr lang="he-IL" sz="3600" b="0" i="0" u="none" strike="noStrike" baseline="0" dirty="0">
                <a:solidFill>
                  <a:srgbClr val="000000"/>
                </a:solidFill>
                <a:latin typeface="Alef" panose="00000500000000000000" pitchFamily="2" charset="-79"/>
                <a:cs typeface="Alef" panose="00000500000000000000" pitchFamily="2" charset="-79"/>
              </a:rPr>
              <a:t>𝑁 </a:t>
            </a:r>
            <a:r>
              <a:rPr lang="he-IL" sz="1800" b="0" i="0" u="none" strike="noStrike" baseline="0" dirty="0">
                <a:solidFill>
                  <a:srgbClr val="000000"/>
                </a:solidFill>
                <a:latin typeface="Alef" panose="00000500000000000000" pitchFamily="2" charset="-79"/>
                <a:cs typeface="Alef" panose="00000500000000000000" pitchFamily="2" charset="-79"/>
              </a:rPr>
              <a:t>פריטים.</a:t>
            </a:r>
          </a:p>
          <a:p>
            <a:pPr algn="r" rtl="1"/>
            <a:r>
              <a:rPr lang="en-US" sz="1800" b="0" i="0" u="none" strike="noStrike" baseline="0" dirty="0">
                <a:solidFill>
                  <a:srgbClr val="FFFFFF"/>
                </a:solidFill>
                <a:latin typeface="Alef" panose="00000500000000000000" pitchFamily="2" charset="-79"/>
                <a:cs typeface="Alef" panose="00000500000000000000" pitchFamily="2" charset="-79"/>
              </a:rPr>
              <a:t></a:t>
            </a:r>
          </a:p>
          <a:p>
            <a:pPr algn="r" rtl="1"/>
            <a:r>
              <a:rPr lang="he-IL" sz="1800" b="0" i="0" u="none" strike="noStrike" baseline="0" dirty="0">
                <a:solidFill>
                  <a:srgbClr val="000000"/>
                </a:solidFill>
                <a:latin typeface="Alef" panose="00000500000000000000" pitchFamily="2" charset="-79"/>
                <a:cs typeface="Alef" panose="00000500000000000000" pitchFamily="2" charset="-79"/>
              </a:rPr>
              <a:t>לוקחים </a:t>
            </a:r>
            <a:r>
              <a:rPr lang="he-IL" sz="1800" b="1" i="0" u="none" strike="noStrike" baseline="0" dirty="0">
                <a:solidFill>
                  <a:srgbClr val="000000"/>
                </a:solidFill>
                <a:latin typeface="Alef" panose="00000500000000000000" pitchFamily="2" charset="-79"/>
                <a:cs typeface="Alef" panose="00000500000000000000" pitchFamily="2" charset="-79"/>
              </a:rPr>
              <a:t>מדגם מקרי </a:t>
            </a:r>
            <a:r>
              <a:rPr lang="he-IL" sz="1800" b="0" i="0" u="none" strike="noStrike" baseline="0" dirty="0">
                <a:solidFill>
                  <a:srgbClr val="000000"/>
                </a:solidFill>
                <a:latin typeface="Alef" panose="00000500000000000000" pitchFamily="2" charset="-79"/>
                <a:cs typeface="Alef" panose="00000500000000000000" pitchFamily="2" charset="-79"/>
              </a:rPr>
              <a:t>בגודל </a:t>
            </a:r>
            <a:r>
              <a:rPr lang="he-IL" sz="3600" b="0" i="0" u="none" strike="noStrike" baseline="0" dirty="0">
                <a:solidFill>
                  <a:srgbClr val="000000"/>
                </a:solidFill>
                <a:latin typeface="Alef" panose="00000500000000000000" pitchFamily="2" charset="-79"/>
                <a:cs typeface="Alef" panose="00000500000000000000" pitchFamily="2" charset="-79"/>
              </a:rPr>
              <a:t>𝑛 </a:t>
            </a:r>
            <a:r>
              <a:rPr lang="he-IL" sz="1800" b="0" i="0" u="none" strike="noStrike" baseline="0" dirty="0">
                <a:solidFill>
                  <a:srgbClr val="000000"/>
                </a:solidFill>
                <a:latin typeface="Alef" panose="00000500000000000000" pitchFamily="2" charset="-79"/>
                <a:cs typeface="Alef" panose="00000500000000000000" pitchFamily="2" charset="-79"/>
              </a:rPr>
              <a:t>פריטים מהאוכלוסייה. איברי המדגם נקראים </a:t>
            </a:r>
            <a:r>
              <a:rPr lang="he-IL" sz="1800" b="1" i="0" u="none" strike="noStrike" baseline="0" dirty="0">
                <a:solidFill>
                  <a:srgbClr val="000000"/>
                </a:solidFill>
                <a:latin typeface="Alef" panose="00000500000000000000" pitchFamily="2" charset="-79"/>
                <a:cs typeface="Alef" panose="00000500000000000000" pitchFamily="2" charset="-79"/>
              </a:rPr>
              <a:t>תצפיות</a:t>
            </a:r>
            <a:r>
              <a:rPr lang="he-IL" sz="1800" b="0" i="0" u="none" strike="noStrike" baseline="0" dirty="0">
                <a:solidFill>
                  <a:srgbClr val="000000"/>
                </a:solidFill>
                <a:latin typeface="Alef" panose="00000500000000000000" pitchFamily="2" charset="-79"/>
                <a:cs typeface="Alef" panose="00000500000000000000" pitchFamily="2" charset="-79"/>
              </a:rPr>
              <a:t>. את התצפיות במדגם נסמן על</a:t>
            </a:r>
          </a:p>
          <a:p>
            <a:pPr algn="r" rtl="1"/>
            <a:r>
              <a:rPr lang="he-IL" sz="1800" b="0" i="0" u="none" strike="noStrike" baseline="0" dirty="0">
                <a:solidFill>
                  <a:srgbClr val="000000"/>
                </a:solidFill>
                <a:latin typeface="Alef" panose="00000500000000000000" pitchFamily="2" charset="-79"/>
                <a:cs typeface="Alef" panose="00000500000000000000" pitchFamily="2" charset="-79"/>
              </a:rPr>
              <a:t>ידי אותיות לועזיות(𝑥,𝑦,𝑧,… ). </a:t>
            </a:r>
          </a:p>
          <a:p>
            <a:pPr algn="r" rtl="1"/>
            <a:r>
              <a:rPr lang="he-IL" sz="1800" b="0" i="0" u="none" strike="noStrike" baseline="0" dirty="0">
                <a:solidFill>
                  <a:srgbClr val="000000"/>
                </a:solidFill>
                <a:latin typeface="Alef" panose="00000500000000000000" pitchFamily="2" charset="-79"/>
                <a:cs typeface="Alef" panose="00000500000000000000" pitchFamily="2" charset="-79"/>
              </a:rPr>
              <a:t>לדוגמא, בהינתן מדגם מקרי בגודל 𝑛 , נסמן את התצפיות כך:</a:t>
            </a:r>
          </a:p>
          <a:p>
            <a:pPr rtl="1"/>
            <a:r>
              <a:rPr lang="en-US" sz="2400" b="0" i="0" u="none" strike="noStrike" baseline="0" dirty="0">
                <a:solidFill>
                  <a:srgbClr val="000000"/>
                </a:solidFill>
                <a:latin typeface="Alef" panose="00000500000000000000" pitchFamily="2" charset="-79"/>
                <a:cs typeface="Alef" panose="00000500000000000000" pitchFamily="2" charset="-79"/>
              </a:rPr>
              <a:t>𝑥</a:t>
            </a:r>
            <a:r>
              <a:rPr lang="en-US" sz="2400" b="0" i="0" u="none" strike="noStrike" baseline="-25000" dirty="0">
                <a:solidFill>
                  <a:srgbClr val="000000"/>
                </a:solidFill>
                <a:latin typeface="Alef" panose="00000500000000000000" pitchFamily="2" charset="-79"/>
                <a:cs typeface="Alef" panose="00000500000000000000" pitchFamily="2" charset="-79"/>
              </a:rPr>
              <a:t>1</a:t>
            </a:r>
            <a:r>
              <a:rPr lang="en-US" sz="2400" b="0" i="0" u="none" strike="noStrike" baseline="0" dirty="0">
                <a:solidFill>
                  <a:srgbClr val="000000"/>
                </a:solidFill>
                <a:latin typeface="Alef" panose="00000500000000000000" pitchFamily="2" charset="-79"/>
                <a:cs typeface="Alef" panose="00000500000000000000" pitchFamily="2" charset="-79"/>
              </a:rPr>
              <a:t>,𝑥</a:t>
            </a:r>
            <a:r>
              <a:rPr lang="en-US" sz="2400" b="0" i="0" u="none" strike="noStrike" baseline="-25000" dirty="0">
                <a:solidFill>
                  <a:srgbClr val="000000"/>
                </a:solidFill>
                <a:latin typeface="Alef" panose="00000500000000000000" pitchFamily="2" charset="-79"/>
                <a:cs typeface="Alef" panose="00000500000000000000" pitchFamily="2" charset="-79"/>
              </a:rPr>
              <a:t>2</a:t>
            </a:r>
            <a:r>
              <a:rPr lang="en-US" sz="2400" b="0" i="0" u="none" strike="noStrike" baseline="0" dirty="0">
                <a:solidFill>
                  <a:srgbClr val="000000"/>
                </a:solidFill>
                <a:latin typeface="Alef" panose="00000500000000000000" pitchFamily="2" charset="-79"/>
                <a:cs typeface="Alef" panose="00000500000000000000" pitchFamily="2" charset="-79"/>
              </a:rPr>
              <a:t>,…,𝑥</a:t>
            </a:r>
            <a:r>
              <a:rPr lang="en-US" sz="2400" b="0" i="0" u="none" strike="noStrike" baseline="-25000" dirty="0">
                <a:solidFill>
                  <a:srgbClr val="000000"/>
                </a:solidFill>
                <a:latin typeface="Alef" panose="00000500000000000000" pitchFamily="2" charset="-79"/>
                <a:cs typeface="Alef" panose="00000500000000000000" pitchFamily="2" charset="-79"/>
              </a:rPr>
              <a:t>𝑛</a:t>
            </a:r>
          </a:p>
          <a:p>
            <a:pPr algn="r" rtl="1"/>
            <a:r>
              <a:rPr lang="he-IL" sz="1800" b="0" i="0" u="none" strike="noStrike" baseline="0" dirty="0">
                <a:solidFill>
                  <a:srgbClr val="000000"/>
                </a:solidFill>
                <a:latin typeface="Alef" panose="00000500000000000000" pitchFamily="2" charset="-79"/>
                <a:cs typeface="Alef" panose="00000500000000000000" pitchFamily="2" charset="-79"/>
              </a:rPr>
              <a:t>כאשר </a:t>
            </a:r>
            <a:r>
              <a:rPr lang="en-US" sz="1800" b="0" i="0" u="none" strike="noStrike" baseline="0" dirty="0">
                <a:solidFill>
                  <a:srgbClr val="000000"/>
                </a:solidFill>
                <a:latin typeface="Alef" panose="00000500000000000000" pitchFamily="2" charset="-79"/>
                <a:cs typeface="Alef" panose="00000500000000000000" pitchFamily="2" charset="-79"/>
              </a:rPr>
              <a:t>𝑥</a:t>
            </a:r>
            <a:r>
              <a:rPr lang="en-US" sz="1800" b="0" i="0" u="none" strike="noStrike" baseline="-25000" dirty="0">
                <a:solidFill>
                  <a:srgbClr val="000000"/>
                </a:solidFill>
                <a:latin typeface="Alef" panose="00000500000000000000" pitchFamily="2" charset="-79"/>
                <a:cs typeface="Alef" panose="00000500000000000000" pitchFamily="2" charset="-79"/>
              </a:rPr>
              <a:t>1 </a:t>
            </a:r>
            <a:r>
              <a:rPr lang="he-IL" sz="1800" b="0" i="0" u="none" strike="noStrike" baseline="0" dirty="0">
                <a:solidFill>
                  <a:srgbClr val="000000"/>
                </a:solidFill>
                <a:latin typeface="Alef" panose="00000500000000000000" pitchFamily="2" charset="-79"/>
                <a:cs typeface="Alef" panose="00000500000000000000" pitchFamily="2" charset="-79"/>
              </a:rPr>
              <a:t>זוהי התצפית הראשונה במדגם (לפי סדר הדגימה), 𝑥2 התצפית השנייה ו - 𝑥𝑛 התצפית האחרונה.</a:t>
            </a:r>
          </a:p>
          <a:p>
            <a:pPr algn="r" rtl="1"/>
            <a:r>
              <a:rPr lang="he-IL" sz="1800" b="0" i="0" u="none" strike="noStrike" baseline="0" dirty="0">
                <a:solidFill>
                  <a:srgbClr val="000000"/>
                </a:solidFill>
                <a:latin typeface="Alef" panose="00000500000000000000" pitchFamily="2" charset="-79"/>
                <a:cs typeface="Alef" panose="00000500000000000000" pitchFamily="2" charset="-79"/>
              </a:rPr>
              <a:t>לדוגמא: אנו רוצים לדגום מדגם מקרי בגודל 5 מאוכלוסיית הגבהים של סטודנטים בקמפוס. במקרה זה 𝑛=5 .</a:t>
            </a:r>
          </a:p>
          <a:p>
            <a:pPr algn="r" rtl="1"/>
            <a:r>
              <a:rPr lang="he-IL" sz="1800" b="0" i="0" u="none" strike="noStrike" baseline="0" dirty="0">
                <a:solidFill>
                  <a:srgbClr val="000000"/>
                </a:solidFill>
                <a:latin typeface="Alef" panose="00000500000000000000" pitchFamily="2" charset="-79"/>
                <a:cs typeface="Alef" panose="00000500000000000000" pitchFamily="2" charset="-79"/>
              </a:rPr>
              <a:t>המדגם שהתקבל הוא: 159,157,162,163,161 . התצפית הראשונה 𝑥1=159 , התצפית האחרונה היא 𝑥𝑛=161 .</a:t>
            </a:r>
          </a:p>
          <a:p>
            <a:pPr algn="r" rtl="1"/>
            <a:r>
              <a:rPr lang="en-US" sz="1800" b="0" i="0" u="none" strike="noStrike" baseline="0" dirty="0">
                <a:solidFill>
                  <a:srgbClr val="FFFFFF"/>
                </a:solidFill>
                <a:latin typeface="Alef" panose="00000500000000000000" pitchFamily="2" charset="-79"/>
                <a:cs typeface="Alef" panose="00000500000000000000" pitchFamily="2" charset="-79"/>
              </a:rPr>
              <a:t></a:t>
            </a:r>
          </a:p>
          <a:p>
            <a:pPr algn="r" rtl="1"/>
            <a:r>
              <a:rPr lang="he-IL" sz="1800" b="0" i="0" u="none" strike="noStrike" baseline="0" dirty="0">
                <a:solidFill>
                  <a:srgbClr val="000000"/>
                </a:solidFill>
                <a:latin typeface="Alef" panose="00000500000000000000" pitchFamily="2" charset="-79"/>
                <a:cs typeface="Alef" panose="00000500000000000000" pitchFamily="2" charset="-79"/>
              </a:rPr>
              <a:t>את המדגם שלקחנו, יכולים אנו למיין. נתון מדגם 𝑥1,𝑥2,…,𝑥𝑛 שבו התצפית הראשונה לפי סדר הדגימה היא 𝑥1 . את</a:t>
            </a:r>
          </a:p>
          <a:p>
            <a:pPr algn="r" rtl="1"/>
            <a:r>
              <a:rPr lang="he-IL" sz="1800" b="1" i="0" u="none" strike="noStrike" baseline="0" dirty="0">
                <a:solidFill>
                  <a:srgbClr val="000000"/>
                </a:solidFill>
                <a:latin typeface="Alef" panose="00000500000000000000" pitchFamily="2" charset="-79"/>
                <a:cs typeface="Alef" panose="00000500000000000000" pitchFamily="2" charset="-79"/>
              </a:rPr>
              <a:t>המדגם הממוין</a:t>
            </a:r>
            <a:r>
              <a:rPr lang="he-IL" sz="1800" b="0" i="0" u="none" strike="noStrike" baseline="0" dirty="0">
                <a:solidFill>
                  <a:srgbClr val="000000"/>
                </a:solidFill>
                <a:latin typeface="Alef" panose="00000500000000000000" pitchFamily="2" charset="-79"/>
                <a:cs typeface="Alef" panose="00000500000000000000" pitchFamily="2" charset="-79"/>
              </a:rPr>
              <a:t>, נסמן: 𝑥1,𝑥2,…,𝑥𝑛 . התצפית המסומנת על ידי 𝑥1 היא התצפית הקטנה ביותר. התצפית</a:t>
            </a:r>
          </a:p>
          <a:p>
            <a:pPr algn="r" rtl="1"/>
            <a:r>
              <a:rPr lang="he-IL" sz="1800" b="0" i="0" u="none" strike="noStrike" baseline="0" dirty="0">
                <a:solidFill>
                  <a:srgbClr val="000000"/>
                </a:solidFill>
                <a:latin typeface="Alef" panose="00000500000000000000" pitchFamily="2" charset="-79"/>
                <a:cs typeface="Alef" panose="00000500000000000000" pitchFamily="2" charset="-79"/>
              </a:rPr>
              <a:t>המסומנת על ידי 𝑥𝑛 היא התצפית הגדולה ביותר. בדוגמא שלנו: 𝑥1=157 ו - 𝑥𝑛=163</a:t>
            </a:r>
            <a:endParaRPr lang="en-US" dirty="0">
              <a:latin typeface="Alef" panose="00000500000000000000" pitchFamily="2" charset="-79"/>
              <a:cs typeface="Alef" panose="00000500000000000000" pitchFamily="2" charset="-79"/>
            </a:endParaRPr>
          </a:p>
        </p:txBody>
      </p:sp>
      <p:sp>
        <p:nvSpPr>
          <p:cNvPr id="4" name="TextBox 3">
            <a:extLst>
              <a:ext uri="{FF2B5EF4-FFF2-40B4-BE49-F238E27FC236}">
                <a16:creationId xmlns:a16="http://schemas.microsoft.com/office/drawing/2014/main" id="{2245345F-4E44-6406-108A-6B23AF3B8F29}"/>
              </a:ext>
            </a:extLst>
          </p:cNvPr>
          <p:cNvSpPr txBox="1"/>
          <p:nvPr/>
        </p:nvSpPr>
        <p:spPr>
          <a:xfrm>
            <a:off x="7836325" y="500743"/>
            <a:ext cx="3834704" cy="523220"/>
          </a:xfrm>
          <a:prstGeom prst="rect">
            <a:avLst/>
          </a:prstGeom>
          <a:noFill/>
        </p:spPr>
        <p:txBody>
          <a:bodyPr wrap="none" rtlCol="0">
            <a:spAutoFit/>
          </a:bodyPr>
          <a:lstStyle/>
          <a:p>
            <a:pPr algn="r" rtl="1"/>
            <a:r>
              <a:rPr lang="he-IL" sz="2800" b="1" dirty="0">
                <a:latin typeface="Alef" panose="00000500000000000000" pitchFamily="2" charset="-79"/>
                <a:cs typeface="Alef" panose="00000500000000000000" pitchFamily="2" charset="-79"/>
              </a:rPr>
              <a:t>חזרה </a:t>
            </a:r>
            <a:r>
              <a:rPr lang="he-IL" sz="2800" b="1" dirty="0" err="1">
                <a:latin typeface="Alef" panose="00000500000000000000" pitchFamily="2" charset="-79"/>
                <a:cs typeface="Alef" panose="00000500000000000000" pitchFamily="2" charset="-79"/>
              </a:rPr>
              <a:t>וישור</a:t>
            </a:r>
            <a:r>
              <a:rPr lang="he-IL" sz="2800" b="1" dirty="0">
                <a:latin typeface="Alef" panose="00000500000000000000" pitchFamily="2" charset="-79"/>
                <a:cs typeface="Alef" panose="00000500000000000000" pitchFamily="2" charset="-79"/>
              </a:rPr>
              <a:t> קו- סימונים</a:t>
            </a:r>
            <a:endParaRPr lang="en-US" sz="2800" b="1" dirty="0">
              <a:latin typeface="Alef" panose="00000500000000000000" pitchFamily="2" charset="-79"/>
              <a:cs typeface="Alef" panose="00000500000000000000" pitchFamily="2" charset="-79"/>
            </a:endParaRPr>
          </a:p>
        </p:txBody>
      </p:sp>
      <p:sp>
        <p:nvSpPr>
          <p:cNvPr id="6" name="Rectangle 5">
            <a:extLst>
              <a:ext uri="{FF2B5EF4-FFF2-40B4-BE49-F238E27FC236}">
                <a16:creationId xmlns:a16="http://schemas.microsoft.com/office/drawing/2014/main" id="{A5B702A1-B676-D80B-C3C8-216CF0DAABA9}"/>
              </a:ext>
            </a:extLst>
          </p:cNvPr>
          <p:cNvSpPr/>
          <p:nvPr/>
        </p:nvSpPr>
        <p:spPr>
          <a:xfrm>
            <a:off x="0" y="5363613"/>
            <a:ext cx="8719456" cy="762000"/>
          </a:xfrm>
          <a:prstGeom prst="rect">
            <a:avLst/>
          </a:prstGeom>
          <a:solidFill>
            <a:srgbClr val="B1D1E3">
              <a:alpha val="18039"/>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rtl="1"/>
            <a:r>
              <a:rPr lang="he-IL" sz="3200" b="1" dirty="0">
                <a:solidFill>
                  <a:sysClr val="windowText" lastClr="000000"/>
                </a:solidFill>
                <a:latin typeface="Alef" panose="00000500000000000000" pitchFamily="2" charset="-79"/>
                <a:cs typeface="Alef" panose="00000500000000000000" pitchFamily="2" charset="-79"/>
              </a:rPr>
              <a:t>כלל </a:t>
            </a:r>
            <a:r>
              <a:rPr lang="he-IL" sz="3200" b="1" dirty="0" err="1">
                <a:solidFill>
                  <a:sysClr val="windowText" lastClr="000000"/>
                </a:solidFill>
                <a:latin typeface="Alef" panose="00000500000000000000" pitchFamily="2" charset="-79"/>
                <a:cs typeface="Alef" panose="00000500000000000000" pitchFamily="2" charset="-79"/>
              </a:rPr>
              <a:t>האוכלוסיה</a:t>
            </a:r>
            <a:r>
              <a:rPr lang="en-US" sz="3200" b="1" dirty="0">
                <a:solidFill>
                  <a:sysClr val="windowText" lastClr="000000"/>
                </a:solidFill>
                <a:latin typeface="Alef" panose="00000500000000000000" pitchFamily="2" charset="-79"/>
                <a:cs typeface="Alef" panose="00000500000000000000" pitchFamily="2" charset="-79"/>
              </a:rPr>
              <a:t>:N </a:t>
            </a:r>
            <a:r>
              <a:rPr lang="he-IL" sz="3200" b="1" dirty="0">
                <a:solidFill>
                  <a:sysClr val="windowText" lastClr="000000"/>
                </a:solidFill>
                <a:latin typeface="Alef" panose="00000500000000000000" pitchFamily="2" charset="-79"/>
                <a:cs typeface="Alef" panose="00000500000000000000" pitchFamily="2" charset="-79"/>
              </a:rPr>
              <a:t> </a:t>
            </a:r>
            <a:r>
              <a:rPr lang="he-IL" sz="2400" dirty="0">
                <a:solidFill>
                  <a:schemeClr val="accent6">
                    <a:lumMod val="60000"/>
                    <a:lumOff val="40000"/>
                  </a:schemeClr>
                </a:solidFill>
                <a:latin typeface="Alef" panose="00000500000000000000" pitchFamily="2" charset="-79"/>
                <a:cs typeface="Alef" panose="00000500000000000000" pitchFamily="2" charset="-79"/>
                <a:sym typeface="Wingdings" panose="05000000000000000000" pitchFamily="2" charset="2"/>
              </a:rPr>
              <a:t></a:t>
            </a:r>
            <a:r>
              <a:rPr lang="en-US" sz="3200" b="1" dirty="0">
                <a:solidFill>
                  <a:sysClr val="windowText" lastClr="000000"/>
                </a:solidFill>
                <a:latin typeface="Alef" panose="00000500000000000000" pitchFamily="2" charset="-79"/>
                <a:cs typeface="Alef" panose="00000500000000000000" pitchFamily="2" charset="-79"/>
                <a:sym typeface="Wingdings" panose="05000000000000000000" pitchFamily="2" charset="2"/>
              </a:rPr>
              <a:t> </a:t>
            </a:r>
            <a:r>
              <a:rPr lang="he-IL" sz="3200" b="1" dirty="0">
                <a:solidFill>
                  <a:sysClr val="windowText" lastClr="000000"/>
                </a:solidFill>
                <a:latin typeface="Alef" panose="00000500000000000000" pitchFamily="2" charset="-79"/>
                <a:cs typeface="Alef" panose="00000500000000000000" pitchFamily="2" charset="-79"/>
              </a:rPr>
              <a:t>דגימה</a:t>
            </a:r>
            <a:r>
              <a:rPr lang="en-US" sz="3200" b="1" dirty="0">
                <a:solidFill>
                  <a:sysClr val="windowText" lastClr="000000"/>
                </a:solidFill>
                <a:latin typeface="Alef" panose="00000500000000000000" pitchFamily="2" charset="-79"/>
                <a:cs typeface="Alef" panose="00000500000000000000" pitchFamily="2" charset="-79"/>
              </a:rPr>
              <a:t>:</a:t>
            </a:r>
            <a:r>
              <a:rPr lang="he-IL" sz="3200" b="1" dirty="0">
                <a:solidFill>
                  <a:sysClr val="windowText" lastClr="000000"/>
                </a:solidFill>
                <a:latin typeface="Alef" panose="00000500000000000000" pitchFamily="2" charset="-79"/>
                <a:cs typeface="Alef" panose="00000500000000000000" pitchFamily="2" charset="-79"/>
              </a:rPr>
              <a:t> </a:t>
            </a:r>
            <a:r>
              <a:rPr lang="en-US" sz="3200" b="1" dirty="0">
                <a:solidFill>
                  <a:sysClr val="windowText" lastClr="000000"/>
                </a:solidFill>
                <a:latin typeface="Alef" panose="00000500000000000000" pitchFamily="2" charset="-79"/>
                <a:cs typeface="Alef" panose="00000500000000000000" pitchFamily="2" charset="-79"/>
              </a:rPr>
              <a:t>n</a:t>
            </a:r>
            <a:r>
              <a:rPr lang="he-IL" sz="3200" b="1" dirty="0">
                <a:solidFill>
                  <a:sysClr val="windowText" lastClr="000000"/>
                </a:solidFill>
                <a:latin typeface="Alef" panose="00000500000000000000" pitchFamily="2" charset="-79"/>
                <a:cs typeface="Alef" panose="00000500000000000000" pitchFamily="2" charset="-79"/>
              </a:rPr>
              <a:t> </a:t>
            </a:r>
            <a:r>
              <a:rPr lang="he-IL" sz="2400" dirty="0">
                <a:solidFill>
                  <a:schemeClr val="accent6">
                    <a:lumMod val="60000"/>
                    <a:lumOff val="40000"/>
                  </a:schemeClr>
                </a:solidFill>
                <a:latin typeface="Alef" panose="00000500000000000000" pitchFamily="2" charset="-79"/>
                <a:cs typeface="Alef" panose="00000500000000000000" pitchFamily="2" charset="-79"/>
                <a:sym typeface="Wingdings" panose="05000000000000000000" pitchFamily="2" charset="2"/>
              </a:rPr>
              <a:t></a:t>
            </a:r>
            <a:r>
              <a:rPr lang="he-IL" sz="3200" b="1" dirty="0">
                <a:solidFill>
                  <a:sysClr val="windowText" lastClr="000000"/>
                </a:solidFill>
                <a:latin typeface="Alef" panose="00000500000000000000" pitchFamily="2" charset="-79"/>
                <a:cs typeface="Alef" panose="00000500000000000000" pitchFamily="2" charset="-79"/>
                <a:sym typeface="Wingdings" panose="05000000000000000000" pitchFamily="2" charset="2"/>
              </a:rPr>
              <a:t> </a:t>
            </a:r>
            <a:r>
              <a:rPr lang="he-IL" sz="3200" b="1" dirty="0">
                <a:solidFill>
                  <a:sysClr val="windowText" lastClr="000000"/>
                </a:solidFill>
                <a:latin typeface="Alef" panose="00000500000000000000" pitchFamily="2" charset="-79"/>
                <a:cs typeface="Alef" panose="00000500000000000000" pitchFamily="2" charset="-79"/>
              </a:rPr>
              <a:t>תצפית</a:t>
            </a:r>
            <a:r>
              <a:rPr lang="en-US" sz="3200" b="1" dirty="0">
                <a:solidFill>
                  <a:sysClr val="windowText" lastClr="000000"/>
                </a:solidFill>
                <a:latin typeface="Alef" panose="00000500000000000000" pitchFamily="2" charset="-79"/>
                <a:cs typeface="Alef" panose="00000500000000000000" pitchFamily="2" charset="-79"/>
              </a:rPr>
              <a:t> : </a:t>
            </a:r>
            <a:r>
              <a:rPr lang="en-US" sz="3200" b="1" dirty="0" err="1">
                <a:solidFill>
                  <a:sysClr val="windowText" lastClr="000000"/>
                </a:solidFill>
                <a:latin typeface="Alef" panose="00000500000000000000" pitchFamily="2" charset="-79"/>
                <a:cs typeface="Alef" panose="00000500000000000000" pitchFamily="2" charset="-79"/>
              </a:rPr>
              <a:t>i</a:t>
            </a:r>
            <a:r>
              <a:rPr lang="en-US" sz="3200" b="1" dirty="0">
                <a:solidFill>
                  <a:sysClr val="windowText" lastClr="000000"/>
                </a:solidFill>
                <a:latin typeface="Alef" panose="00000500000000000000" pitchFamily="2" charset="-79"/>
                <a:cs typeface="Alef" panose="00000500000000000000" pitchFamily="2" charset="-79"/>
              </a:rPr>
              <a:t> </a:t>
            </a:r>
            <a:r>
              <a:rPr lang="he-IL" sz="3200" b="1" dirty="0">
                <a:solidFill>
                  <a:sysClr val="windowText" lastClr="000000"/>
                </a:solidFill>
                <a:latin typeface="Alef" panose="00000500000000000000" pitchFamily="2" charset="-79"/>
                <a:cs typeface="Alef" panose="00000500000000000000" pitchFamily="2" charset="-79"/>
              </a:rPr>
              <a:t>  </a:t>
            </a:r>
            <a:r>
              <a:rPr lang="en-US" sz="3200" b="1" dirty="0">
                <a:solidFill>
                  <a:sysClr val="windowText" lastClr="000000"/>
                </a:solidFill>
                <a:latin typeface="Alef" panose="00000500000000000000" pitchFamily="2" charset="-79"/>
                <a:cs typeface="Alef" panose="00000500000000000000" pitchFamily="2" charset="-79"/>
              </a:rPr>
              <a:t>x</a:t>
            </a:r>
            <a:r>
              <a:rPr lang="en-US" sz="3200" b="1" baseline="-25000" dirty="0">
                <a:solidFill>
                  <a:sysClr val="windowText" lastClr="000000"/>
                </a:solidFill>
                <a:latin typeface="Alef" panose="00000500000000000000" pitchFamily="2" charset="-79"/>
                <a:cs typeface="Alef" panose="00000500000000000000" pitchFamily="2" charset="-79"/>
              </a:rPr>
              <a:t>i</a:t>
            </a:r>
            <a:endParaRPr lang="en-US" sz="3200" b="1" dirty="0">
              <a:solidFill>
                <a:sysClr val="windowText" lastClr="000000"/>
              </a:solidFill>
              <a:latin typeface="Alef" panose="00000500000000000000" pitchFamily="2" charset="-79"/>
              <a:cs typeface="Alef" panose="00000500000000000000" pitchFamily="2" charset="-79"/>
            </a:endParaRPr>
          </a:p>
        </p:txBody>
      </p:sp>
    </p:spTree>
    <p:extLst>
      <p:ext uri="{BB962C8B-B14F-4D97-AF65-F5344CB8AC3E}">
        <p14:creationId xmlns:p14="http://schemas.microsoft.com/office/powerpoint/2010/main" val="1818392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5B34432-1C4E-5598-CFA7-B1BB84FEF9DB}"/>
              </a:ext>
            </a:extLst>
          </p:cNvPr>
          <p:cNvSpPr/>
          <p:nvPr/>
        </p:nvSpPr>
        <p:spPr>
          <a:xfrm>
            <a:off x="8120743" y="0"/>
            <a:ext cx="4071257" cy="6858000"/>
          </a:xfrm>
          <a:prstGeom prst="rect">
            <a:avLst/>
          </a:prstGeom>
          <a:solidFill>
            <a:srgbClr val="B1D1E3">
              <a:alpha val="47059"/>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A4578E5-AC12-905F-76AA-A33FF9A24F81}"/>
              </a:ext>
            </a:extLst>
          </p:cNvPr>
          <p:cNvSpPr txBox="1"/>
          <p:nvPr/>
        </p:nvSpPr>
        <p:spPr>
          <a:xfrm>
            <a:off x="87086" y="446314"/>
            <a:ext cx="7815943" cy="923330"/>
          </a:xfrm>
          <a:prstGeom prst="rect">
            <a:avLst/>
          </a:prstGeom>
          <a:noFill/>
        </p:spPr>
        <p:txBody>
          <a:bodyPr wrap="square" rtlCol="0">
            <a:spAutoFit/>
          </a:bodyPr>
          <a:lstStyle/>
          <a:p>
            <a:pPr algn="r" rtl="1"/>
            <a:r>
              <a:rPr lang="he-IL" dirty="0">
                <a:latin typeface="Alef" panose="00000500000000000000" pitchFamily="2" charset="-79"/>
                <a:cs typeface="Alef" panose="00000500000000000000" pitchFamily="2" charset="-79"/>
              </a:rPr>
              <a:t>קיימים כל מיני מדדים סטטיסטים שבאמצעותם ניתן לסכם נתונים.</a:t>
            </a:r>
          </a:p>
          <a:p>
            <a:pPr algn="r" rtl="1"/>
            <a:r>
              <a:rPr lang="he-IL" dirty="0">
                <a:latin typeface="Alef" panose="00000500000000000000" pitchFamily="2" charset="-79"/>
                <a:cs typeface="Alef" panose="00000500000000000000" pitchFamily="2" charset="-79"/>
              </a:rPr>
              <a:t>נלמד בקורס זה את חלקם.</a:t>
            </a:r>
          </a:p>
          <a:p>
            <a:pPr algn="r" rtl="1"/>
            <a:r>
              <a:rPr lang="he-IL" dirty="0">
                <a:latin typeface="Alef" panose="00000500000000000000" pitchFamily="2" charset="-79"/>
                <a:cs typeface="Alef" panose="00000500000000000000" pitchFamily="2" charset="-79"/>
              </a:rPr>
              <a:t>את המדדים ניתן לחלק לכמה סוגים:</a:t>
            </a:r>
            <a:endParaRPr lang="en-US" dirty="0">
              <a:latin typeface="Alef" panose="00000500000000000000" pitchFamily="2" charset="-79"/>
              <a:cs typeface="Alef" panose="00000500000000000000" pitchFamily="2" charset="-79"/>
            </a:endParaRPr>
          </a:p>
        </p:txBody>
      </p:sp>
      <p:sp>
        <p:nvSpPr>
          <p:cNvPr id="14" name="Rectangle: Rounded Corners 13">
            <a:extLst>
              <a:ext uri="{FF2B5EF4-FFF2-40B4-BE49-F238E27FC236}">
                <a16:creationId xmlns:a16="http://schemas.microsoft.com/office/drawing/2014/main" id="{EDF6AE14-9496-BC99-76ED-4DF5F677646E}"/>
              </a:ext>
            </a:extLst>
          </p:cNvPr>
          <p:cNvSpPr/>
          <p:nvPr/>
        </p:nvSpPr>
        <p:spPr>
          <a:xfrm>
            <a:off x="2460172" y="1903044"/>
            <a:ext cx="3964074" cy="1774372"/>
          </a:xfrm>
          <a:prstGeom prst="round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rtl="1"/>
            <a:r>
              <a:rPr lang="he-IL" b="1" dirty="0">
                <a:solidFill>
                  <a:sysClr val="windowText" lastClr="000000"/>
                </a:solidFill>
              </a:rPr>
              <a:t>מדדי מרכוז:</a:t>
            </a:r>
            <a:endParaRPr lang="en-US" b="1" dirty="0">
              <a:solidFill>
                <a:sysClr val="windowText" lastClr="000000"/>
              </a:solidFill>
            </a:endParaRPr>
          </a:p>
          <a:p>
            <a:pPr marL="1200150" lvl="2" indent="-285750" algn="r" rtl="1">
              <a:buFont typeface="Arial" panose="020B0604020202020204" pitchFamily="34" charset="0"/>
              <a:buChar char="•"/>
            </a:pPr>
            <a:r>
              <a:rPr lang="he-IL" dirty="0">
                <a:solidFill>
                  <a:sysClr val="windowText" lastClr="000000"/>
                </a:solidFill>
              </a:rPr>
              <a:t>ממוצע </a:t>
            </a:r>
            <a:r>
              <a:rPr lang="en-US" dirty="0">
                <a:solidFill>
                  <a:sysClr val="windowText" lastClr="000000"/>
                </a:solidFill>
              </a:rPr>
              <a:t>mean/avg</a:t>
            </a:r>
            <a:endParaRPr lang="he-IL" dirty="0">
              <a:solidFill>
                <a:sysClr val="windowText" lastClr="000000"/>
              </a:solidFill>
            </a:endParaRPr>
          </a:p>
          <a:p>
            <a:pPr marL="1200150" lvl="2" indent="-285750" algn="r" rtl="1">
              <a:buFont typeface="Arial" panose="020B0604020202020204" pitchFamily="34" charset="0"/>
              <a:buChar char="•"/>
            </a:pPr>
            <a:r>
              <a:rPr lang="he-IL" dirty="0">
                <a:solidFill>
                  <a:sysClr val="windowText" lastClr="000000"/>
                </a:solidFill>
              </a:rPr>
              <a:t>חציון </a:t>
            </a:r>
            <a:r>
              <a:rPr lang="en-US" dirty="0">
                <a:solidFill>
                  <a:sysClr val="windowText" lastClr="000000"/>
                </a:solidFill>
              </a:rPr>
              <a:t>median</a:t>
            </a:r>
          </a:p>
          <a:p>
            <a:pPr marL="1200150" lvl="2" indent="-285750" algn="r" rtl="1">
              <a:buFont typeface="Arial" panose="020B0604020202020204" pitchFamily="34" charset="0"/>
              <a:buChar char="•"/>
            </a:pPr>
            <a:r>
              <a:rPr lang="he-IL" dirty="0">
                <a:solidFill>
                  <a:sysClr val="windowText" lastClr="000000"/>
                </a:solidFill>
              </a:rPr>
              <a:t>שכיח </a:t>
            </a:r>
            <a:r>
              <a:rPr lang="en-US" dirty="0">
                <a:solidFill>
                  <a:sysClr val="windowText" lastClr="000000"/>
                </a:solidFill>
              </a:rPr>
              <a:t>mode</a:t>
            </a:r>
            <a:endParaRPr lang="he-IL" dirty="0">
              <a:solidFill>
                <a:sysClr val="windowText" lastClr="000000"/>
              </a:solidFill>
            </a:endParaRPr>
          </a:p>
          <a:p>
            <a:pPr marL="1200150" lvl="2" indent="-285750" algn="r" rtl="1">
              <a:buFont typeface="Arial" panose="020B0604020202020204" pitchFamily="34" charset="0"/>
              <a:buChar char="•"/>
            </a:pPr>
            <a:r>
              <a:rPr lang="he-IL" dirty="0">
                <a:solidFill>
                  <a:sysClr val="windowText" lastClr="000000"/>
                </a:solidFill>
              </a:rPr>
              <a:t>אמצע טווח</a:t>
            </a:r>
            <a:endParaRPr lang="en-US" dirty="0">
              <a:solidFill>
                <a:sysClr val="windowText" lastClr="000000"/>
              </a:solidFill>
            </a:endParaRPr>
          </a:p>
          <a:p>
            <a:pPr marL="285750" indent="-285750" algn="ctr" rtl="1">
              <a:buFont typeface="Arial" panose="020B0604020202020204" pitchFamily="34" charset="0"/>
              <a:buChar char="•"/>
            </a:pPr>
            <a:endParaRPr lang="en-US" dirty="0">
              <a:solidFill>
                <a:sysClr val="windowText" lastClr="000000"/>
              </a:solidFill>
            </a:endParaRPr>
          </a:p>
        </p:txBody>
      </p:sp>
      <p:sp>
        <p:nvSpPr>
          <p:cNvPr id="17" name="Rectangle: Rounded Corners 16">
            <a:extLst>
              <a:ext uri="{FF2B5EF4-FFF2-40B4-BE49-F238E27FC236}">
                <a16:creationId xmlns:a16="http://schemas.microsoft.com/office/drawing/2014/main" id="{723D8168-9639-9338-325F-484DA5BC2DDD}"/>
              </a:ext>
            </a:extLst>
          </p:cNvPr>
          <p:cNvSpPr/>
          <p:nvPr/>
        </p:nvSpPr>
        <p:spPr>
          <a:xfrm>
            <a:off x="4561114" y="3801836"/>
            <a:ext cx="1831521" cy="1774372"/>
          </a:xfrm>
          <a:prstGeom prst="roundRect">
            <a:avLst/>
          </a:prstGeom>
          <a:solidFill>
            <a:srgbClr val="EC987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rtl="1"/>
            <a:r>
              <a:rPr lang="he-IL" b="1" dirty="0">
                <a:solidFill>
                  <a:sysClr val="windowText" lastClr="000000"/>
                </a:solidFill>
              </a:rPr>
              <a:t>מדדי פיזור:</a:t>
            </a:r>
            <a:endParaRPr lang="en-US" b="1" dirty="0">
              <a:solidFill>
                <a:sysClr val="windowText" lastClr="000000"/>
              </a:solidFill>
            </a:endParaRPr>
          </a:p>
          <a:p>
            <a:pPr marL="285750" indent="-285750" algn="r" rtl="1">
              <a:buFont typeface="Arial" panose="020B0604020202020204" pitchFamily="34" charset="0"/>
              <a:buChar char="•"/>
            </a:pPr>
            <a:r>
              <a:rPr lang="he-IL" dirty="0">
                <a:solidFill>
                  <a:sysClr val="windowText" lastClr="000000"/>
                </a:solidFill>
              </a:rPr>
              <a:t>שונות </a:t>
            </a:r>
          </a:p>
          <a:p>
            <a:pPr marL="285750" indent="-285750" algn="r" rtl="1">
              <a:buFont typeface="Arial" panose="020B0604020202020204" pitchFamily="34" charset="0"/>
              <a:buChar char="•"/>
            </a:pPr>
            <a:r>
              <a:rPr lang="he-IL" dirty="0">
                <a:solidFill>
                  <a:sysClr val="windowText" lastClr="000000"/>
                </a:solidFill>
              </a:rPr>
              <a:t>סטיית תקן</a:t>
            </a:r>
          </a:p>
          <a:p>
            <a:pPr marL="285750" indent="-285750" algn="r" rtl="1">
              <a:buFont typeface="Arial" panose="020B0604020202020204" pitchFamily="34" charset="0"/>
              <a:buChar char="•"/>
            </a:pPr>
            <a:r>
              <a:rPr lang="he-IL" dirty="0">
                <a:solidFill>
                  <a:sysClr val="windowText" lastClr="000000"/>
                </a:solidFill>
              </a:rPr>
              <a:t>טווח</a:t>
            </a:r>
            <a:endParaRPr lang="en-US" dirty="0">
              <a:solidFill>
                <a:sysClr val="windowText" lastClr="000000"/>
              </a:solidFill>
            </a:endParaRPr>
          </a:p>
        </p:txBody>
      </p:sp>
      <p:sp>
        <p:nvSpPr>
          <p:cNvPr id="18" name="Rectangle: Rounded Corners 17">
            <a:extLst>
              <a:ext uri="{FF2B5EF4-FFF2-40B4-BE49-F238E27FC236}">
                <a16:creationId xmlns:a16="http://schemas.microsoft.com/office/drawing/2014/main" id="{97B7E00A-0221-5EC2-6C3E-EC1BC3B45B98}"/>
              </a:ext>
            </a:extLst>
          </p:cNvPr>
          <p:cNvSpPr/>
          <p:nvPr/>
        </p:nvSpPr>
        <p:spPr>
          <a:xfrm>
            <a:off x="2460171" y="3801836"/>
            <a:ext cx="1939332" cy="1774372"/>
          </a:xfrm>
          <a:prstGeom prst="roundRect">
            <a:avLst/>
          </a:prstGeom>
          <a:solidFill>
            <a:srgbClr val="D3E17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rtl="1"/>
            <a:r>
              <a:rPr lang="he-IL" b="1" dirty="0">
                <a:solidFill>
                  <a:sysClr val="windowText" lastClr="000000"/>
                </a:solidFill>
              </a:rPr>
              <a:t>מדדי מיקום יחסי:</a:t>
            </a:r>
            <a:endParaRPr lang="en-US" b="1" dirty="0">
              <a:solidFill>
                <a:sysClr val="windowText" lastClr="000000"/>
              </a:solidFill>
            </a:endParaRPr>
          </a:p>
          <a:p>
            <a:pPr marL="285750" indent="-285750" algn="r" rtl="1">
              <a:buFont typeface="Arial" panose="020B0604020202020204" pitchFamily="34" charset="0"/>
              <a:buChar char="•"/>
            </a:pPr>
            <a:r>
              <a:rPr lang="he-IL" dirty="0">
                <a:solidFill>
                  <a:sysClr val="windowText" lastClr="000000"/>
                </a:solidFill>
              </a:rPr>
              <a:t>אחוזונים</a:t>
            </a:r>
          </a:p>
          <a:p>
            <a:pPr marL="285750" indent="-285750" algn="r" rtl="1">
              <a:buFont typeface="Arial" panose="020B0604020202020204" pitchFamily="34" charset="0"/>
              <a:buChar char="•"/>
            </a:pPr>
            <a:r>
              <a:rPr lang="he-IL" dirty="0">
                <a:solidFill>
                  <a:sysClr val="windowText" lastClr="000000"/>
                </a:solidFill>
              </a:rPr>
              <a:t>עשירונים</a:t>
            </a:r>
          </a:p>
          <a:p>
            <a:pPr marL="285750" indent="-285750" algn="r" rtl="1">
              <a:buFont typeface="Arial" panose="020B0604020202020204" pitchFamily="34" charset="0"/>
              <a:buChar char="•"/>
            </a:pPr>
            <a:r>
              <a:rPr lang="he-IL" dirty="0">
                <a:solidFill>
                  <a:sysClr val="windowText" lastClr="000000"/>
                </a:solidFill>
              </a:rPr>
              <a:t>רבעונים</a:t>
            </a:r>
          </a:p>
        </p:txBody>
      </p:sp>
      <p:sp>
        <p:nvSpPr>
          <p:cNvPr id="19" name="Rectangle: Rounded Corners 18">
            <a:extLst>
              <a:ext uri="{FF2B5EF4-FFF2-40B4-BE49-F238E27FC236}">
                <a16:creationId xmlns:a16="http://schemas.microsoft.com/office/drawing/2014/main" id="{14D1A8D8-8692-E00A-A077-5CE020098564}"/>
              </a:ext>
            </a:extLst>
          </p:cNvPr>
          <p:cNvSpPr/>
          <p:nvPr/>
        </p:nvSpPr>
        <p:spPr>
          <a:xfrm>
            <a:off x="8675076" y="1416292"/>
            <a:ext cx="2962589" cy="4234160"/>
          </a:xfrm>
          <a:prstGeom prst="roundRect">
            <a:avLst/>
          </a:prstGeom>
          <a:solidFill>
            <a:srgbClr val="D4E3EC">
              <a:alpha val="74902"/>
            </a:srgbClr>
          </a:solidFill>
          <a:ln w="57150">
            <a:solidFill>
              <a:srgbClr val="FFFFFF">
                <a:alpha val="69804"/>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rtl="1"/>
            <a:r>
              <a:rPr lang="en-US" sz="2800" b="1" dirty="0">
                <a:solidFill>
                  <a:sysClr val="windowText" lastClr="000000"/>
                </a:solidFill>
              </a:rPr>
              <a:t>Agenda:</a:t>
            </a:r>
          </a:p>
          <a:p>
            <a:pPr marL="457200" indent="-457200" algn="r" rtl="1">
              <a:lnSpc>
                <a:spcPct val="200000"/>
              </a:lnSpc>
              <a:buFont typeface="Arial" panose="020B0604020202020204" pitchFamily="34" charset="0"/>
              <a:buChar char="•"/>
            </a:pPr>
            <a:r>
              <a:rPr lang="he-IL" sz="2800" dirty="0">
                <a:solidFill>
                  <a:sysClr val="windowText" lastClr="000000"/>
                </a:solidFill>
              </a:rPr>
              <a:t>ממוצע </a:t>
            </a:r>
            <a:r>
              <a:rPr lang="en-US" sz="2800" dirty="0">
                <a:solidFill>
                  <a:sysClr val="windowText" lastClr="000000"/>
                </a:solidFill>
              </a:rPr>
              <a:t>mean</a:t>
            </a:r>
          </a:p>
          <a:p>
            <a:pPr marL="457200" indent="-457200" algn="r" rtl="1">
              <a:lnSpc>
                <a:spcPct val="200000"/>
              </a:lnSpc>
              <a:buFont typeface="Arial" panose="020B0604020202020204" pitchFamily="34" charset="0"/>
              <a:buChar char="•"/>
            </a:pPr>
            <a:r>
              <a:rPr lang="en-US" sz="2800" dirty="0">
                <a:solidFill>
                  <a:sysClr val="windowText" lastClr="000000"/>
                </a:solidFill>
              </a:rPr>
              <a:t>outliers</a:t>
            </a:r>
          </a:p>
          <a:p>
            <a:pPr marL="457200" indent="-457200" algn="r" rtl="1">
              <a:lnSpc>
                <a:spcPct val="200000"/>
              </a:lnSpc>
              <a:buFont typeface="Arial" panose="020B0604020202020204" pitchFamily="34" charset="0"/>
              <a:buChar char="•"/>
            </a:pPr>
            <a:r>
              <a:rPr lang="he-IL" sz="2800" dirty="0">
                <a:solidFill>
                  <a:sysClr val="windowText" lastClr="000000"/>
                </a:solidFill>
              </a:rPr>
              <a:t>חציון </a:t>
            </a:r>
            <a:r>
              <a:rPr lang="en-US" sz="2800" dirty="0">
                <a:solidFill>
                  <a:sysClr val="windowText" lastClr="000000"/>
                </a:solidFill>
              </a:rPr>
              <a:t>median</a:t>
            </a:r>
          </a:p>
          <a:p>
            <a:pPr marL="457200" indent="-457200" algn="r" rtl="1">
              <a:lnSpc>
                <a:spcPct val="200000"/>
              </a:lnSpc>
              <a:buFont typeface="Arial" panose="020B0604020202020204" pitchFamily="34" charset="0"/>
              <a:buChar char="•"/>
            </a:pPr>
            <a:r>
              <a:rPr lang="he-IL" sz="2800" dirty="0">
                <a:solidFill>
                  <a:sysClr val="windowText" lastClr="000000"/>
                </a:solidFill>
              </a:rPr>
              <a:t>שכיח </a:t>
            </a:r>
            <a:r>
              <a:rPr lang="en-US" sz="2800" dirty="0">
                <a:solidFill>
                  <a:sysClr val="windowText" lastClr="000000"/>
                </a:solidFill>
              </a:rPr>
              <a:t>mode</a:t>
            </a:r>
            <a:endParaRPr lang="he-IL" sz="2800" dirty="0">
              <a:solidFill>
                <a:sysClr val="windowText" lastClr="000000"/>
              </a:solidFill>
            </a:endParaRPr>
          </a:p>
        </p:txBody>
      </p:sp>
    </p:spTree>
    <p:extLst>
      <p:ext uri="{BB962C8B-B14F-4D97-AF65-F5344CB8AC3E}">
        <p14:creationId xmlns:p14="http://schemas.microsoft.com/office/powerpoint/2010/main" val="3996068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eam War Young People Pulling Rope Stock Vector (Royalty Free) 1488384923 |  Shutterstock">
            <a:extLst>
              <a:ext uri="{FF2B5EF4-FFF2-40B4-BE49-F238E27FC236}">
                <a16:creationId xmlns:a16="http://schemas.microsoft.com/office/drawing/2014/main" id="{DA5D85EF-6D6E-66B3-06A0-2C13E8097D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7755"/>
          <a:stretch/>
        </p:blipFill>
        <p:spPr bwMode="auto">
          <a:xfrm>
            <a:off x="0" y="4798504"/>
            <a:ext cx="12192000" cy="219347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543164C4-3F2E-0BD0-0111-6027B943122F}"/>
              </a:ext>
            </a:extLst>
          </p:cNvPr>
          <p:cNvPicPr>
            <a:picLocks noChangeAspect="1"/>
          </p:cNvPicPr>
          <p:nvPr/>
        </p:nvPicPr>
        <p:blipFill>
          <a:blip r:embed="rId3"/>
          <a:stretch>
            <a:fillRect/>
          </a:stretch>
        </p:blipFill>
        <p:spPr>
          <a:xfrm>
            <a:off x="1081579" y="625943"/>
            <a:ext cx="10638442" cy="4669941"/>
          </a:xfrm>
          <a:prstGeom prst="rect">
            <a:avLst/>
          </a:prstGeom>
        </p:spPr>
      </p:pic>
      <p:sp>
        <p:nvSpPr>
          <p:cNvPr id="18" name="Oval 17">
            <a:extLst>
              <a:ext uri="{FF2B5EF4-FFF2-40B4-BE49-F238E27FC236}">
                <a16:creationId xmlns:a16="http://schemas.microsoft.com/office/drawing/2014/main" id="{9A0D0053-717A-867E-77AE-024B774F78DF}"/>
              </a:ext>
            </a:extLst>
          </p:cNvPr>
          <p:cNvSpPr/>
          <p:nvPr/>
        </p:nvSpPr>
        <p:spPr>
          <a:xfrm rot="20510633">
            <a:off x="727976" y="282880"/>
            <a:ext cx="1955535" cy="1955535"/>
          </a:xfrm>
          <a:custGeom>
            <a:avLst/>
            <a:gdLst>
              <a:gd name="connsiteX0" fmla="*/ 0 w 1955535"/>
              <a:gd name="connsiteY0" fmla="*/ 977768 h 1955535"/>
              <a:gd name="connsiteX1" fmla="*/ 977768 w 1955535"/>
              <a:gd name="connsiteY1" fmla="*/ 0 h 1955535"/>
              <a:gd name="connsiteX2" fmla="*/ 1955536 w 1955535"/>
              <a:gd name="connsiteY2" fmla="*/ 977768 h 1955535"/>
              <a:gd name="connsiteX3" fmla="*/ 977768 w 1955535"/>
              <a:gd name="connsiteY3" fmla="*/ 1955536 h 1955535"/>
              <a:gd name="connsiteX4" fmla="*/ 0 w 1955535"/>
              <a:gd name="connsiteY4" fmla="*/ 977768 h 1955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5535" h="1955535" fill="none" extrusionOk="0">
                <a:moveTo>
                  <a:pt x="0" y="977768"/>
                </a:moveTo>
                <a:cubicBezTo>
                  <a:pt x="-53839" y="529585"/>
                  <a:pt x="395421" y="94364"/>
                  <a:pt x="977768" y="0"/>
                </a:cubicBezTo>
                <a:cubicBezTo>
                  <a:pt x="1563304" y="55941"/>
                  <a:pt x="1979606" y="456952"/>
                  <a:pt x="1955536" y="977768"/>
                </a:cubicBezTo>
                <a:cubicBezTo>
                  <a:pt x="1966403" y="1487765"/>
                  <a:pt x="1512471" y="2007368"/>
                  <a:pt x="977768" y="1955536"/>
                </a:cubicBezTo>
                <a:cubicBezTo>
                  <a:pt x="419584" y="1955090"/>
                  <a:pt x="-38335" y="1495289"/>
                  <a:pt x="0" y="977768"/>
                </a:cubicBezTo>
                <a:close/>
              </a:path>
              <a:path w="1955535" h="1955535" stroke="0" extrusionOk="0">
                <a:moveTo>
                  <a:pt x="0" y="977768"/>
                </a:moveTo>
                <a:cubicBezTo>
                  <a:pt x="85073" y="464972"/>
                  <a:pt x="442443" y="6067"/>
                  <a:pt x="977768" y="0"/>
                </a:cubicBezTo>
                <a:cubicBezTo>
                  <a:pt x="1467607" y="47395"/>
                  <a:pt x="2025129" y="402460"/>
                  <a:pt x="1955536" y="977768"/>
                </a:cubicBezTo>
                <a:cubicBezTo>
                  <a:pt x="1904991" y="1428222"/>
                  <a:pt x="1463522" y="2007494"/>
                  <a:pt x="977768" y="1955536"/>
                </a:cubicBezTo>
                <a:cubicBezTo>
                  <a:pt x="436297" y="1930046"/>
                  <a:pt x="86510" y="1573334"/>
                  <a:pt x="0" y="977768"/>
                </a:cubicBezTo>
                <a:close/>
              </a:path>
            </a:pathLst>
          </a:custGeom>
          <a:solidFill>
            <a:schemeClr val="accent1"/>
          </a:solidFill>
          <a:ln w="57150">
            <a:solidFill>
              <a:srgbClr val="B1D1E3"/>
            </a:solidFill>
            <a:extLst>
              <a:ext uri="{C807C97D-BFC1-408E-A445-0C87EB9F89A2}">
                <ask:lineSketchStyleProps xmlns:ask="http://schemas.microsoft.com/office/drawing/2018/sketchyshapes" sd="625625018">
                  <a:prstGeom prst="ellipse">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sz="3200" b="1" dirty="0">
                <a:solidFill>
                  <a:sysClr val="windowText" lastClr="000000"/>
                </a:solidFill>
              </a:rPr>
              <a:t>ממוצע חשבוני</a:t>
            </a:r>
            <a:endParaRPr lang="en-US" sz="3200" b="1" dirty="0">
              <a:solidFill>
                <a:sysClr val="windowText" lastClr="000000"/>
              </a:solidFill>
            </a:endParaRPr>
          </a:p>
        </p:txBody>
      </p:sp>
    </p:spTree>
    <p:extLst>
      <p:ext uri="{BB962C8B-B14F-4D97-AF65-F5344CB8AC3E}">
        <p14:creationId xmlns:p14="http://schemas.microsoft.com/office/powerpoint/2010/main" val="623094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20F2-7F42-98E3-20A1-8B25B831A7C8}"/>
              </a:ext>
            </a:extLst>
          </p:cNvPr>
          <p:cNvSpPr>
            <a:spLocks noGrp="1"/>
          </p:cNvSpPr>
          <p:nvPr>
            <p:ph type="title"/>
          </p:nvPr>
        </p:nvSpPr>
        <p:spPr>
          <a:xfrm>
            <a:off x="838200" y="31460"/>
            <a:ext cx="11081657" cy="1325563"/>
          </a:xfrm>
        </p:spPr>
        <p:txBody>
          <a:bodyPr/>
          <a:lstStyle/>
          <a:p>
            <a:pPr algn="r" rtl="1"/>
            <a:r>
              <a:rPr lang="he-IL" u="sng" dirty="0">
                <a:uFill>
                  <a:solidFill>
                    <a:srgbClr val="7030A0"/>
                  </a:solidFill>
                </a:uFill>
                <a:latin typeface="Alef" panose="00000500000000000000" pitchFamily="2" charset="-79"/>
                <a:cs typeface="Alef" panose="00000500000000000000" pitchFamily="2" charset="-79"/>
              </a:rPr>
              <a:t>תכונות הממוצע-</a:t>
            </a:r>
            <a:r>
              <a:rPr lang="he-IL" sz="3600" u="sng" dirty="0">
                <a:uFill>
                  <a:solidFill>
                    <a:srgbClr val="7030A0"/>
                  </a:solidFill>
                </a:uFill>
                <a:latin typeface="Alef" panose="00000500000000000000" pitchFamily="2" charset="-79"/>
                <a:cs typeface="Alef" panose="00000500000000000000" pitchFamily="2" charset="-79"/>
              </a:rPr>
              <a:t>סכום הסטיות מהממוצע</a:t>
            </a:r>
            <a:endParaRPr lang="en-US" u="sng" dirty="0">
              <a:uFill>
                <a:solidFill>
                  <a:srgbClr val="7030A0"/>
                </a:solidFill>
              </a:uFill>
              <a:latin typeface="Alef" panose="00000500000000000000" pitchFamily="2" charset="-79"/>
              <a:cs typeface="Alef" panose="00000500000000000000" pitchFamily="2" charset="-79"/>
            </a:endParaRPr>
          </a:p>
        </p:txBody>
      </p:sp>
      <p:sp>
        <p:nvSpPr>
          <p:cNvPr id="6" name="TextBox 5">
            <a:extLst>
              <a:ext uri="{FF2B5EF4-FFF2-40B4-BE49-F238E27FC236}">
                <a16:creationId xmlns:a16="http://schemas.microsoft.com/office/drawing/2014/main" id="{6357E5D7-78F9-B9C0-B953-4A0331F6B741}"/>
              </a:ext>
            </a:extLst>
          </p:cNvPr>
          <p:cNvSpPr txBox="1"/>
          <p:nvPr/>
        </p:nvSpPr>
        <p:spPr>
          <a:xfrm>
            <a:off x="195943" y="6303319"/>
            <a:ext cx="2993572" cy="523220"/>
          </a:xfrm>
          <a:prstGeom prst="rect">
            <a:avLst/>
          </a:prstGeom>
          <a:noFill/>
        </p:spPr>
        <p:txBody>
          <a:bodyPr wrap="square" rtlCol="0">
            <a:spAutoFit/>
          </a:bodyPr>
          <a:lstStyle/>
          <a:p>
            <a:r>
              <a:rPr lang="he-IL" sz="2800" b="1" dirty="0">
                <a:latin typeface="Alef" panose="00000500000000000000" pitchFamily="2" charset="-79"/>
                <a:cs typeface="Alef" panose="00000500000000000000" pitchFamily="2" charset="-79"/>
              </a:rPr>
              <a:t>סכום הסטיות</a:t>
            </a:r>
            <a:endParaRPr lang="en-US" sz="2800" b="1" dirty="0">
              <a:latin typeface="Alef" panose="00000500000000000000" pitchFamily="2" charset="-79"/>
              <a:cs typeface="Alef" panose="00000500000000000000" pitchFamily="2" charset="-79"/>
            </a:endParaRPr>
          </a:p>
        </p:txBody>
      </p:sp>
      <p:pic>
        <p:nvPicPr>
          <p:cNvPr id="4" name="Picture 3">
            <a:extLst>
              <a:ext uri="{FF2B5EF4-FFF2-40B4-BE49-F238E27FC236}">
                <a16:creationId xmlns:a16="http://schemas.microsoft.com/office/drawing/2014/main" id="{A0C89A96-6C8F-C844-4DF7-7BCA4442363D}"/>
              </a:ext>
            </a:extLst>
          </p:cNvPr>
          <p:cNvPicPr>
            <a:picLocks noChangeAspect="1"/>
          </p:cNvPicPr>
          <p:nvPr/>
        </p:nvPicPr>
        <p:blipFill>
          <a:blip r:embed="rId2"/>
          <a:stretch>
            <a:fillRect/>
          </a:stretch>
        </p:blipFill>
        <p:spPr>
          <a:xfrm>
            <a:off x="1813915" y="1333207"/>
            <a:ext cx="8564170" cy="4191585"/>
          </a:xfrm>
          <a:prstGeom prst="rect">
            <a:avLst/>
          </a:prstGeom>
        </p:spPr>
      </p:pic>
      <p:pic>
        <p:nvPicPr>
          <p:cNvPr id="7" name="Picture 2" descr="Team War Young People Pulling Rope Stock Vector (Royalty Free) 1488384923 |  Shutterstock">
            <a:extLst>
              <a:ext uri="{FF2B5EF4-FFF2-40B4-BE49-F238E27FC236}">
                <a16:creationId xmlns:a16="http://schemas.microsoft.com/office/drawing/2014/main" id="{58DAB263-3EDA-3F1D-D274-7999B230EE83}"/>
              </a:ext>
            </a:extLst>
          </p:cNvPr>
          <p:cNvPicPr>
            <a:picLocks noChangeAspect="1" noChangeArrowheads="1"/>
          </p:cNvPicPr>
          <p:nvPr/>
        </p:nvPicPr>
        <p:blipFill rotWithShape="1">
          <a:blip r:embed="rId3">
            <a:alphaModFix amt="85000"/>
            <a:extLst>
              <a:ext uri="{28A0092B-C50C-407E-A947-70E740481C1C}">
                <a14:useLocalDpi xmlns:a14="http://schemas.microsoft.com/office/drawing/2010/main" val="0"/>
              </a:ext>
            </a:extLst>
          </a:blip>
          <a:srcRect l="3275" t="19263" r="2725" b="17755"/>
          <a:stretch/>
        </p:blipFill>
        <p:spPr bwMode="auto">
          <a:xfrm>
            <a:off x="2253343" y="5334000"/>
            <a:ext cx="8124742" cy="1679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142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20F2-7F42-98E3-20A1-8B25B831A7C8}"/>
              </a:ext>
            </a:extLst>
          </p:cNvPr>
          <p:cNvSpPr>
            <a:spLocks noGrp="1"/>
          </p:cNvSpPr>
          <p:nvPr>
            <p:ph type="title"/>
          </p:nvPr>
        </p:nvSpPr>
        <p:spPr>
          <a:xfrm>
            <a:off x="838200" y="31460"/>
            <a:ext cx="11081657" cy="1325563"/>
          </a:xfrm>
        </p:spPr>
        <p:txBody>
          <a:bodyPr/>
          <a:lstStyle/>
          <a:p>
            <a:pPr algn="r" rtl="1"/>
            <a:r>
              <a:rPr lang="he-IL" u="sng" dirty="0">
                <a:uFill>
                  <a:solidFill>
                    <a:srgbClr val="7030A0"/>
                  </a:solidFill>
                </a:uFill>
                <a:latin typeface="Alef" panose="00000500000000000000" pitchFamily="2" charset="-79"/>
                <a:cs typeface="Alef" panose="00000500000000000000" pitchFamily="2" charset="-79"/>
              </a:rPr>
              <a:t>תכונות הממוצע- </a:t>
            </a:r>
            <a:r>
              <a:rPr lang="he-IL" sz="2800" u="sng" dirty="0">
                <a:uFill>
                  <a:solidFill>
                    <a:srgbClr val="7030A0"/>
                  </a:solidFill>
                </a:uFill>
                <a:latin typeface="Alef" panose="00000500000000000000" pitchFamily="2" charset="-79"/>
                <a:cs typeface="Alef" panose="00000500000000000000" pitchFamily="2" charset="-79"/>
              </a:rPr>
              <a:t>מה קורה לו כשמוסיפים לכולם את אותו המספר?</a:t>
            </a:r>
            <a:endParaRPr lang="en-US" u="sng" dirty="0">
              <a:uFill>
                <a:solidFill>
                  <a:srgbClr val="7030A0"/>
                </a:solidFill>
              </a:uFill>
              <a:latin typeface="Alef" panose="00000500000000000000" pitchFamily="2" charset="-79"/>
              <a:cs typeface="Alef" panose="00000500000000000000" pitchFamily="2" charset="-79"/>
            </a:endParaRPr>
          </a:p>
        </p:txBody>
      </p:sp>
      <p:pic>
        <p:nvPicPr>
          <p:cNvPr id="4" name="Picture 3">
            <a:extLst>
              <a:ext uri="{FF2B5EF4-FFF2-40B4-BE49-F238E27FC236}">
                <a16:creationId xmlns:a16="http://schemas.microsoft.com/office/drawing/2014/main" id="{5E6B8138-9DD4-E877-5514-BDCBBDE87C0A}"/>
              </a:ext>
            </a:extLst>
          </p:cNvPr>
          <p:cNvPicPr>
            <a:picLocks noChangeAspect="1"/>
          </p:cNvPicPr>
          <p:nvPr/>
        </p:nvPicPr>
        <p:blipFill>
          <a:blip r:embed="rId2"/>
          <a:srcRect r="643"/>
          <a:stretch/>
        </p:blipFill>
        <p:spPr>
          <a:xfrm>
            <a:off x="1442388" y="1357023"/>
            <a:ext cx="9247383" cy="4143953"/>
          </a:xfrm>
          <a:prstGeom prst="rect">
            <a:avLst/>
          </a:prstGeom>
        </p:spPr>
      </p:pic>
      <p:sp>
        <p:nvSpPr>
          <p:cNvPr id="5" name="TextBox 4">
            <a:extLst>
              <a:ext uri="{FF2B5EF4-FFF2-40B4-BE49-F238E27FC236}">
                <a16:creationId xmlns:a16="http://schemas.microsoft.com/office/drawing/2014/main" id="{20F7144A-AD20-34B6-8647-408C9B559BFE}"/>
              </a:ext>
            </a:extLst>
          </p:cNvPr>
          <p:cNvSpPr txBox="1"/>
          <p:nvPr/>
        </p:nvSpPr>
        <p:spPr>
          <a:xfrm>
            <a:off x="195943" y="6303319"/>
            <a:ext cx="2993572" cy="523220"/>
          </a:xfrm>
          <a:prstGeom prst="rect">
            <a:avLst/>
          </a:prstGeom>
          <a:noFill/>
        </p:spPr>
        <p:txBody>
          <a:bodyPr wrap="square" rtlCol="0">
            <a:spAutoFit/>
          </a:bodyPr>
          <a:lstStyle/>
          <a:p>
            <a:r>
              <a:rPr lang="he-IL" sz="2800" b="1" dirty="0">
                <a:latin typeface="Alef" panose="00000500000000000000" pitchFamily="2" charset="-79"/>
                <a:cs typeface="Alef" panose="00000500000000000000" pitchFamily="2" charset="-79"/>
              </a:rPr>
              <a:t>הוספת קבוע</a:t>
            </a:r>
            <a:endParaRPr lang="en-US" sz="2800" b="1" dirty="0">
              <a:latin typeface="Alef" panose="00000500000000000000" pitchFamily="2" charset="-79"/>
              <a:cs typeface="Alef" panose="00000500000000000000" pitchFamily="2" charset="-79"/>
            </a:endParaRPr>
          </a:p>
        </p:txBody>
      </p:sp>
    </p:spTree>
    <p:extLst>
      <p:ext uri="{BB962C8B-B14F-4D97-AF65-F5344CB8AC3E}">
        <p14:creationId xmlns:p14="http://schemas.microsoft.com/office/powerpoint/2010/main" val="2105927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20F2-7F42-98E3-20A1-8B25B831A7C8}"/>
              </a:ext>
            </a:extLst>
          </p:cNvPr>
          <p:cNvSpPr>
            <a:spLocks noGrp="1"/>
          </p:cNvSpPr>
          <p:nvPr>
            <p:ph type="title"/>
          </p:nvPr>
        </p:nvSpPr>
        <p:spPr>
          <a:xfrm>
            <a:off x="838200" y="31460"/>
            <a:ext cx="11081657" cy="1325563"/>
          </a:xfrm>
        </p:spPr>
        <p:txBody>
          <a:bodyPr/>
          <a:lstStyle/>
          <a:p>
            <a:pPr algn="r" rtl="1"/>
            <a:r>
              <a:rPr lang="he-IL" u="sng" dirty="0">
                <a:uFill>
                  <a:solidFill>
                    <a:srgbClr val="7030A0"/>
                  </a:solidFill>
                </a:uFill>
                <a:latin typeface="Alef" panose="00000500000000000000" pitchFamily="2" charset="-79"/>
                <a:cs typeface="Alef" panose="00000500000000000000" pitchFamily="2" charset="-79"/>
              </a:rPr>
              <a:t>תכונות הממוצע- </a:t>
            </a:r>
            <a:r>
              <a:rPr lang="he-IL" sz="2800" u="sng" dirty="0">
                <a:uFill>
                  <a:solidFill>
                    <a:srgbClr val="7030A0"/>
                  </a:solidFill>
                </a:uFill>
                <a:latin typeface="Alef" panose="00000500000000000000" pitchFamily="2" charset="-79"/>
                <a:cs typeface="Alef" panose="00000500000000000000" pitchFamily="2" charset="-79"/>
              </a:rPr>
              <a:t>מה קורה לו כשמכפילים את כולם באותו המספר?</a:t>
            </a:r>
            <a:endParaRPr lang="en-US" u="sng" dirty="0">
              <a:uFill>
                <a:solidFill>
                  <a:srgbClr val="7030A0"/>
                </a:solidFill>
              </a:uFill>
              <a:latin typeface="Alef" panose="00000500000000000000" pitchFamily="2" charset="-79"/>
              <a:cs typeface="Alef" panose="00000500000000000000" pitchFamily="2" charset="-79"/>
            </a:endParaRPr>
          </a:p>
        </p:txBody>
      </p:sp>
      <p:pic>
        <p:nvPicPr>
          <p:cNvPr id="5" name="Picture 4">
            <a:extLst>
              <a:ext uri="{FF2B5EF4-FFF2-40B4-BE49-F238E27FC236}">
                <a16:creationId xmlns:a16="http://schemas.microsoft.com/office/drawing/2014/main" id="{2EF4CF41-6BF3-D264-B9B5-ED4F9E450AB7}"/>
              </a:ext>
            </a:extLst>
          </p:cNvPr>
          <p:cNvPicPr>
            <a:picLocks noChangeAspect="1"/>
          </p:cNvPicPr>
          <p:nvPr/>
        </p:nvPicPr>
        <p:blipFill>
          <a:blip r:embed="rId2"/>
          <a:stretch>
            <a:fillRect/>
          </a:stretch>
        </p:blipFill>
        <p:spPr>
          <a:xfrm>
            <a:off x="1956810" y="1504681"/>
            <a:ext cx="8278380" cy="3848637"/>
          </a:xfrm>
          <a:prstGeom prst="rect">
            <a:avLst/>
          </a:prstGeom>
        </p:spPr>
      </p:pic>
      <p:sp>
        <p:nvSpPr>
          <p:cNvPr id="6" name="TextBox 5">
            <a:extLst>
              <a:ext uri="{FF2B5EF4-FFF2-40B4-BE49-F238E27FC236}">
                <a16:creationId xmlns:a16="http://schemas.microsoft.com/office/drawing/2014/main" id="{6357E5D7-78F9-B9C0-B953-4A0331F6B741}"/>
              </a:ext>
            </a:extLst>
          </p:cNvPr>
          <p:cNvSpPr txBox="1"/>
          <p:nvPr/>
        </p:nvSpPr>
        <p:spPr>
          <a:xfrm>
            <a:off x="195943" y="6303319"/>
            <a:ext cx="2993572" cy="523220"/>
          </a:xfrm>
          <a:prstGeom prst="rect">
            <a:avLst/>
          </a:prstGeom>
          <a:noFill/>
        </p:spPr>
        <p:txBody>
          <a:bodyPr wrap="square" rtlCol="0">
            <a:spAutoFit/>
          </a:bodyPr>
          <a:lstStyle/>
          <a:p>
            <a:r>
              <a:rPr lang="he-IL" sz="2800" b="1" dirty="0">
                <a:latin typeface="Alef" panose="00000500000000000000" pitchFamily="2" charset="-79"/>
                <a:cs typeface="Alef" panose="00000500000000000000" pitchFamily="2" charset="-79"/>
              </a:rPr>
              <a:t>הכפלה בקבוע</a:t>
            </a:r>
            <a:endParaRPr lang="en-US" sz="2800" b="1" dirty="0">
              <a:latin typeface="Alef" panose="00000500000000000000" pitchFamily="2" charset="-79"/>
              <a:cs typeface="Alef" panose="00000500000000000000" pitchFamily="2" charset="-79"/>
            </a:endParaRPr>
          </a:p>
        </p:txBody>
      </p:sp>
    </p:spTree>
    <p:extLst>
      <p:ext uri="{BB962C8B-B14F-4D97-AF65-F5344CB8AC3E}">
        <p14:creationId xmlns:p14="http://schemas.microsoft.com/office/powerpoint/2010/main" val="3697311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920F2-7F42-98E3-20A1-8B25B831A7C8}"/>
              </a:ext>
            </a:extLst>
          </p:cNvPr>
          <p:cNvSpPr>
            <a:spLocks noGrp="1"/>
          </p:cNvSpPr>
          <p:nvPr>
            <p:ph type="title"/>
          </p:nvPr>
        </p:nvSpPr>
        <p:spPr>
          <a:xfrm>
            <a:off x="838200" y="31460"/>
            <a:ext cx="11081657" cy="1325563"/>
          </a:xfrm>
        </p:spPr>
        <p:txBody>
          <a:bodyPr/>
          <a:lstStyle/>
          <a:p>
            <a:pPr algn="r" rtl="1"/>
            <a:r>
              <a:rPr lang="he-IL" u="sng" dirty="0">
                <a:uFill>
                  <a:solidFill>
                    <a:srgbClr val="7030A0"/>
                  </a:solidFill>
                </a:uFill>
                <a:latin typeface="Alef" panose="00000500000000000000" pitchFamily="2" charset="-79"/>
                <a:cs typeface="Alef" panose="00000500000000000000" pitchFamily="2" charset="-79"/>
              </a:rPr>
              <a:t>חישוב ממוצע מטבלת שכיחויות</a:t>
            </a:r>
            <a:endParaRPr lang="en-US" u="sng" dirty="0">
              <a:uFill>
                <a:solidFill>
                  <a:srgbClr val="7030A0"/>
                </a:solidFill>
              </a:uFill>
              <a:latin typeface="Alef" panose="00000500000000000000" pitchFamily="2" charset="-79"/>
              <a:cs typeface="Alef" panose="00000500000000000000" pitchFamily="2" charset="-79"/>
            </a:endParaRPr>
          </a:p>
        </p:txBody>
      </p:sp>
      <p:sp>
        <p:nvSpPr>
          <p:cNvPr id="6" name="TextBox 5">
            <a:extLst>
              <a:ext uri="{FF2B5EF4-FFF2-40B4-BE49-F238E27FC236}">
                <a16:creationId xmlns:a16="http://schemas.microsoft.com/office/drawing/2014/main" id="{6357E5D7-78F9-B9C0-B953-4A0331F6B741}"/>
              </a:ext>
            </a:extLst>
          </p:cNvPr>
          <p:cNvSpPr txBox="1"/>
          <p:nvPr/>
        </p:nvSpPr>
        <p:spPr>
          <a:xfrm>
            <a:off x="195943" y="6303319"/>
            <a:ext cx="2993572" cy="523220"/>
          </a:xfrm>
          <a:prstGeom prst="rect">
            <a:avLst/>
          </a:prstGeom>
          <a:noFill/>
        </p:spPr>
        <p:txBody>
          <a:bodyPr wrap="square" rtlCol="0">
            <a:spAutoFit/>
          </a:bodyPr>
          <a:lstStyle/>
          <a:p>
            <a:r>
              <a:rPr lang="he-IL" sz="2800" b="1" dirty="0">
                <a:latin typeface="Alef" panose="00000500000000000000" pitchFamily="2" charset="-79"/>
                <a:cs typeface="Alef" panose="00000500000000000000" pitchFamily="2" charset="-79"/>
              </a:rPr>
              <a:t>טבלת שכיחויות</a:t>
            </a:r>
            <a:endParaRPr lang="en-US" sz="2800" b="1" dirty="0">
              <a:latin typeface="Alef" panose="00000500000000000000" pitchFamily="2" charset="-79"/>
              <a:cs typeface="Alef" panose="00000500000000000000" pitchFamily="2" charset="-79"/>
            </a:endParaRPr>
          </a:p>
        </p:txBody>
      </p:sp>
      <p:pic>
        <p:nvPicPr>
          <p:cNvPr id="4" name="Picture 3">
            <a:extLst>
              <a:ext uri="{FF2B5EF4-FFF2-40B4-BE49-F238E27FC236}">
                <a16:creationId xmlns:a16="http://schemas.microsoft.com/office/drawing/2014/main" id="{1A151B87-FB09-F385-532C-4D36E2FD7230}"/>
              </a:ext>
            </a:extLst>
          </p:cNvPr>
          <p:cNvPicPr>
            <a:picLocks noChangeAspect="1"/>
          </p:cNvPicPr>
          <p:nvPr/>
        </p:nvPicPr>
        <p:blipFill>
          <a:blip r:embed="rId2"/>
          <a:stretch>
            <a:fillRect/>
          </a:stretch>
        </p:blipFill>
        <p:spPr>
          <a:xfrm>
            <a:off x="1164771" y="1196425"/>
            <a:ext cx="9601199" cy="4590047"/>
          </a:xfrm>
          <a:prstGeom prst="rect">
            <a:avLst/>
          </a:prstGeom>
        </p:spPr>
      </p:pic>
    </p:spTree>
    <p:extLst>
      <p:ext uri="{BB962C8B-B14F-4D97-AF65-F5344CB8AC3E}">
        <p14:creationId xmlns:p14="http://schemas.microsoft.com/office/powerpoint/2010/main" val="2635868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Oval 17">
            <a:extLst>
              <a:ext uri="{FF2B5EF4-FFF2-40B4-BE49-F238E27FC236}">
                <a16:creationId xmlns:a16="http://schemas.microsoft.com/office/drawing/2014/main" id="{9A0D0053-717A-867E-77AE-024B774F78DF}"/>
              </a:ext>
            </a:extLst>
          </p:cNvPr>
          <p:cNvSpPr/>
          <p:nvPr/>
        </p:nvSpPr>
        <p:spPr>
          <a:xfrm rot="20510633">
            <a:off x="727976" y="282880"/>
            <a:ext cx="1955535" cy="1955535"/>
          </a:xfrm>
          <a:custGeom>
            <a:avLst/>
            <a:gdLst>
              <a:gd name="connsiteX0" fmla="*/ 0 w 1955535"/>
              <a:gd name="connsiteY0" fmla="*/ 977768 h 1955535"/>
              <a:gd name="connsiteX1" fmla="*/ 977768 w 1955535"/>
              <a:gd name="connsiteY1" fmla="*/ 0 h 1955535"/>
              <a:gd name="connsiteX2" fmla="*/ 1955536 w 1955535"/>
              <a:gd name="connsiteY2" fmla="*/ 977768 h 1955535"/>
              <a:gd name="connsiteX3" fmla="*/ 977768 w 1955535"/>
              <a:gd name="connsiteY3" fmla="*/ 1955536 h 1955535"/>
              <a:gd name="connsiteX4" fmla="*/ 0 w 1955535"/>
              <a:gd name="connsiteY4" fmla="*/ 977768 h 19555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5535" h="1955535" fill="none" extrusionOk="0">
                <a:moveTo>
                  <a:pt x="0" y="977768"/>
                </a:moveTo>
                <a:cubicBezTo>
                  <a:pt x="-53839" y="529585"/>
                  <a:pt x="395421" y="94364"/>
                  <a:pt x="977768" y="0"/>
                </a:cubicBezTo>
                <a:cubicBezTo>
                  <a:pt x="1563304" y="55941"/>
                  <a:pt x="1979606" y="456952"/>
                  <a:pt x="1955536" y="977768"/>
                </a:cubicBezTo>
                <a:cubicBezTo>
                  <a:pt x="1966403" y="1487765"/>
                  <a:pt x="1512471" y="2007368"/>
                  <a:pt x="977768" y="1955536"/>
                </a:cubicBezTo>
                <a:cubicBezTo>
                  <a:pt x="419584" y="1955090"/>
                  <a:pt x="-38335" y="1495289"/>
                  <a:pt x="0" y="977768"/>
                </a:cubicBezTo>
                <a:close/>
              </a:path>
              <a:path w="1955535" h="1955535" stroke="0" extrusionOk="0">
                <a:moveTo>
                  <a:pt x="0" y="977768"/>
                </a:moveTo>
                <a:cubicBezTo>
                  <a:pt x="85073" y="464972"/>
                  <a:pt x="442443" y="6067"/>
                  <a:pt x="977768" y="0"/>
                </a:cubicBezTo>
                <a:cubicBezTo>
                  <a:pt x="1467607" y="47395"/>
                  <a:pt x="2025129" y="402460"/>
                  <a:pt x="1955536" y="977768"/>
                </a:cubicBezTo>
                <a:cubicBezTo>
                  <a:pt x="1904991" y="1428222"/>
                  <a:pt x="1463522" y="2007494"/>
                  <a:pt x="977768" y="1955536"/>
                </a:cubicBezTo>
                <a:cubicBezTo>
                  <a:pt x="436297" y="1930046"/>
                  <a:pt x="86510" y="1573334"/>
                  <a:pt x="0" y="977768"/>
                </a:cubicBezTo>
                <a:close/>
              </a:path>
            </a:pathLst>
          </a:custGeom>
          <a:solidFill>
            <a:schemeClr val="accent1"/>
          </a:solidFill>
          <a:ln w="57150">
            <a:solidFill>
              <a:srgbClr val="B1D1E3"/>
            </a:solidFill>
            <a:extLst>
              <a:ext uri="{C807C97D-BFC1-408E-A445-0C87EB9F89A2}">
                <ask:lineSketchStyleProps xmlns:ask="http://schemas.microsoft.com/office/drawing/2018/sketchyshapes" sd="625625018">
                  <a:prstGeom prst="ellipse">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e-IL" sz="3200" b="1" dirty="0">
                <a:solidFill>
                  <a:sysClr val="windowText" lastClr="000000"/>
                </a:solidFill>
              </a:rPr>
              <a:t>חציון</a:t>
            </a:r>
          </a:p>
          <a:p>
            <a:pPr algn="ctr"/>
            <a:r>
              <a:rPr lang="en-US" sz="2800" b="1" dirty="0">
                <a:solidFill>
                  <a:sysClr val="windowText" lastClr="000000"/>
                </a:solidFill>
              </a:rPr>
              <a:t>median</a:t>
            </a:r>
          </a:p>
        </p:txBody>
      </p:sp>
      <p:sp>
        <p:nvSpPr>
          <p:cNvPr id="4" name="TextBox 3">
            <a:extLst>
              <a:ext uri="{FF2B5EF4-FFF2-40B4-BE49-F238E27FC236}">
                <a16:creationId xmlns:a16="http://schemas.microsoft.com/office/drawing/2014/main" id="{C4AC1B90-6EB7-416C-D0B5-99241920AB1E}"/>
              </a:ext>
            </a:extLst>
          </p:cNvPr>
          <p:cNvSpPr txBox="1"/>
          <p:nvPr/>
        </p:nvSpPr>
        <p:spPr>
          <a:xfrm>
            <a:off x="2754085" y="418479"/>
            <a:ext cx="9205959" cy="1938992"/>
          </a:xfrm>
          <a:prstGeom prst="rect">
            <a:avLst/>
          </a:prstGeom>
          <a:noFill/>
        </p:spPr>
        <p:txBody>
          <a:bodyPr wrap="square" rtlCol="0">
            <a:spAutoFit/>
          </a:bodyPr>
          <a:lstStyle/>
          <a:p>
            <a:pPr algn="r" rtl="1"/>
            <a:r>
              <a:rPr lang="he-IL" sz="2400" dirty="0"/>
              <a:t>החציון הוא מדד מרכוז, ומסומן על ידי </a:t>
            </a:r>
            <a:r>
              <a:rPr lang="en-US" sz="2400" dirty="0"/>
              <a:t>ME</a:t>
            </a:r>
            <a:r>
              <a:rPr lang="he-IL" sz="2400" dirty="0"/>
              <a:t> (קיצור של המילה </a:t>
            </a:r>
            <a:r>
              <a:rPr lang="en-US" sz="2400" dirty="0"/>
              <a:t>median</a:t>
            </a:r>
            <a:r>
              <a:rPr lang="he-IL" sz="2400" dirty="0"/>
              <a:t>)</a:t>
            </a:r>
            <a:endParaRPr lang="en-US" sz="2400" dirty="0"/>
          </a:p>
          <a:p>
            <a:pPr algn="r" rtl="1"/>
            <a:endParaRPr lang="en-US" sz="2400" dirty="0"/>
          </a:p>
          <a:p>
            <a:pPr algn="r" rtl="1"/>
            <a:r>
              <a:rPr lang="he-IL" sz="2400" dirty="0"/>
              <a:t>בהינתן קבוצה של נתונים, החציון הוא הערך שחוצה את הקבוצה, כך שיש מספר שווה של ערכים</a:t>
            </a:r>
            <a:r>
              <a:rPr lang="en-US" sz="2400" dirty="0"/>
              <a:t> </a:t>
            </a:r>
            <a:r>
              <a:rPr lang="he-IL" sz="2400" dirty="0"/>
              <a:t>מתחתיו ומעליו. </a:t>
            </a:r>
          </a:p>
          <a:p>
            <a:pPr algn="r" rtl="1"/>
            <a:r>
              <a:rPr lang="he-IL" sz="2400" dirty="0"/>
              <a:t>במילים אחרות, 50% מהנתונים קטנים או שווים לו, בעוד 50% גדולים ממנו.</a:t>
            </a:r>
            <a:endParaRPr lang="en-US" sz="2400" dirty="0"/>
          </a:p>
        </p:txBody>
      </p:sp>
      <p:pic>
        <p:nvPicPr>
          <p:cNvPr id="2" name="Picture 1">
            <a:extLst>
              <a:ext uri="{FF2B5EF4-FFF2-40B4-BE49-F238E27FC236}">
                <a16:creationId xmlns:a16="http://schemas.microsoft.com/office/drawing/2014/main" id="{04D03411-105B-7005-BFAC-3816F975C190}"/>
              </a:ext>
            </a:extLst>
          </p:cNvPr>
          <p:cNvPicPr>
            <a:picLocks noChangeAspect="1"/>
          </p:cNvPicPr>
          <p:nvPr/>
        </p:nvPicPr>
        <p:blipFill>
          <a:blip r:embed="rId2"/>
          <a:stretch>
            <a:fillRect/>
          </a:stretch>
        </p:blipFill>
        <p:spPr>
          <a:xfrm>
            <a:off x="6691624" y="2726803"/>
            <a:ext cx="4879890" cy="3264963"/>
          </a:xfrm>
          <a:prstGeom prst="roundRect">
            <a:avLst/>
          </a:prstGeom>
        </p:spPr>
      </p:pic>
      <p:sp>
        <p:nvSpPr>
          <p:cNvPr id="6" name="TextBox 5">
            <a:extLst>
              <a:ext uri="{FF2B5EF4-FFF2-40B4-BE49-F238E27FC236}">
                <a16:creationId xmlns:a16="http://schemas.microsoft.com/office/drawing/2014/main" id="{F36A9063-E916-75FE-171C-F118E2708622}"/>
              </a:ext>
            </a:extLst>
          </p:cNvPr>
          <p:cNvSpPr txBox="1"/>
          <p:nvPr/>
        </p:nvSpPr>
        <p:spPr>
          <a:xfrm>
            <a:off x="1643743" y="3326967"/>
            <a:ext cx="4016827" cy="1938992"/>
          </a:xfrm>
          <a:prstGeom prst="rect">
            <a:avLst/>
          </a:prstGeom>
          <a:noFill/>
        </p:spPr>
        <p:txBody>
          <a:bodyPr wrap="square" rtlCol="0">
            <a:spAutoFit/>
          </a:bodyPr>
          <a:lstStyle/>
          <a:p>
            <a:pPr algn="r" rtl="1"/>
            <a:r>
              <a:rPr lang="he-IL" sz="2400" b="1" dirty="0">
                <a:solidFill>
                  <a:srgbClr val="69B7A1"/>
                </a:solidFill>
              </a:rPr>
              <a:t>לעומת הממוצע- </a:t>
            </a:r>
          </a:p>
          <a:p>
            <a:pPr algn="r" rtl="1"/>
            <a:r>
              <a:rPr lang="he-IL" sz="2400" b="1" dirty="0">
                <a:solidFill>
                  <a:srgbClr val="69B7A1"/>
                </a:solidFill>
              </a:rPr>
              <a:t>חציון פחות רגיש לערכים חריגים (</a:t>
            </a:r>
            <a:r>
              <a:rPr lang="en-US" sz="2400" b="1" dirty="0">
                <a:solidFill>
                  <a:srgbClr val="69B7A1"/>
                </a:solidFill>
              </a:rPr>
              <a:t>outliers</a:t>
            </a:r>
            <a:r>
              <a:rPr lang="he-IL" sz="2400" b="1" dirty="0">
                <a:solidFill>
                  <a:srgbClr val="69B7A1"/>
                </a:solidFill>
              </a:rPr>
              <a:t>)</a:t>
            </a:r>
            <a:r>
              <a:rPr lang="en-US" sz="2400" b="1" dirty="0">
                <a:solidFill>
                  <a:srgbClr val="69B7A1"/>
                </a:solidFill>
              </a:rPr>
              <a:t> </a:t>
            </a:r>
            <a:r>
              <a:rPr lang="he-IL" sz="2400" b="1" dirty="0">
                <a:solidFill>
                  <a:srgbClr val="69B7A1"/>
                </a:solidFill>
              </a:rPr>
              <a:t>לכן נשקול לבחור בו כאשר יש ערכים כאלה בתצפיות</a:t>
            </a:r>
            <a:endParaRPr lang="en-US" sz="2400" b="1" dirty="0">
              <a:solidFill>
                <a:srgbClr val="69B7A1"/>
              </a:solidFill>
            </a:endParaRPr>
          </a:p>
        </p:txBody>
      </p:sp>
    </p:spTree>
    <p:extLst>
      <p:ext uri="{BB962C8B-B14F-4D97-AF65-F5344CB8AC3E}">
        <p14:creationId xmlns:p14="http://schemas.microsoft.com/office/powerpoint/2010/main" val="233022458"/>
      </p:ext>
    </p:extLst>
  </p:cSld>
  <p:clrMapOvr>
    <a:masterClrMapping/>
  </p:clrMapOvr>
</p:sld>
</file>

<file path=ppt/theme/theme1.xml><?xml version="1.0" encoding="utf-8"?>
<a:theme xmlns:a="http://schemas.openxmlformats.org/drawingml/2006/main" name="SOTERIA Theme">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yberPro-Presentation-v0.4-ENG.pptx" id="{7844918F-E687-3842-AC44-F7383EC6D140}" vid="{07D39C44-A07E-0349-95AD-7EE392E339DE}"/>
    </a:ext>
  </a:extLst>
</a:theme>
</file>

<file path=ppt/theme/theme2.xml><?xml version="1.0" encoding="utf-8"?>
<a:theme xmlns:a="http://schemas.openxmlformats.org/drawingml/2006/main" name="Custom Design">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1_Custom Design">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703</Words>
  <Application>Microsoft Office PowerPoint</Application>
  <PresentationFormat>Widescreen</PresentationFormat>
  <Paragraphs>112</Paragraphs>
  <Slides>13</Slides>
  <Notes>0</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13</vt:i4>
      </vt:variant>
    </vt:vector>
  </HeadingPairs>
  <TitlesOfParts>
    <vt:vector size="24" baseType="lpstr">
      <vt:lpstr>Alef</vt:lpstr>
      <vt:lpstr>Aptos</vt:lpstr>
      <vt:lpstr>Arial</vt:lpstr>
      <vt:lpstr>Calibri</vt:lpstr>
      <vt:lpstr>Corbel</vt:lpstr>
      <vt:lpstr>Guttman Yad</vt:lpstr>
      <vt:lpstr>Wingdings</vt:lpstr>
      <vt:lpstr>SOTERIA Theme</vt:lpstr>
      <vt:lpstr>Custom Design</vt:lpstr>
      <vt:lpstr>1_Custom Design</vt:lpstr>
      <vt:lpstr>2_Custom Design</vt:lpstr>
      <vt:lpstr>PowerPoint Presentation</vt:lpstr>
      <vt:lpstr>PowerPoint Presentation</vt:lpstr>
      <vt:lpstr>PowerPoint Presentation</vt:lpstr>
      <vt:lpstr>PowerPoint Presentation</vt:lpstr>
      <vt:lpstr>תכונות הממוצע-סכום הסטיות מהממוצע</vt:lpstr>
      <vt:lpstr>תכונות הממוצע- מה קורה לו כשמוסיפים לכולם את אותו המספר?</vt:lpstr>
      <vt:lpstr>תכונות הממוצע- מה קורה לו כשמכפילים את כולם באותו המספר?</vt:lpstr>
      <vt:lpstr>חישוב ממוצע מטבלת שכיחויות</vt:lpstr>
      <vt:lpstr>PowerPoint Presentation</vt:lpstr>
      <vt:lpstr>PowerPoint Presentation</vt:lpstr>
      <vt:lpstr>תצפיות חריגות- outliers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4</cp:revision>
  <dcterms:created xsi:type="dcterms:W3CDTF">2024-09-29T08:52:49Z</dcterms:created>
  <dcterms:modified xsi:type="dcterms:W3CDTF">2024-09-29T11:49:00Z</dcterms:modified>
</cp:coreProperties>
</file>