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7" r:id="rId3"/>
    <p:sldMasterId id="2147483689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7:18:19.6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4164,'0'0'3235,"124"137"-5029,-60-54-2370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10-01T07:11:07.2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8016 12052 129 0,'0'0'0'0,"0"0"-37"0,0 0 33 0,0 0-10 15,0 0 1-15,0 0 2 16,-36-23 4-16,8 1 2 16,1 0-14-16,6-1 13 15,3 6-7-15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4-10-01T07:12:17.1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18914 10587 108 0,'0'0'46'0,"0"0"-46"0,0 0-12 15,0 0 12 1,0 0 8-16,0 0 5 0,0 0 5 16,50-51-17-16,-44 47-1 15,-3 1-12-15,1 0 7 16,2 1-13-1,3 0-30-15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933122" y="1522674"/>
            <a:ext cx="5311515" cy="167001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rtl="1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FD1589-B102-E44C-2C77-164683716F5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5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70BE-F98F-3CEE-AB42-BF243B5B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8460E-F423-3576-DAF5-46A1987E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B06DE-C95D-725A-749C-DAC31362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EFAE-A5EC-C481-9704-730F8C2B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1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1ED8D-1F62-5481-1E08-B974EC45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5A0EB-4866-2BFB-53C0-57959F7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41937-9488-796B-864F-C86665BA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334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4FCB-3F63-3EAE-063A-82BBBC9C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3356-610C-0084-8354-EB27E093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C47D-C79B-AEE4-4BE1-19E10248D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5B911-6AEA-1742-249E-814A0A48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6C05B-7AF8-33D5-F886-E8B11A9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3BD3-63B4-F86C-43AB-168B7E5A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15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B7F0-C7CA-9B86-1CF4-87A75690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59B83-ED84-215A-B1F3-FAD43EE03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FC8FA-E22C-4B61-DDC9-CDA6F8F5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8F9D2-DEF2-A35D-2345-C64FD7BB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EEE65-BEDA-E91F-0086-8FBF513D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7FC3-2C04-97D2-47BA-BEA20DCF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644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C7D9-7733-C1E0-CF44-D9486EF5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AFEAC-A9E7-6744-AEB5-8FF3B093F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82E1-7081-0016-5C63-C200580B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947EC-10FA-7AE8-0CFB-5DEF608F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137D-E36B-8BAC-66B5-FA0A420F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171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3126A-3344-C6CB-6C33-EADD2ED6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289CD-EF3C-9054-8F0E-737DAC974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1834-9D3F-2B71-FF1D-480F11B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7E4DA-0789-A4EC-6AB3-D8A4DCBB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2556B-6D01-A617-DC07-4CA4A28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32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26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293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864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32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9315B7-9116-6410-4DD4-2DC2D0E5589B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559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66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884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662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319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69411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676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38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0CC5-DD4C-FF35-9304-E5F85D49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91F24-14ED-A659-EE8C-444C2AD6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A33B-D3E5-6778-E0F8-35125AC6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09B4-3C2F-50F1-6BC3-DD8436E3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D0A0-F79D-B0DA-E7E4-6CB34F0AB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459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2CFE-57E3-4A32-988C-25D17B6D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DB5A-FE86-65BF-528F-A86FA305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665A3-EF65-EB19-42FC-1190D82C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2A3C-CC1D-B704-7F68-F737D90A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2F9A-64EE-D4A0-062F-E8A79240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411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76D4-80F4-1B8C-7183-1F9D6EB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C30CB-D819-3970-ABE4-E25DA8B4B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A555-8D81-308E-713D-B3337ED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E31B-7C41-1875-F56C-F1A66B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FDB59-D6B3-C09C-BB5B-F4371EB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1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-White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A026D-35FC-5541-8F6D-DE8AE4461E13}"/>
              </a:ext>
            </a:extLst>
          </p:cNvPr>
          <p:cNvSpPr/>
          <p:nvPr userDrawn="1"/>
        </p:nvSpPr>
        <p:spPr>
          <a:xfrm>
            <a:off x="4959626" y="1626669"/>
            <a:ext cx="7232374" cy="4581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53074" y="544149"/>
            <a:ext cx="9831557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396948" y="1802372"/>
            <a:ext cx="572815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rtl="1">
              <a:buFontTx/>
              <a:buNone/>
              <a:defRPr>
                <a:solidFill>
                  <a:srgbClr val="FF0000"/>
                </a:solidFill>
              </a:defRPr>
            </a:lvl1pPr>
            <a:lvl2pPr marL="457200" indent="0" algn="r" rtl="1">
              <a:buFontTx/>
              <a:buNone/>
              <a:defRPr/>
            </a:lvl2pPr>
            <a:lvl3pPr marL="914400" indent="0" algn="r" rtl="1">
              <a:buFontTx/>
              <a:buNone/>
              <a:defRPr/>
            </a:lvl3pPr>
            <a:lvl4pPr marL="1371600" indent="0" algn="r" rtl="1">
              <a:buFontTx/>
              <a:buNone/>
              <a:defRPr/>
            </a:lvl4pPr>
            <a:lvl5pPr marL="1828800" indent="0" algn="r" rtl="1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AA93C-190F-7F9C-47B0-BD70234B3130}"/>
              </a:ext>
            </a:extLst>
          </p:cNvPr>
          <p:cNvSpPr/>
          <p:nvPr userDrawn="1"/>
        </p:nvSpPr>
        <p:spPr>
          <a:xfrm>
            <a:off x="0" y="0"/>
            <a:ext cx="4089679" cy="6857999"/>
          </a:xfrm>
          <a:prstGeom prst="rect">
            <a:avLst/>
          </a:prstGeom>
          <a:solidFill>
            <a:srgbClr val="EAEAEA">
              <a:alpha val="7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850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92B1-B9DF-7D11-D6AE-4E859C17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53F5-8B32-A363-398B-A6562940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8C687-2176-7EDF-5933-9493FE73A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4181-5A0C-91F6-F649-6D3605E8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5B92F-6F34-287D-6EBF-4CD1825B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35BE9-598E-501D-B732-41B3B6E9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858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D26-5150-C377-FA7A-7FD750E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4FDE-EB4F-F6A2-D7F8-73473A042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3475-6753-E690-CF64-C919C9640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0FE16-29CC-B754-1038-EAB997D21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7113A-39FA-927B-66E5-168D37CD8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2BD56-65F1-0910-D7D7-DCA11A38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4D8FF-66D2-61F8-32F1-109582DD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7D3F4-1A13-70A8-9E9C-12CDCF76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6193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055-1EA1-D3E0-C35C-1ED895F6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4386E-7F1C-5E67-C4D4-00116462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2525F-78C9-91E2-0701-6E95CEF8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7FB1-3521-8FEB-9A8E-9CAC4F9C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901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8E81B8-3263-401E-40F4-9CAE0D6E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6E0B8-E435-C39F-18C6-415A2037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D4B3A-05B8-6166-80A0-9EE74905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898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1578-6654-F818-19AF-4C99813D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2484-6066-AEEB-B17B-9F4B6665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0F6F4-9737-9D4C-7370-1F29A7CF6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5657-9EE4-444C-6AB2-BEF57EB9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A813-D437-C8F2-366D-DA520CDB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9141-ED0F-4E14-638F-BF94F250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6408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1CB8-2684-B7A7-C2C4-FE3F873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4328B-739C-35CE-D42B-5D9D4AFDA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431DB-8A85-3A55-0BC1-670719A4B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85902-D052-3E03-9552-024CB594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093-0BFC-8999-AB54-EE401C4E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45241-0B1C-04AD-5B83-8AB3F644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474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BDC2-5663-230A-F988-DF070141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A139-4173-47DC-6A6A-421692345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D38C3-6948-7B7A-3300-E45AC27F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EB95-FA52-833C-59C7-45AF4FE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065FB-CA6E-099E-F953-07CEE06F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3421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3FC34-066C-AEEA-66F7-F1AAF7169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8653A-237A-84FE-9A69-6BAFA06F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AF14-158C-D778-5D14-BEB652FC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D2CA60-43E7-4B54-98AB-28C6069031DB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2D5B-7598-EA03-4529-14C2919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EAEF-A1F8-15B4-65C1-FC96DE5D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3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7261-CE7C-5AA5-8E42-342BB50E0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74CC-6C41-55E8-AB33-C58B04CB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753E-D5B1-4DDE-912C-7B7728EE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BC5259-5725-44E2-8589-8FD4176CBB9A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4783-6AB5-A69A-A214-31328B22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C141-2B7B-AA71-5596-8DB46CB4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10A46E-B07A-4F25-9887-F52E6B1C7D56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23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89C1-FBAC-14D4-9A29-5ED8CD1E8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236AA-2710-62DF-47AA-1D392B162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19F4-4E9B-81C9-716B-CF386E6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3238C-2C74-6816-29C1-458E79BB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F318-A044-ECDB-3172-DBC714686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764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C7F2-91A5-E7F1-344A-8365737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6476-988B-B20C-B349-7B62D7BA0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0ACF-FCD6-BFD2-CAAC-113B1263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0BF48-6E05-0F90-1891-1228795C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828-EA3E-9FCC-2F3C-9B6657D4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9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9C76-1682-7BF1-88F7-F1179C46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49E8-F671-EEB5-AD69-0FE818D24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7D200-B221-1BBD-4E38-3399EDB1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75ADC-5B52-4A62-EEA6-97CDEB80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406A-CA6B-B943-E2E3-D8271679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21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C4F5-3D5A-1289-B628-EA017988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B1CF-2E28-FF25-B991-87CC7ADA9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B862-83C1-790D-5740-2316CDDD9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BB25-843C-CD7C-0B9D-2E92540D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07583-7E69-A6A3-9DCF-56D7CD76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F24F7-DF3C-3BD2-5F07-DC39D2B3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58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7766-00B4-5364-B5DB-3253820D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EA17-C232-0032-56C8-4B6A78036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2D403-BBED-777A-A356-EE7B9BA6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645AC-2E6F-F948-5458-A301D8E4D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2F1EC-0F32-3096-B842-6C599D66C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AA07-20DB-5F51-EA03-B50A9C2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F58AB-3C4B-4E0F-B4E4-A6FCAB0495B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01-Oct-24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50D455-2125-14FF-6C9A-98FF815E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E8ABC-4DF0-5416-F6EB-043019FC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7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1.png">
            <a:extLst>
              <a:ext uri="{FF2B5EF4-FFF2-40B4-BE49-F238E27FC236}">
                <a16:creationId xmlns:a16="http://schemas.microsoft.com/office/drawing/2014/main" id="{B61AAAC6-53D2-4BCB-9674-7C8BA851054B}"/>
              </a:ext>
            </a:extLst>
          </p:cNvPr>
          <p:cNvPicPr/>
          <p:nvPr userDrawn="1"/>
        </p:nvPicPr>
        <p:blipFill rotWithShape="1">
          <a:blip r:embed="rId6" cstate="print"/>
          <a:srcRect b="8415"/>
          <a:stretch/>
        </p:blipFill>
        <p:spPr>
          <a:xfrm>
            <a:off x="8102321" y="1"/>
            <a:ext cx="4089679" cy="6857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B9FE8-6DF6-2948-BA1E-6047629D9EB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-100000" contrast="-100000"/>
          </a:blip>
          <a:stretch>
            <a:fillRect/>
          </a:stretch>
        </p:blipFill>
        <p:spPr>
          <a:xfrm>
            <a:off x="181939" y="6317416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CBCF8-5079-8906-C3E5-4E18B585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F835E-83A9-2ECD-DFFF-B8172FF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ED4A7-E361-E349-A1BF-5C5C80630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3140-7FA4-CD38-6C41-75C8F46BB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F82B4D-B9C9-4D1B-B0E7-FF8943093B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B8D3B-6D3B-9D14-09DD-B95643401D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4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6" y="23351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7AC22-2B71-F8D3-8B5B-1E7E977B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5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7B9B5-2DFC-2A4F-BF02-367C6EFB9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86025"/>
            <a:ext cx="10515600" cy="360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B49E-36B8-360F-1A27-4199142A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F9723-E294-8C27-3F3D-A71A15D8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B72115-CAF3-43F8-AB8B-68E60E02E00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50A59CDD-326B-05AA-CA30-3DAD88BCE7C1}"/>
              </a:ext>
            </a:extLst>
          </p:cNvPr>
          <p:cNvPicPr/>
          <p:nvPr userDrawn="1"/>
        </p:nvPicPr>
        <p:blipFill rotWithShape="1">
          <a:blip r:embed="rId13" cstate="print"/>
          <a:srcRect l="10984" t="-2614" r="77990" b="11029"/>
          <a:stretch/>
        </p:blipFill>
        <p:spPr>
          <a:xfrm rot="16200000">
            <a:off x="5504285" y="-5862485"/>
            <a:ext cx="825230" cy="1255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E108A-07EF-A203-5F65-C647AA60CF3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-100000" contrast="-100000"/>
          </a:blip>
          <a:stretch>
            <a:fillRect/>
          </a:stretch>
        </p:blipFill>
        <p:spPr>
          <a:xfrm>
            <a:off x="10627965" y="6287599"/>
            <a:ext cx="1278082" cy="4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6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E64A54-7A67-67B0-5298-996AA2D3BB3F}"/>
              </a:ext>
            </a:extLst>
          </p:cNvPr>
          <p:cNvSpPr txBox="1"/>
          <p:nvPr/>
        </p:nvSpPr>
        <p:spPr>
          <a:xfrm>
            <a:off x="6058436" y="1121229"/>
            <a:ext cx="139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4800" dirty="0">
                <a:latin typeface="Alef" panose="00000500000000000000" pitchFamily="2" charset="-79"/>
                <a:cs typeface="Alef" panose="00000500000000000000" pitchFamily="2" charset="-79"/>
              </a:rPr>
              <a:t>מדדי</a:t>
            </a:r>
            <a:endParaRPr lang="en-US" sz="48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4AE80-A632-AA62-72C5-49A13F1F6805}"/>
              </a:ext>
            </a:extLst>
          </p:cNvPr>
          <p:cNvSpPr txBox="1"/>
          <p:nvPr/>
        </p:nvSpPr>
        <p:spPr>
          <a:xfrm rot="632647">
            <a:off x="5972049" y="2557967"/>
            <a:ext cx="6303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פ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FA77A-F204-3CDE-3CBB-5A1105F532F7}"/>
              </a:ext>
            </a:extLst>
          </p:cNvPr>
          <p:cNvSpPr txBox="1"/>
          <p:nvPr/>
        </p:nvSpPr>
        <p:spPr>
          <a:xfrm>
            <a:off x="5328237" y="2176979"/>
            <a:ext cx="457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י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88CC0-D324-8EEF-F590-AD6D8D2DAAC1}"/>
              </a:ext>
            </a:extLst>
          </p:cNvPr>
          <p:cNvSpPr txBox="1"/>
          <p:nvPr/>
        </p:nvSpPr>
        <p:spPr>
          <a:xfrm rot="20686127" flipH="1">
            <a:off x="4307325" y="2469059"/>
            <a:ext cx="203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ז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D46FA-F2A1-FC2B-3CE7-9DECE6628600}"/>
              </a:ext>
            </a:extLst>
          </p:cNvPr>
          <p:cNvSpPr txBox="1"/>
          <p:nvPr/>
        </p:nvSpPr>
        <p:spPr>
          <a:xfrm>
            <a:off x="1744958" y="2206738"/>
            <a:ext cx="6014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ר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F476D5-4317-8B42-C3A9-D6A7D1CA8040}"/>
              </a:ext>
            </a:extLst>
          </p:cNvPr>
          <p:cNvSpPr txBox="1"/>
          <p:nvPr/>
        </p:nvSpPr>
        <p:spPr>
          <a:xfrm>
            <a:off x="3267341" y="2902802"/>
            <a:ext cx="4555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6600" dirty="0">
                <a:latin typeface="Alef" panose="00000500000000000000" pitchFamily="2" charset="-79"/>
                <a:cs typeface="Alef" panose="00000500000000000000" pitchFamily="2" charset="-79"/>
              </a:rPr>
              <a:t>ו</a:t>
            </a:r>
            <a:endParaRPr lang="en-US" sz="66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188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B34432-1C4E-5598-CFA7-B1BB84FEF9DB}"/>
              </a:ext>
            </a:extLst>
          </p:cNvPr>
          <p:cNvSpPr/>
          <p:nvPr/>
        </p:nvSpPr>
        <p:spPr>
          <a:xfrm>
            <a:off x="8120743" y="0"/>
            <a:ext cx="4071257" cy="6858000"/>
          </a:xfrm>
          <a:prstGeom prst="rect">
            <a:avLst/>
          </a:prstGeom>
          <a:solidFill>
            <a:srgbClr val="B1D1E3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F6AE14-9496-BC99-76ED-4DF5F677646E}"/>
              </a:ext>
            </a:extLst>
          </p:cNvPr>
          <p:cNvSpPr/>
          <p:nvPr/>
        </p:nvSpPr>
        <p:spPr>
          <a:xfrm>
            <a:off x="2498271" y="1759000"/>
            <a:ext cx="1863132" cy="17743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he-IL" b="1" dirty="0">
                <a:solidFill>
                  <a:sysClr val="windowText" lastClr="000000"/>
                </a:solidFill>
              </a:rPr>
              <a:t>מדדי מרכוז:</a:t>
            </a:r>
          </a:p>
          <a:p>
            <a:pPr algn="r" rtl="1"/>
            <a:r>
              <a:rPr lang="he-IL" dirty="0">
                <a:solidFill>
                  <a:sysClr val="windowText" lastClr="000000"/>
                </a:solidFill>
              </a:rPr>
              <a:t>ממוצע </a:t>
            </a:r>
          </a:p>
          <a:p>
            <a:pPr algn="r" rtl="1"/>
            <a:r>
              <a:rPr lang="he-IL" dirty="0">
                <a:solidFill>
                  <a:sysClr val="windowText" lastClr="000000"/>
                </a:solidFill>
              </a:rPr>
              <a:t>חציון</a:t>
            </a:r>
          </a:p>
          <a:p>
            <a:pPr algn="r" rtl="1"/>
            <a:r>
              <a:rPr lang="he-IL" dirty="0">
                <a:solidFill>
                  <a:sysClr val="windowText" lastClr="000000"/>
                </a:solidFill>
              </a:rPr>
              <a:t>שכיח</a:t>
            </a:r>
          </a:p>
          <a:p>
            <a:pPr algn="r" rtl="1"/>
            <a:r>
              <a:rPr lang="he-IL" dirty="0">
                <a:solidFill>
                  <a:sysClr val="windowText" lastClr="000000"/>
                </a:solidFill>
              </a:rPr>
              <a:t>אמצע טווח</a:t>
            </a:r>
            <a:endParaRPr lang="en-US" dirty="0">
              <a:solidFill>
                <a:sysClr val="windowText" lastClr="000000"/>
              </a:solidFill>
            </a:endParaRPr>
          </a:p>
          <a:p>
            <a:pPr marL="285750" indent="-285750" algn="ctr" rtl="1"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23D8168-9639-9338-325F-484DA5BC2DDD}"/>
              </a:ext>
            </a:extLst>
          </p:cNvPr>
          <p:cNvSpPr/>
          <p:nvPr/>
        </p:nvSpPr>
        <p:spPr>
          <a:xfrm>
            <a:off x="4561114" y="1759000"/>
            <a:ext cx="1831521" cy="3817208"/>
          </a:xfrm>
          <a:prstGeom prst="roundRect">
            <a:avLst/>
          </a:prstGeom>
          <a:solidFill>
            <a:srgbClr val="EC98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250000"/>
              </a:lnSpc>
            </a:pPr>
            <a:r>
              <a:rPr lang="he-IL" b="1" dirty="0">
                <a:solidFill>
                  <a:sysClr val="windowText" lastClr="000000"/>
                </a:solidFill>
              </a:rPr>
              <a:t>מדדי פיזור:</a:t>
            </a:r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שונות 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סטיית תקן</a:t>
            </a:r>
          </a:p>
          <a:p>
            <a:pPr marL="285750" indent="-285750" algn="r" rt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טווח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B7E00A-0221-5EC2-6C3E-EC1BC3B45B98}"/>
              </a:ext>
            </a:extLst>
          </p:cNvPr>
          <p:cNvSpPr/>
          <p:nvPr/>
        </p:nvSpPr>
        <p:spPr>
          <a:xfrm>
            <a:off x="2460171" y="3801836"/>
            <a:ext cx="1939332" cy="1774372"/>
          </a:xfrm>
          <a:prstGeom prst="roundRect">
            <a:avLst/>
          </a:prstGeom>
          <a:solidFill>
            <a:srgbClr val="D3E1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rtl="1"/>
            <a:r>
              <a:rPr lang="he-IL" b="1" dirty="0">
                <a:solidFill>
                  <a:sysClr val="windowText" lastClr="000000"/>
                </a:solidFill>
              </a:rPr>
              <a:t>מדדי מיקום יחסי:</a:t>
            </a:r>
            <a:endParaRPr lang="en-US" b="1" dirty="0">
              <a:solidFill>
                <a:sysClr val="windowText" lastClr="000000"/>
              </a:solidFill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אחוזונים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עשירונים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>
                <a:solidFill>
                  <a:sysClr val="windowText" lastClr="000000"/>
                </a:solidFill>
              </a:rPr>
              <a:t>רבעונים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4D1A8D8-8692-E00A-A077-5CE020098564}"/>
              </a:ext>
            </a:extLst>
          </p:cNvPr>
          <p:cNvSpPr/>
          <p:nvPr/>
        </p:nvSpPr>
        <p:spPr>
          <a:xfrm>
            <a:off x="8675076" y="1416292"/>
            <a:ext cx="2962589" cy="4234160"/>
          </a:xfrm>
          <a:prstGeom prst="roundRect">
            <a:avLst/>
          </a:prstGeom>
          <a:solidFill>
            <a:srgbClr val="D4E3EC">
              <a:alpha val="74902"/>
            </a:srgbClr>
          </a:solidFill>
          <a:ln w="57150">
            <a:solidFill>
              <a:srgbClr val="FFFFFF">
                <a:alpha val="6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1"/>
            <a:r>
              <a:rPr lang="en-US" sz="2800" b="1" dirty="0">
                <a:solidFill>
                  <a:sysClr val="windowText" lastClr="000000"/>
                </a:solidFill>
              </a:rPr>
              <a:t>Agenda: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ysClr val="windowText" lastClr="000000"/>
                </a:solidFill>
              </a:rPr>
              <a:t>שונות</a:t>
            </a:r>
          </a:p>
          <a:p>
            <a:pPr marL="457200" indent="-4572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sz="2800" dirty="0">
                <a:solidFill>
                  <a:sysClr val="windowText" lastClr="000000"/>
                </a:solidFill>
              </a:rPr>
              <a:t>סטיית תקן</a:t>
            </a:r>
            <a:r>
              <a:rPr lang="en-US" sz="2800" dirty="0">
                <a:solidFill>
                  <a:sysClr val="windowText" lastClr="000000"/>
                </a:solidFill>
              </a:rPr>
              <a:t> </a:t>
            </a:r>
            <a:endParaRPr lang="he-IL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6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4313C6B-605B-6D13-E636-713BC1D133CF}"/>
              </a:ext>
            </a:extLst>
          </p:cNvPr>
          <p:cNvSpPr/>
          <p:nvPr/>
        </p:nvSpPr>
        <p:spPr>
          <a:xfrm>
            <a:off x="0" y="3406999"/>
            <a:ext cx="12192000" cy="2754317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C28D23-8315-EBBC-9A5F-598857BF0454}"/>
              </a:ext>
            </a:extLst>
          </p:cNvPr>
          <p:cNvSpPr txBox="1"/>
          <p:nvPr/>
        </p:nvSpPr>
        <p:spPr>
          <a:xfrm>
            <a:off x="10337561" y="533400"/>
            <a:ext cx="1200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b="1" dirty="0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שונות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39577-F315-BE08-5F2F-739974E6128C}"/>
              </a:ext>
            </a:extLst>
          </p:cNvPr>
          <p:cNvSpPr txBox="1"/>
          <p:nvPr/>
        </p:nvSpPr>
        <p:spPr>
          <a:xfrm>
            <a:off x="372532" y="1022473"/>
            <a:ext cx="117453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שלושה סטודנטים ניגשו לשתי בחינות: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Python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 וסטטיסטיקה. </a:t>
            </a: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יהושוע קיבל 100 ו - 0 . </a:t>
            </a:r>
            <a:r>
              <a:rPr lang="he-IL" sz="2400" dirty="0" err="1">
                <a:latin typeface="Alef" panose="00000500000000000000" pitchFamily="2" charset="-79"/>
                <a:cs typeface="Alef" panose="00000500000000000000" pitchFamily="2" charset="-79"/>
              </a:rPr>
              <a:t>מלכישוע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קיבל 51 ו - 49 . מקסימה קיבלה 60 ו - 40 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הממוצע של שלושתם זהה: 50 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 אם לא היינו יודעים את הציונים שלהם, האם היינו יכולים לחשוב כי הידע שלהם זהה. סיכום הנתונים על ידי מדד המרכוז - ממוצע, אינו מספיק. עלינו למצוא דרך לבטא את הפיזור של הנתונים סביב הממוצע.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829076-CF73-0965-5D2B-DF1FCB24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030" y="3016235"/>
            <a:ext cx="8334590" cy="40052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77B62D-7816-C9A5-CCEB-C5582704AFDC}"/>
              </a:ext>
            </a:extLst>
          </p:cNvPr>
          <p:cNvSpPr txBox="1"/>
          <p:nvPr/>
        </p:nvSpPr>
        <p:spPr>
          <a:xfrm>
            <a:off x="8610600" y="3688226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40,60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10C7B-9700-C41C-8A86-9ED83D532A56}"/>
              </a:ext>
            </a:extLst>
          </p:cNvPr>
          <p:cNvSpPr txBox="1"/>
          <p:nvPr/>
        </p:nvSpPr>
        <p:spPr>
          <a:xfrm>
            <a:off x="2676985" y="3530055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0,100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EC498F-91A9-EA85-8E35-41B01E25D7EE}"/>
              </a:ext>
            </a:extLst>
          </p:cNvPr>
          <p:cNvSpPr txBox="1"/>
          <p:nvPr/>
        </p:nvSpPr>
        <p:spPr>
          <a:xfrm>
            <a:off x="5523324" y="3544024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49,51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ABA155-A112-894D-0FD4-11AEE4D991BF}"/>
                  </a:ext>
                </a:extLst>
              </p14:cNvPr>
              <p14:cNvContentPartPr/>
              <p14:nvPr/>
            </p14:nvContentPartPr>
            <p14:xfrm>
              <a:off x="-551657" y="206400"/>
              <a:ext cx="68040" cy="7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ABA155-A112-894D-0FD4-11AEE4D991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69297" y="188760"/>
                <a:ext cx="103680" cy="11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25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4A602-0D84-2815-DF54-2CC0B7BF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337063"/>
            <a:ext cx="11965070" cy="56395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30B6CD-14D7-F654-2FA8-F4AB2CA39DBB}"/>
                  </a:ext>
                </a:extLst>
              </p14:cNvPr>
              <p14:cNvContentPartPr/>
              <p14:nvPr/>
            </p14:nvContentPartPr>
            <p14:xfrm>
              <a:off x="2838960" y="4300200"/>
              <a:ext cx="47160" cy="3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30B6CD-14D7-F654-2FA8-F4AB2CA39D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9600" y="4290840"/>
                <a:ext cx="65880" cy="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40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C28D23-8315-EBBC-9A5F-598857BF0454}"/>
              </a:ext>
            </a:extLst>
          </p:cNvPr>
          <p:cNvSpPr txBox="1"/>
          <p:nvPr/>
        </p:nvSpPr>
        <p:spPr>
          <a:xfrm>
            <a:off x="8420370" y="533400"/>
            <a:ext cx="3118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b="1" dirty="0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i</a:t>
            </a:r>
            <a:r>
              <a:rPr lang="he-IL" sz="3200" b="1" dirty="0" err="1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נות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 var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i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39577-F315-BE08-5F2F-739974E6128C}"/>
              </a:ext>
            </a:extLst>
          </p:cNvPr>
          <p:cNvSpPr txBox="1"/>
          <p:nvPr/>
        </p:nvSpPr>
        <p:spPr>
          <a:xfrm>
            <a:off x="-130628" y="1207531"/>
            <a:ext cx="1211547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השונות מוגדרת כממוצע ריבועי הסטיות של התצפיות מהממוצע:</a:t>
            </a: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az-Cyrl-AZ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הסימון </a:t>
            </a:r>
            <a:r>
              <a:rPr lang="en-US" sz="2400" dirty="0">
                <a:latin typeface="Copperplate Gothic Bold" panose="020E0705020206020404" pitchFamily="34" charset="0"/>
                <a:cs typeface="Alef" panose="00000500000000000000" pitchFamily="2" charset="-79"/>
              </a:rPr>
              <a:t> </a:t>
            </a:r>
            <a:r>
              <a:rPr lang="el-GR" sz="3600" dirty="0">
                <a:latin typeface="Copperplate Gothic Bold" panose="020E0705020206020404" pitchFamily="34" charset="0"/>
                <a:cs typeface="Alef" panose="00000500000000000000" pitchFamily="2" charset="-79"/>
              </a:rPr>
              <a:t>σ</a:t>
            </a:r>
            <a:r>
              <a:rPr lang="en-US" sz="3600" baseline="30000" dirty="0">
                <a:latin typeface="Copperplate Gothic Bold" panose="020E0705020206020404" pitchFamily="34" charset="0"/>
                <a:cs typeface="Alef" panose="00000500000000000000" pitchFamily="2" charset="-79"/>
              </a:rPr>
              <a:t>2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(סיגמא בריבוע) מתייחס לשונות של כל האוכלוסייה. </a:t>
            </a:r>
          </a:p>
          <a:p>
            <a:pPr algn="r" rtl="1"/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את השונות של המדגם מסמנים על ידי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 </a:t>
            </a:r>
            <a:r>
              <a:rPr lang="en-US" sz="3600" dirty="0">
                <a:latin typeface="Alef" panose="00000500000000000000" pitchFamily="2" charset="-79"/>
                <a:cs typeface="Alef" panose="00000500000000000000" pitchFamily="2" charset="-79"/>
              </a:rPr>
              <a:t>s</a:t>
            </a:r>
            <a:r>
              <a:rPr lang="en-US" sz="3600" baseline="30000" dirty="0">
                <a:latin typeface="Alef" panose="00000500000000000000" pitchFamily="2" charset="-79"/>
                <a:cs typeface="Alef" panose="00000500000000000000" pitchFamily="2" charset="-79"/>
              </a:rPr>
              <a:t>2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he-IL" sz="2400" dirty="0"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בינתיים, נשתמש בנוסחה ל 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el-GR" sz="2400" dirty="0">
                <a:latin typeface="Copperplate Gothic Bold" panose="020E0705020206020404" pitchFamily="34" charset="0"/>
                <a:cs typeface="Alef" panose="00000500000000000000" pitchFamily="2" charset="-79"/>
              </a:rPr>
              <a:t>σ</a:t>
            </a:r>
            <a:r>
              <a:rPr lang="en-US" sz="2400" baseline="30000" dirty="0">
                <a:latin typeface="Copperplate Gothic Bold" panose="020E0705020206020404" pitchFamily="34" charset="0"/>
                <a:cs typeface="Alef" panose="00000500000000000000" pitchFamily="2" charset="-79"/>
              </a:rPr>
              <a:t>2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כאשר לפנינו אוכלוסייה סופית קטנה וקל לחשב שונות לכולם,</a:t>
            </a:r>
            <a:r>
              <a:rPr lang="en-US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400" dirty="0">
                <a:latin typeface="Alef" panose="00000500000000000000" pitchFamily="2" charset="-79"/>
                <a:cs typeface="Alef" panose="00000500000000000000" pitchFamily="2" charset="-79"/>
              </a:rPr>
              <a:t>ונשתמש בנוסחה ל - כאשר לפנינו מדגם.</a:t>
            </a:r>
            <a:endParaRPr lang="en-US" sz="2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E9B73D-9E89-2DFB-E304-5EBAA1B041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05435" y="1333013"/>
            <a:ext cx="3372321" cy="1181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40253-7B75-D81F-D48B-4512E320D95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75073" y="3428998"/>
            <a:ext cx="3353268" cy="11717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E5026F-ABA5-57FD-0583-F63636DC5686}"/>
                  </a:ext>
                </a:extLst>
              </p14:cNvPr>
              <p14:cNvContentPartPr/>
              <p14:nvPr/>
            </p14:nvContentPartPr>
            <p14:xfrm>
              <a:off x="6809040" y="3787920"/>
              <a:ext cx="28440" cy="23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E5026F-ABA5-57FD-0583-F63636DC56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9680" y="3778560"/>
                <a:ext cx="47160" cy="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92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58F6F7-15AC-760B-2C94-99240A92369F}"/>
              </a:ext>
            </a:extLst>
          </p:cNvPr>
          <p:cNvSpPr txBox="1"/>
          <p:nvPr/>
        </p:nvSpPr>
        <p:spPr>
          <a:xfrm>
            <a:off x="195944" y="826082"/>
            <a:ext cx="1141639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השונות, שזה עתה חישבנו, נותנת לנו את הפיזור הרצוי. עם זאת, היחידות של השונות אינן זהות ליחידות של הנתונים</a:t>
            </a:r>
          </a:p>
          <a:p>
            <a:pPr algn="r" rtl="1"/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הגולמיים, אלא מהוות את ריבוע היחידות הגולמיות. </a:t>
            </a:r>
            <a:endParaRPr lang="en-US" sz="2000" b="0" i="0" u="none" strike="noStrike" baseline="0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לדוגמא, אם הנתונים הם ציונים, אזי היחידות הן נקודות, ואילו היחידות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של השונות הן נקודות בריבוע. אם הנתונים הם ק"ג, אז יחידות השונות הן ק"ג בריבוע. בעוד מתמטית מאוד נוח לעבוד עם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השונות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</a:t>
            </a:r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כאשר מנסחים מסקנה מילולית, צריך שהיחידות יתאימו. לשם כך נגדיר את סטיית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התקן.</a:t>
            </a:r>
            <a:endParaRPr lang="en-US" sz="2000" b="0" i="0" u="none" strike="noStrike" baseline="0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endParaRPr lang="en-US" sz="2000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he-IL" sz="2000" b="1" dirty="0">
                <a:solidFill>
                  <a:schemeClr val="accent4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סטיית תקן </a:t>
            </a:r>
            <a:r>
              <a:rPr lang="el-GR" sz="2000" b="1" dirty="0">
                <a:solidFill>
                  <a:schemeClr val="accent4">
                    <a:lumMod val="50000"/>
                  </a:schemeClr>
                </a:solidFill>
                <a:latin typeface="Copperplate Gothic Bold" panose="020E0705020206020404" pitchFamily="34" charset="0"/>
                <a:cs typeface="Alef" panose="00000500000000000000" pitchFamily="2" charset="-79"/>
              </a:rPr>
              <a:t>σ </a:t>
            </a:r>
            <a:r>
              <a:rPr lang="he-IL" sz="200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:  שורש ריבועי של שונות </a:t>
            </a:r>
            <a:endParaRPr lang="he-IL" sz="2000" b="0" i="0" u="none" strike="noStrike" baseline="0" dirty="0">
              <a:solidFill>
                <a:srgbClr val="000000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algn="r" rtl="1"/>
            <a:r>
              <a:rPr lang="en-US" sz="4400" b="0" i="0" u="none" strike="noStrike" baseline="0" dirty="0">
                <a:solidFill>
                  <a:srgbClr val="FFFFFF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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913B-E621-29ED-96DA-BDC93F86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899" y="4057736"/>
            <a:ext cx="3181794" cy="12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6347E-EC81-4A9D-0B5D-AAC5396EE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3" y="4057737"/>
            <a:ext cx="3296110" cy="12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69C765-5575-ED1F-F25C-D098F157A8E6}"/>
              </a:ext>
            </a:extLst>
          </p:cNvPr>
          <p:cNvSpPr txBox="1"/>
          <p:nvPr/>
        </p:nvSpPr>
        <p:spPr>
          <a:xfrm>
            <a:off x="9601849" y="241306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b="1" dirty="0">
                <a:solidFill>
                  <a:schemeClr val="accent4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סטיית תקן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7583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FF70826-8167-EC13-DFDC-B9304444A012}"/>
              </a:ext>
            </a:extLst>
          </p:cNvPr>
          <p:cNvSpPr/>
          <p:nvPr/>
        </p:nvSpPr>
        <p:spPr>
          <a:xfrm>
            <a:off x="1785906" y="1364691"/>
            <a:ext cx="7815943" cy="433251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8F6F7-15AC-760B-2C94-99240A92369F}"/>
              </a:ext>
            </a:extLst>
          </p:cNvPr>
          <p:cNvSpPr txBox="1"/>
          <p:nvPr/>
        </p:nvSpPr>
        <p:spPr>
          <a:xfrm>
            <a:off x="195944" y="826082"/>
            <a:ext cx="114163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2000" b="0" i="0" u="none" strike="noStrike" baseline="0" dirty="0">
                <a:solidFill>
                  <a:srgbClr val="000000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ברמה המהותית- סטיית תקן היא יחידה שמודדת מרחק מהממוצע</a:t>
            </a:r>
          </a:p>
          <a:p>
            <a:pPr algn="r" rtl="1"/>
            <a:r>
              <a:rPr lang="en-US" sz="4400" b="0" i="0" u="none" strike="noStrike" baseline="0" dirty="0">
                <a:solidFill>
                  <a:srgbClr val="FFFFFF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</a:t>
            </a:r>
            <a:endParaRPr lang="en-US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9C765-5575-ED1F-F25C-D098F157A8E6}"/>
              </a:ext>
            </a:extLst>
          </p:cNvPr>
          <p:cNvSpPr txBox="1"/>
          <p:nvPr/>
        </p:nvSpPr>
        <p:spPr>
          <a:xfrm>
            <a:off x="9601849" y="241306"/>
            <a:ext cx="2010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3200" b="1" dirty="0">
                <a:solidFill>
                  <a:schemeClr val="accent4">
                    <a:lumMod val="50000"/>
                  </a:schemeClr>
                </a:solidFill>
                <a:latin typeface="Alef" panose="00000500000000000000" pitchFamily="2" charset="-79"/>
                <a:cs typeface="Alef" panose="00000500000000000000" pitchFamily="2" charset="-79"/>
              </a:rPr>
              <a:t>סטיית תקן</a:t>
            </a:r>
            <a:endParaRPr lang="en-US" sz="3200" b="1" dirty="0">
              <a:solidFill>
                <a:schemeClr val="accent4">
                  <a:lumMod val="50000"/>
                </a:schemeClr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314BA4-AA80-CC5F-D752-6EDA971D9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6" r="15939" b="37822"/>
          <a:stretch/>
        </p:blipFill>
        <p:spPr>
          <a:xfrm>
            <a:off x="1665514" y="1364691"/>
            <a:ext cx="7815943" cy="43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16187"/>
      </p:ext>
    </p:extLst>
  </p:cSld>
  <p:clrMapOvr>
    <a:masterClrMapping/>
  </p:clrMapOvr>
</p:sld>
</file>

<file path=ppt/theme/theme1.xml><?xml version="1.0" encoding="utf-8"?>
<a:theme xmlns:a="http://schemas.openxmlformats.org/drawingml/2006/main" name="SOTERIA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yberPro-Presentation-v0.4-ENG.pptx" id="{7844918F-E687-3842-AC44-F7383EC6D140}" vid="{07D39C44-A07E-0349-95AD-7EE392E339DE}"/>
    </a:ext>
  </a:extLst>
</a:theme>
</file>

<file path=ppt/theme/theme2.xml><?xml version="1.0" encoding="utf-8"?>
<a:theme xmlns:a="http://schemas.openxmlformats.org/drawingml/2006/main" name="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285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Alef</vt:lpstr>
      <vt:lpstr>Aptos</vt:lpstr>
      <vt:lpstr>Arial</vt:lpstr>
      <vt:lpstr>Calibri</vt:lpstr>
      <vt:lpstr>Copperplate Gothic Bold</vt:lpstr>
      <vt:lpstr>Corbel</vt:lpstr>
      <vt:lpstr>SOTERIA Theme</vt:lpstr>
      <vt:lpstr>Custom Design</vt:lpstr>
      <vt:lpstr>1_Custom Design</vt:lpstr>
      <vt:lpstr>2_Custom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2024-09-29T12:31:41Z</dcterms:created>
  <dcterms:modified xsi:type="dcterms:W3CDTF">2024-10-01T10:25:28Z</dcterms:modified>
</cp:coreProperties>
</file>