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56" r:id="rId5"/>
    <p:sldId id="258" r:id="rId6"/>
    <p:sldId id="264" r:id="rId7"/>
    <p:sldId id="283" r:id="rId8"/>
    <p:sldId id="288" r:id="rId9"/>
    <p:sldId id="287" r:id="rId10"/>
    <p:sldId id="266" r:id="rId11"/>
    <p:sldId id="284" r:id="rId12"/>
    <p:sldId id="289" r:id="rId13"/>
    <p:sldId id="290" r:id="rId14"/>
    <p:sldId id="291" r:id="rId15"/>
    <p:sldId id="292" r:id="rId16"/>
    <p:sldId id="29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03" autoAdjust="0"/>
    <p:restoredTop sz="94660"/>
  </p:normalViewPr>
  <p:slideViewPr>
    <p:cSldViewPr snapToGrid="0">
      <p:cViewPr varScale="1">
        <p:scale>
          <a:sx n="68" d="100"/>
          <a:sy n="68" d="100"/>
        </p:scale>
        <p:origin x="624" y="66"/>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1/8/2025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S&amp;P 500 Index</a:t>
            </a:r>
            <a:br>
              <a:rPr lang="en-US" dirty="0"/>
            </a:br>
            <a:r>
              <a:rPr lang="en-US" sz="3200" dirty="0"/>
              <a:t>Mid-Project</a:t>
            </a:r>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p:txBody>
          <a:bodyPr/>
          <a:lstStyle/>
          <a:p>
            <a:pPr marL="0" indent="0">
              <a:buNone/>
            </a:pPr>
            <a:r>
              <a:rPr lang="en-US" dirty="0"/>
              <a:t> Daniel </a:t>
            </a:r>
            <a:r>
              <a:rPr lang="en-US" dirty="0" err="1"/>
              <a:t>Dekhtyar</a:t>
            </a:r>
            <a:r>
              <a:rPr lang="en-US" dirty="0"/>
              <a:t> &amp; Sivan Iluz</a:t>
            </a:r>
          </a:p>
        </p:txBody>
      </p:sp>
      <p:pic>
        <p:nvPicPr>
          <p:cNvPr id="1028" name="Picture 4" descr="Technion Israel Institute of Technology IT Logo PNG vector in SVG, PDF, AI,  CDR format">
            <a:extLst>
              <a:ext uri="{FF2B5EF4-FFF2-40B4-BE49-F238E27FC236}">
                <a16:creationId xmlns:a16="http://schemas.microsoft.com/office/drawing/2014/main" id="{80BA05ED-EEE6-840E-30FC-B82090DBCD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31925" y="3936936"/>
            <a:ext cx="3388451" cy="2543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AE918-A935-F327-8CD8-50B5FB4FD4F3}"/>
              </a:ext>
            </a:extLst>
          </p:cNvPr>
          <p:cNvSpPr>
            <a:spLocks noGrp="1"/>
          </p:cNvSpPr>
          <p:nvPr>
            <p:ph type="title"/>
          </p:nvPr>
        </p:nvSpPr>
        <p:spPr/>
        <p:txBody>
          <a:bodyPr/>
          <a:lstStyle/>
          <a:p>
            <a:r>
              <a:rPr lang="en-US" dirty="0"/>
              <a:t>The Average Closing Price</a:t>
            </a:r>
            <a:endParaRPr lang="en-IL" dirty="0"/>
          </a:p>
        </p:txBody>
      </p:sp>
      <p:sp>
        <p:nvSpPr>
          <p:cNvPr id="3" name="Slide Number Placeholder 2">
            <a:extLst>
              <a:ext uri="{FF2B5EF4-FFF2-40B4-BE49-F238E27FC236}">
                <a16:creationId xmlns:a16="http://schemas.microsoft.com/office/drawing/2014/main" id="{24294770-F1C4-05A1-1E19-A58C43B6A6AC}"/>
              </a:ext>
            </a:extLst>
          </p:cNvPr>
          <p:cNvSpPr>
            <a:spLocks noGrp="1"/>
          </p:cNvSpPr>
          <p:nvPr>
            <p:ph type="sldNum" sz="quarter" idx="12"/>
          </p:nvPr>
        </p:nvSpPr>
        <p:spPr/>
        <p:txBody>
          <a:bodyPr/>
          <a:lstStyle/>
          <a:p>
            <a:fld id="{C263D6C4-4840-40CC-AC84-17E24B3B7BDE}" type="slidenum">
              <a:rPr lang="en-US" noProof="0" smtClean="0"/>
              <a:pPr/>
              <a:t>10</a:t>
            </a:fld>
            <a:endParaRPr lang="en-US" noProof="0" dirty="0"/>
          </a:p>
        </p:txBody>
      </p:sp>
      <p:pic>
        <p:nvPicPr>
          <p:cNvPr id="9" name="Picture 8">
            <a:extLst>
              <a:ext uri="{FF2B5EF4-FFF2-40B4-BE49-F238E27FC236}">
                <a16:creationId xmlns:a16="http://schemas.microsoft.com/office/drawing/2014/main" id="{BDDC561A-74B7-79DF-6888-FB9C7E03ADCC}"/>
              </a:ext>
            </a:extLst>
          </p:cNvPr>
          <p:cNvPicPr>
            <a:picLocks noChangeAspect="1"/>
          </p:cNvPicPr>
          <p:nvPr/>
        </p:nvPicPr>
        <p:blipFill>
          <a:blip r:embed="rId2"/>
          <a:stretch>
            <a:fillRect/>
          </a:stretch>
        </p:blipFill>
        <p:spPr>
          <a:xfrm>
            <a:off x="5858731" y="4265006"/>
            <a:ext cx="4793076" cy="1794199"/>
          </a:xfrm>
          <a:prstGeom prst="rect">
            <a:avLst/>
          </a:prstGeom>
        </p:spPr>
      </p:pic>
      <p:pic>
        <p:nvPicPr>
          <p:cNvPr id="11" name="Picture 10">
            <a:extLst>
              <a:ext uri="{FF2B5EF4-FFF2-40B4-BE49-F238E27FC236}">
                <a16:creationId xmlns:a16="http://schemas.microsoft.com/office/drawing/2014/main" id="{2AB8137F-D171-60B1-A0FA-CABF8F6BA411}"/>
              </a:ext>
            </a:extLst>
          </p:cNvPr>
          <p:cNvPicPr>
            <a:picLocks noChangeAspect="1"/>
          </p:cNvPicPr>
          <p:nvPr/>
        </p:nvPicPr>
        <p:blipFill>
          <a:blip r:embed="rId3"/>
          <a:stretch>
            <a:fillRect/>
          </a:stretch>
        </p:blipFill>
        <p:spPr>
          <a:xfrm>
            <a:off x="388758" y="1660008"/>
            <a:ext cx="5229410" cy="4391548"/>
          </a:xfrm>
          <a:prstGeom prst="rect">
            <a:avLst/>
          </a:prstGeom>
        </p:spPr>
      </p:pic>
      <p:sp>
        <p:nvSpPr>
          <p:cNvPr id="12" name="TextBox 11">
            <a:extLst>
              <a:ext uri="{FF2B5EF4-FFF2-40B4-BE49-F238E27FC236}">
                <a16:creationId xmlns:a16="http://schemas.microsoft.com/office/drawing/2014/main" id="{616C51EB-4A4E-9F0D-CF11-7B3D6134780B}"/>
              </a:ext>
            </a:extLst>
          </p:cNvPr>
          <p:cNvSpPr txBox="1"/>
          <p:nvPr/>
        </p:nvSpPr>
        <p:spPr>
          <a:xfrm>
            <a:off x="6365889" y="1768570"/>
            <a:ext cx="4793076" cy="646331"/>
          </a:xfrm>
          <a:prstGeom prst="rect">
            <a:avLst/>
          </a:prstGeom>
          <a:noFill/>
        </p:spPr>
        <p:txBody>
          <a:bodyPr wrap="square" rtlCol="0">
            <a:spAutoFit/>
          </a:bodyPr>
          <a:lstStyle/>
          <a:p>
            <a:pPr algn="r" rtl="1"/>
            <a:r>
              <a:rPr lang="he-IL" dirty="0">
                <a:solidFill>
                  <a:schemeClr val="bg1"/>
                </a:solidFill>
              </a:rPr>
              <a:t>מוצג </a:t>
            </a:r>
            <a:r>
              <a:rPr lang="en-US" dirty="0">
                <a:solidFill>
                  <a:schemeClr val="bg1"/>
                </a:solidFill>
              </a:rPr>
              <a:t>bar chart</a:t>
            </a:r>
            <a:r>
              <a:rPr lang="he-IL" dirty="0">
                <a:solidFill>
                  <a:schemeClr val="bg1"/>
                </a:solidFill>
              </a:rPr>
              <a:t> של מחירי הסגירה וקו המראה את ממצוע מחיר הסגירה בשנת 2024</a:t>
            </a:r>
            <a:endParaRPr lang="en-IL" dirty="0">
              <a:solidFill>
                <a:schemeClr val="bg1"/>
              </a:solidFill>
            </a:endParaRPr>
          </a:p>
        </p:txBody>
      </p:sp>
    </p:spTree>
    <p:extLst>
      <p:ext uri="{BB962C8B-B14F-4D97-AF65-F5344CB8AC3E}">
        <p14:creationId xmlns:p14="http://schemas.microsoft.com/office/powerpoint/2010/main" val="15692677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2BAEF-C7F5-77B6-406F-A44EDA93B48E}"/>
              </a:ext>
            </a:extLst>
          </p:cNvPr>
          <p:cNvSpPr>
            <a:spLocks noGrp="1"/>
          </p:cNvSpPr>
          <p:nvPr>
            <p:ph type="title"/>
          </p:nvPr>
        </p:nvSpPr>
        <p:spPr/>
        <p:txBody>
          <a:bodyPr/>
          <a:lstStyle/>
          <a:p>
            <a:r>
              <a:rPr lang="en-US" dirty="0"/>
              <a:t>Regression Between Closing Price and Volume</a:t>
            </a:r>
            <a:endParaRPr lang="en-IL" dirty="0"/>
          </a:p>
        </p:txBody>
      </p:sp>
      <p:sp>
        <p:nvSpPr>
          <p:cNvPr id="3" name="Slide Number Placeholder 2">
            <a:extLst>
              <a:ext uri="{FF2B5EF4-FFF2-40B4-BE49-F238E27FC236}">
                <a16:creationId xmlns:a16="http://schemas.microsoft.com/office/drawing/2014/main" id="{22188859-4767-185F-AB3F-12900157D9E7}"/>
              </a:ext>
            </a:extLst>
          </p:cNvPr>
          <p:cNvSpPr>
            <a:spLocks noGrp="1"/>
          </p:cNvSpPr>
          <p:nvPr>
            <p:ph type="sldNum" sz="quarter" idx="12"/>
          </p:nvPr>
        </p:nvSpPr>
        <p:spPr/>
        <p:txBody>
          <a:bodyPr/>
          <a:lstStyle/>
          <a:p>
            <a:fld id="{C263D6C4-4840-40CC-AC84-17E24B3B7BDE}" type="slidenum">
              <a:rPr lang="en-US" noProof="0" smtClean="0"/>
              <a:pPr/>
              <a:t>11</a:t>
            </a:fld>
            <a:endParaRPr lang="en-US" noProof="0" dirty="0"/>
          </a:p>
        </p:txBody>
      </p:sp>
      <p:pic>
        <p:nvPicPr>
          <p:cNvPr id="5" name="Picture 4">
            <a:extLst>
              <a:ext uri="{FF2B5EF4-FFF2-40B4-BE49-F238E27FC236}">
                <a16:creationId xmlns:a16="http://schemas.microsoft.com/office/drawing/2014/main" id="{12787523-4216-269E-900F-C6290663C0C8}"/>
              </a:ext>
            </a:extLst>
          </p:cNvPr>
          <p:cNvPicPr>
            <a:picLocks noChangeAspect="1"/>
          </p:cNvPicPr>
          <p:nvPr/>
        </p:nvPicPr>
        <p:blipFill>
          <a:blip r:embed="rId2"/>
          <a:stretch>
            <a:fillRect/>
          </a:stretch>
        </p:blipFill>
        <p:spPr>
          <a:xfrm>
            <a:off x="4802959" y="5383640"/>
            <a:ext cx="5033375" cy="548571"/>
          </a:xfrm>
          <a:prstGeom prst="rect">
            <a:avLst/>
          </a:prstGeom>
        </p:spPr>
      </p:pic>
      <p:pic>
        <p:nvPicPr>
          <p:cNvPr id="7" name="Picture 6">
            <a:extLst>
              <a:ext uri="{FF2B5EF4-FFF2-40B4-BE49-F238E27FC236}">
                <a16:creationId xmlns:a16="http://schemas.microsoft.com/office/drawing/2014/main" id="{E4F70BED-BB1E-2050-1EED-7964EA859CB0}"/>
              </a:ext>
            </a:extLst>
          </p:cNvPr>
          <p:cNvPicPr>
            <a:picLocks noChangeAspect="1"/>
          </p:cNvPicPr>
          <p:nvPr/>
        </p:nvPicPr>
        <p:blipFill>
          <a:blip r:embed="rId3"/>
          <a:stretch>
            <a:fillRect/>
          </a:stretch>
        </p:blipFill>
        <p:spPr>
          <a:xfrm>
            <a:off x="290199" y="1646191"/>
            <a:ext cx="4286020" cy="4286020"/>
          </a:xfrm>
          <a:prstGeom prst="rect">
            <a:avLst/>
          </a:prstGeom>
        </p:spPr>
      </p:pic>
      <p:sp>
        <p:nvSpPr>
          <p:cNvPr id="9" name="TextBox 8">
            <a:extLst>
              <a:ext uri="{FF2B5EF4-FFF2-40B4-BE49-F238E27FC236}">
                <a16:creationId xmlns:a16="http://schemas.microsoft.com/office/drawing/2014/main" id="{3AC0226F-2874-DDF8-8904-F129ED743847}"/>
              </a:ext>
            </a:extLst>
          </p:cNvPr>
          <p:cNvSpPr txBox="1"/>
          <p:nvPr/>
        </p:nvSpPr>
        <p:spPr>
          <a:xfrm>
            <a:off x="5946338" y="2009490"/>
            <a:ext cx="4659607" cy="1200329"/>
          </a:xfrm>
          <a:prstGeom prst="rect">
            <a:avLst/>
          </a:prstGeom>
          <a:noFill/>
        </p:spPr>
        <p:txBody>
          <a:bodyPr wrap="square" rtlCol="0">
            <a:spAutoFit/>
          </a:bodyPr>
          <a:lstStyle/>
          <a:p>
            <a:pPr algn="r" rtl="1"/>
            <a:r>
              <a:rPr lang="he-IL" dirty="0">
                <a:solidFill>
                  <a:schemeClr val="bg1"/>
                </a:solidFill>
              </a:rPr>
              <a:t>גרף </a:t>
            </a:r>
            <a:r>
              <a:rPr lang="en-US" dirty="0">
                <a:solidFill>
                  <a:schemeClr val="bg1"/>
                </a:solidFill>
              </a:rPr>
              <a:t>joint plot</a:t>
            </a:r>
            <a:r>
              <a:rPr lang="he-IL" dirty="0">
                <a:solidFill>
                  <a:schemeClr val="bg1"/>
                </a:solidFill>
              </a:rPr>
              <a:t> הבוחן יחס בין מחירי הסגירה ונפח המסחר.</a:t>
            </a:r>
          </a:p>
          <a:p>
            <a:pPr algn="r" rtl="1"/>
            <a:r>
              <a:rPr lang="he-IL" dirty="0">
                <a:solidFill>
                  <a:schemeClr val="bg1"/>
                </a:solidFill>
              </a:rPr>
              <a:t>אפשר לראות שנפח המסחר אינו משפיע בצורה ניכרת על מחיר המניה באותו יום.</a:t>
            </a:r>
            <a:endParaRPr lang="en-IL" dirty="0">
              <a:solidFill>
                <a:schemeClr val="bg1"/>
              </a:solidFill>
            </a:endParaRPr>
          </a:p>
        </p:txBody>
      </p:sp>
    </p:spTree>
    <p:extLst>
      <p:ext uri="{BB962C8B-B14F-4D97-AF65-F5344CB8AC3E}">
        <p14:creationId xmlns:p14="http://schemas.microsoft.com/office/powerpoint/2010/main" val="32263004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CE64-F9AD-8AD9-369B-0A7D039B6E3A}"/>
              </a:ext>
            </a:extLst>
          </p:cNvPr>
          <p:cNvSpPr>
            <a:spLocks noGrp="1"/>
          </p:cNvSpPr>
          <p:nvPr>
            <p:ph type="title"/>
          </p:nvPr>
        </p:nvSpPr>
        <p:spPr/>
        <p:txBody>
          <a:bodyPr/>
          <a:lstStyle/>
          <a:p>
            <a:r>
              <a:rPr lang="en-US" dirty="0"/>
              <a:t>Regression Between High Price and Low Price </a:t>
            </a:r>
            <a:endParaRPr lang="en-IL" dirty="0"/>
          </a:p>
        </p:txBody>
      </p:sp>
      <p:sp>
        <p:nvSpPr>
          <p:cNvPr id="3" name="Slide Number Placeholder 2">
            <a:extLst>
              <a:ext uri="{FF2B5EF4-FFF2-40B4-BE49-F238E27FC236}">
                <a16:creationId xmlns:a16="http://schemas.microsoft.com/office/drawing/2014/main" id="{153DEC20-3B2B-66F3-976E-EAF958C83E1B}"/>
              </a:ext>
            </a:extLst>
          </p:cNvPr>
          <p:cNvSpPr>
            <a:spLocks noGrp="1"/>
          </p:cNvSpPr>
          <p:nvPr>
            <p:ph type="sldNum" sz="quarter" idx="12"/>
          </p:nvPr>
        </p:nvSpPr>
        <p:spPr/>
        <p:txBody>
          <a:bodyPr/>
          <a:lstStyle/>
          <a:p>
            <a:fld id="{C263D6C4-4840-40CC-AC84-17E24B3B7BDE}" type="slidenum">
              <a:rPr lang="en-US" noProof="0" smtClean="0"/>
              <a:pPr/>
              <a:t>12</a:t>
            </a:fld>
            <a:endParaRPr lang="en-US" noProof="0" dirty="0"/>
          </a:p>
        </p:txBody>
      </p:sp>
      <p:pic>
        <p:nvPicPr>
          <p:cNvPr id="5" name="Picture 4">
            <a:extLst>
              <a:ext uri="{FF2B5EF4-FFF2-40B4-BE49-F238E27FC236}">
                <a16:creationId xmlns:a16="http://schemas.microsoft.com/office/drawing/2014/main" id="{8CC863F0-C46D-76DD-21EA-53D34863F13C}"/>
              </a:ext>
            </a:extLst>
          </p:cNvPr>
          <p:cNvPicPr>
            <a:picLocks noChangeAspect="1"/>
          </p:cNvPicPr>
          <p:nvPr/>
        </p:nvPicPr>
        <p:blipFill>
          <a:blip r:embed="rId2"/>
          <a:stretch>
            <a:fillRect/>
          </a:stretch>
        </p:blipFill>
        <p:spPr>
          <a:xfrm>
            <a:off x="5168823" y="5504757"/>
            <a:ext cx="5224445" cy="545525"/>
          </a:xfrm>
          <a:prstGeom prst="rect">
            <a:avLst/>
          </a:prstGeom>
        </p:spPr>
      </p:pic>
      <p:pic>
        <p:nvPicPr>
          <p:cNvPr id="9" name="Picture 8">
            <a:extLst>
              <a:ext uri="{FF2B5EF4-FFF2-40B4-BE49-F238E27FC236}">
                <a16:creationId xmlns:a16="http://schemas.microsoft.com/office/drawing/2014/main" id="{4903D3EF-FADE-A1A9-DB0E-B91EC9C1B25F}"/>
              </a:ext>
            </a:extLst>
          </p:cNvPr>
          <p:cNvPicPr>
            <a:picLocks noChangeAspect="1"/>
          </p:cNvPicPr>
          <p:nvPr/>
        </p:nvPicPr>
        <p:blipFill>
          <a:blip r:embed="rId3"/>
          <a:stretch>
            <a:fillRect/>
          </a:stretch>
        </p:blipFill>
        <p:spPr>
          <a:xfrm>
            <a:off x="339477" y="1518340"/>
            <a:ext cx="4582951" cy="4531942"/>
          </a:xfrm>
          <a:prstGeom prst="rect">
            <a:avLst/>
          </a:prstGeom>
        </p:spPr>
      </p:pic>
      <p:sp>
        <p:nvSpPr>
          <p:cNvPr id="11" name="TextBox 10">
            <a:extLst>
              <a:ext uri="{FF2B5EF4-FFF2-40B4-BE49-F238E27FC236}">
                <a16:creationId xmlns:a16="http://schemas.microsoft.com/office/drawing/2014/main" id="{96EE03A1-E0B1-AAA1-E499-1217853780FC}"/>
              </a:ext>
            </a:extLst>
          </p:cNvPr>
          <p:cNvSpPr txBox="1"/>
          <p:nvPr/>
        </p:nvSpPr>
        <p:spPr>
          <a:xfrm>
            <a:off x="5309817" y="1916951"/>
            <a:ext cx="6096912" cy="646331"/>
          </a:xfrm>
          <a:prstGeom prst="rect">
            <a:avLst/>
          </a:prstGeom>
          <a:noFill/>
        </p:spPr>
        <p:txBody>
          <a:bodyPr wrap="square">
            <a:spAutoFit/>
          </a:bodyPr>
          <a:lstStyle/>
          <a:p>
            <a:pPr algn="r" rtl="1"/>
            <a:r>
              <a:rPr lang="he-IL" dirty="0">
                <a:solidFill>
                  <a:schemeClr val="bg1"/>
                </a:solidFill>
              </a:rPr>
              <a:t>גרף </a:t>
            </a:r>
            <a:r>
              <a:rPr lang="en-US" dirty="0">
                <a:solidFill>
                  <a:schemeClr val="bg1"/>
                </a:solidFill>
              </a:rPr>
              <a:t>joint plot</a:t>
            </a:r>
            <a:r>
              <a:rPr lang="he-IL" dirty="0">
                <a:solidFill>
                  <a:schemeClr val="bg1"/>
                </a:solidFill>
              </a:rPr>
              <a:t> הבוחן יחס בין </a:t>
            </a:r>
            <a:r>
              <a:rPr lang="en-US" dirty="0">
                <a:solidFill>
                  <a:schemeClr val="bg1"/>
                </a:solidFill>
              </a:rPr>
              <a:t>high price</a:t>
            </a:r>
            <a:r>
              <a:rPr lang="he-IL" dirty="0">
                <a:solidFill>
                  <a:schemeClr val="bg1"/>
                </a:solidFill>
              </a:rPr>
              <a:t> ו</a:t>
            </a:r>
            <a:r>
              <a:rPr lang="en-US" dirty="0">
                <a:solidFill>
                  <a:schemeClr val="bg1"/>
                </a:solidFill>
              </a:rPr>
              <a:t>low price</a:t>
            </a:r>
            <a:r>
              <a:rPr lang="he-IL" dirty="0">
                <a:solidFill>
                  <a:schemeClr val="bg1"/>
                </a:solidFill>
              </a:rPr>
              <a:t>.</a:t>
            </a:r>
          </a:p>
          <a:p>
            <a:pPr algn="r" rtl="1"/>
            <a:r>
              <a:rPr lang="he-IL" dirty="0">
                <a:solidFill>
                  <a:schemeClr val="bg1"/>
                </a:solidFill>
              </a:rPr>
              <a:t>אפשר לראות שיש לכל היותר התאמה בין השניים.</a:t>
            </a:r>
            <a:endParaRPr lang="en-IL" dirty="0"/>
          </a:p>
        </p:txBody>
      </p:sp>
    </p:spTree>
    <p:extLst>
      <p:ext uri="{BB962C8B-B14F-4D97-AF65-F5344CB8AC3E}">
        <p14:creationId xmlns:p14="http://schemas.microsoft.com/office/powerpoint/2010/main" val="3766800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108E4-05B9-B473-9FE3-82D8D0C40765}"/>
              </a:ext>
            </a:extLst>
          </p:cNvPr>
          <p:cNvSpPr>
            <a:spLocks noGrp="1"/>
          </p:cNvSpPr>
          <p:nvPr>
            <p:ph type="title"/>
          </p:nvPr>
        </p:nvSpPr>
        <p:spPr>
          <a:xfrm>
            <a:off x="444500" y="1667380"/>
            <a:ext cx="11214100" cy="590931"/>
          </a:xfrm>
        </p:spPr>
        <p:txBody>
          <a:bodyPr/>
          <a:lstStyle/>
          <a:p>
            <a:pPr algn="r" rtl="1"/>
            <a:r>
              <a:rPr lang="he-IL" sz="3600" dirty="0"/>
              <a:t>תובנותינו על המחקר על מדד ה-</a:t>
            </a:r>
            <a:r>
              <a:rPr lang="en-US" sz="3600" dirty="0"/>
              <a:t> S&amp;P500</a:t>
            </a:r>
            <a:endParaRPr lang="en-IL" sz="3600" dirty="0"/>
          </a:p>
        </p:txBody>
      </p:sp>
      <p:sp>
        <p:nvSpPr>
          <p:cNvPr id="3" name="Slide Number Placeholder 2">
            <a:extLst>
              <a:ext uri="{FF2B5EF4-FFF2-40B4-BE49-F238E27FC236}">
                <a16:creationId xmlns:a16="http://schemas.microsoft.com/office/drawing/2014/main" id="{9E5A3B07-3537-F4DC-4A90-CB8D4BB354F9}"/>
              </a:ext>
            </a:extLst>
          </p:cNvPr>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Box 4">
            <a:extLst>
              <a:ext uri="{FF2B5EF4-FFF2-40B4-BE49-F238E27FC236}">
                <a16:creationId xmlns:a16="http://schemas.microsoft.com/office/drawing/2014/main" id="{25780245-6CAE-57A1-33BC-EA9F07374663}"/>
              </a:ext>
            </a:extLst>
          </p:cNvPr>
          <p:cNvSpPr txBox="1"/>
          <p:nvPr/>
        </p:nvSpPr>
        <p:spPr>
          <a:xfrm>
            <a:off x="3669373" y="2430987"/>
            <a:ext cx="7989227" cy="1938992"/>
          </a:xfrm>
          <a:prstGeom prst="rect">
            <a:avLst/>
          </a:prstGeom>
          <a:noFill/>
        </p:spPr>
        <p:txBody>
          <a:bodyPr wrap="square">
            <a:spAutoFit/>
          </a:bodyPr>
          <a:lstStyle/>
          <a:p>
            <a:pPr algn="r" rtl="1"/>
            <a:r>
              <a:rPr lang="he-IL" sz="2400" dirty="0">
                <a:solidFill>
                  <a:schemeClr val="bg1"/>
                </a:solidFill>
              </a:rPr>
              <a:t>לאחר מחקר מעמיק על מדד ה-</a:t>
            </a:r>
            <a:r>
              <a:rPr lang="en-US" sz="2400" dirty="0">
                <a:solidFill>
                  <a:schemeClr val="bg1"/>
                </a:solidFill>
              </a:rPr>
              <a:t> S&amp;P500</a:t>
            </a:r>
            <a:r>
              <a:rPr lang="he-IL" sz="2400" dirty="0">
                <a:solidFill>
                  <a:schemeClr val="bg1"/>
                </a:solidFill>
              </a:rPr>
              <a:t>, הגענו </a:t>
            </a:r>
            <a:r>
              <a:rPr lang="he-IL" sz="2400">
                <a:solidFill>
                  <a:schemeClr val="bg1"/>
                </a:solidFill>
              </a:rPr>
              <a:t>למסכנה שאין </a:t>
            </a:r>
            <a:r>
              <a:rPr lang="he-IL" sz="2400" dirty="0">
                <a:solidFill>
                  <a:schemeClr val="bg1"/>
                </a:solidFill>
              </a:rPr>
              <a:t>שום קשר ניכר בין יום מסוים בשבוע או בשנה, או בין נפח המסחר, לבין מחיר המדד, להבדיל הבננו שמחיר המדד מושפע בעיקר בגלל אירועים מסוימים שמתרחשים (לדוגמא בחירות לנשיאות או התפתחות בתחום ה-</a:t>
            </a:r>
            <a:r>
              <a:rPr lang="en-US" sz="2400" dirty="0">
                <a:solidFill>
                  <a:schemeClr val="bg1"/>
                </a:solidFill>
              </a:rPr>
              <a:t>AI</a:t>
            </a:r>
            <a:r>
              <a:rPr lang="he-IL" sz="2400" dirty="0">
                <a:solidFill>
                  <a:schemeClr val="bg1"/>
                </a:solidFill>
              </a:rPr>
              <a:t>) ודוחות כספיים של חברות.</a:t>
            </a:r>
          </a:p>
        </p:txBody>
      </p:sp>
    </p:spTree>
    <p:extLst>
      <p:ext uri="{BB962C8B-B14F-4D97-AF65-F5344CB8AC3E}">
        <p14:creationId xmlns:p14="http://schemas.microsoft.com/office/powerpoint/2010/main" val="13337652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721829"/>
            <a:ext cx="11214100" cy="535531"/>
          </a:xfrm>
        </p:spPr>
        <p:txBody>
          <a:bodyPr/>
          <a:lstStyle/>
          <a:p>
            <a:pPr algn="r"/>
            <a:r>
              <a:rPr lang="en-US" dirty="0"/>
              <a:t>S&amp;P 500 </a:t>
            </a:r>
            <a:r>
              <a:rPr lang="he-IL" dirty="0"/>
              <a:t>קצת רקע על</a:t>
            </a:r>
            <a:endParaRPr lang="en-US" dirty="0"/>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1773142" y="1905528"/>
            <a:ext cx="9791730" cy="4230643"/>
          </a:xfrm>
        </p:spPr>
        <p:txBody>
          <a:bodyPr/>
          <a:lstStyle/>
          <a:p>
            <a:pPr marL="0" indent="0" algn="r" rtl="1">
              <a:buNone/>
            </a:pPr>
            <a:r>
              <a:rPr lang="en-US" sz="2400" dirty="0">
                <a:cs typeface="+mn-cs"/>
              </a:rPr>
              <a:t> S&amp;P 500 </a:t>
            </a:r>
            <a:r>
              <a:rPr lang="he-IL" sz="2400" dirty="0">
                <a:cs typeface="+mn-cs"/>
              </a:rPr>
              <a:t>הוא מדד ניירות ערך שכולל מניות של 500 התאגידים הכי גדולים בשוק ההון האמריקאי.</a:t>
            </a:r>
          </a:p>
          <a:p>
            <a:pPr marL="0" indent="0" algn="r" rtl="1">
              <a:buNone/>
            </a:pPr>
            <a:r>
              <a:rPr lang="he-IL" sz="2400" dirty="0">
                <a:cs typeface="+mn-cs"/>
              </a:rPr>
              <a:t>בחרנו לחקור דווקא את המדד הזה בגלל שמדד זה נחשב לכזה שמשקף את מצבה של כלל שוק ההון בארצות הברית ותנודות בו יכולות ללמד הרבה על כלל שוק ההון האמריקאי.</a:t>
            </a:r>
          </a:p>
          <a:p>
            <a:pPr marL="0" indent="0" algn="r" rtl="1">
              <a:buNone/>
            </a:pPr>
            <a:r>
              <a:rPr lang="he-IL" sz="2400" dirty="0">
                <a:cs typeface="+mn-cs"/>
              </a:rPr>
              <a:t>עקב העובדה שמדד זה משקף את המצב הממוצע בשוק ההון, התוצאות והמסכנות של מחקר שביצענו יכולות לשמש כדי לקבל מסכנות על כלל השוק גם אם אנו סוחרים במניות ובמדדים אחרים.</a:t>
            </a:r>
          </a:p>
          <a:p>
            <a:pPr marL="0" indent="0" algn="r" rtl="1">
              <a:buNone/>
            </a:pPr>
            <a:endParaRPr lang="he-IL" sz="2400" dirty="0">
              <a:cs typeface="+mn-cs"/>
            </a:endParaRPr>
          </a:p>
          <a:p>
            <a:pPr marL="0" indent="0" algn="r" rtl="1">
              <a:buNone/>
            </a:pPr>
            <a:r>
              <a:rPr lang="he-IL" sz="1200" i="1" dirty="0">
                <a:cs typeface="+mn-cs"/>
              </a:rPr>
              <a:t>לטובת מחקר זה לקחנו כדוגמא את קרן הסל </a:t>
            </a:r>
            <a:r>
              <a:rPr lang="en-US" sz="1100" i="1" dirty="0">
                <a:cs typeface="+mn-cs"/>
              </a:rPr>
              <a:t>Vanguard S&amp;P 500 ETF(NYSE:VOO)</a:t>
            </a:r>
            <a:r>
              <a:rPr lang="he-IL" sz="1100" i="1" dirty="0">
                <a:cs typeface="+mn-cs"/>
              </a:rPr>
              <a:t> </a:t>
            </a:r>
            <a:r>
              <a:rPr lang="he-IL" sz="1200" i="1" dirty="0">
                <a:cs typeface="+mn-cs"/>
              </a:rPr>
              <a:t>שמחקה</a:t>
            </a:r>
            <a:r>
              <a:rPr lang="he-IL" sz="1100" i="1" dirty="0">
                <a:cs typeface="+mn-cs"/>
              </a:rPr>
              <a:t> </a:t>
            </a:r>
            <a:r>
              <a:rPr lang="he-IL" sz="1200" i="1" dirty="0">
                <a:cs typeface="+mn-cs"/>
              </a:rPr>
              <a:t>בצורה מדויקת את מדד ה-</a:t>
            </a:r>
            <a:r>
              <a:rPr lang="en-US" sz="1200" i="1" dirty="0">
                <a:cs typeface="+mn-cs"/>
              </a:rPr>
              <a:t>S&amp;P500</a:t>
            </a:r>
            <a:r>
              <a:rPr lang="he-IL" sz="1200" i="1" dirty="0">
                <a:cs typeface="+mn-cs"/>
              </a:rPr>
              <a:t>.</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39068" y="578060"/>
            <a:ext cx="5226956" cy="535531"/>
          </a:xfrm>
        </p:spPr>
        <p:txBody>
          <a:bodyPr/>
          <a:lstStyle/>
          <a:p>
            <a:r>
              <a:rPr lang="en-US" dirty="0"/>
              <a:t>Averages by months (code) </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
        <p:nvSpPr>
          <p:cNvPr id="11" name="Title 3">
            <a:extLst>
              <a:ext uri="{FF2B5EF4-FFF2-40B4-BE49-F238E27FC236}">
                <a16:creationId xmlns:a16="http://schemas.microsoft.com/office/drawing/2014/main" id="{94A61FD2-451D-C423-1B68-F5FBD8CFF25B}"/>
              </a:ext>
            </a:extLst>
          </p:cNvPr>
          <p:cNvSpPr txBox="1">
            <a:spLocks/>
          </p:cNvSpPr>
          <p:nvPr/>
        </p:nvSpPr>
        <p:spPr>
          <a:xfrm>
            <a:off x="156935" y="4208320"/>
            <a:ext cx="3104243"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Closing Price</a:t>
            </a:r>
          </a:p>
        </p:txBody>
      </p:sp>
      <p:sp>
        <p:nvSpPr>
          <p:cNvPr id="12" name="TextBox 11">
            <a:extLst>
              <a:ext uri="{FF2B5EF4-FFF2-40B4-BE49-F238E27FC236}">
                <a16:creationId xmlns:a16="http://schemas.microsoft.com/office/drawing/2014/main" id="{D6F79AA8-06FC-37B5-B0FE-FE6F9B6B452A}"/>
              </a:ext>
            </a:extLst>
          </p:cNvPr>
          <p:cNvSpPr txBox="1"/>
          <p:nvPr/>
        </p:nvSpPr>
        <p:spPr>
          <a:xfrm>
            <a:off x="8436429" y="2452541"/>
            <a:ext cx="3018971" cy="1015663"/>
          </a:xfrm>
          <a:prstGeom prst="rect">
            <a:avLst/>
          </a:prstGeom>
          <a:noFill/>
        </p:spPr>
        <p:txBody>
          <a:bodyPr wrap="square" rtlCol="0">
            <a:spAutoFit/>
          </a:bodyPr>
          <a:lstStyle/>
          <a:p>
            <a:pPr algn="r"/>
            <a:r>
              <a:rPr lang="he-IL" sz="2000" dirty="0">
                <a:solidFill>
                  <a:schemeClr val="bg1"/>
                </a:solidFill>
              </a:rPr>
              <a:t>הקוד שהשתמשנו כדי לקבל את המכירים הממוצעים של המדד בכל חודש ב-2024 </a:t>
            </a:r>
            <a:endParaRPr lang="en-IL" sz="2000" dirty="0">
              <a:solidFill>
                <a:schemeClr val="bg1"/>
              </a:solidFill>
            </a:endParaRPr>
          </a:p>
        </p:txBody>
      </p:sp>
      <p:pic>
        <p:nvPicPr>
          <p:cNvPr id="13" name="Picture 12">
            <a:extLst>
              <a:ext uri="{FF2B5EF4-FFF2-40B4-BE49-F238E27FC236}">
                <a16:creationId xmlns:a16="http://schemas.microsoft.com/office/drawing/2014/main" id="{D636B813-4821-8A04-535B-91EAC48BCCE3}"/>
              </a:ext>
            </a:extLst>
          </p:cNvPr>
          <p:cNvPicPr>
            <a:picLocks noChangeAspect="1"/>
          </p:cNvPicPr>
          <p:nvPr/>
        </p:nvPicPr>
        <p:blipFill>
          <a:blip r:embed="rId2"/>
          <a:stretch>
            <a:fillRect/>
          </a:stretch>
        </p:blipFill>
        <p:spPr>
          <a:xfrm>
            <a:off x="156936" y="4617981"/>
            <a:ext cx="3478893" cy="826237"/>
          </a:xfrm>
          <a:prstGeom prst="rect">
            <a:avLst/>
          </a:prstGeom>
        </p:spPr>
      </p:pic>
      <p:pic>
        <p:nvPicPr>
          <p:cNvPr id="15" name="Picture 14">
            <a:extLst>
              <a:ext uri="{FF2B5EF4-FFF2-40B4-BE49-F238E27FC236}">
                <a16:creationId xmlns:a16="http://schemas.microsoft.com/office/drawing/2014/main" id="{6C4EF676-2E12-648F-B60A-19827DDC8FD8}"/>
              </a:ext>
            </a:extLst>
          </p:cNvPr>
          <p:cNvPicPr>
            <a:picLocks noChangeAspect="1"/>
          </p:cNvPicPr>
          <p:nvPr/>
        </p:nvPicPr>
        <p:blipFill>
          <a:blip r:embed="rId3"/>
          <a:stretch>
            <a:fillRect/>
          </a:stretch>
        </p:blipFill>
        <p:spPr>
          <a:xfrm>
            <a:off x="156936" y="2457144"/>
            <a:ext cx="3478893" cy="909420"/>
          </a:xfrm>
          <a:prstGeom prst="rect">
            <a:avLst/>
          </a:prstGeom>
        </p:spPr>
      </p:pic>
      <p:sp>
        <p:nvSpPr>
          <p:cNvPr id="16" name="Title 3">
            <a:extLst>
              <a:ext uri="{FF2B5EF4-FFF2-40B4-BE49-F238E27FC236}">
                <a16:creationId xmlns:a16="http://schemas.microsoft.com/office/drawing/2014/main" id="{FFB590D4-CFA9-BBEE-0F93-0F967C757673}"/>
              </a:ext>
            </a:extLst>
          </p:cNvPr>
          <p:cNvSpPr txBox="1">
            <a:spLocks/>
          </p:cNvSpPr>
          <p:nvPr/>
        </p:nvSpPr>
        <p:spPr>
          <a:xfrm>
            <a:off x="4017735" y="4208320"/>
            <a:ext cx="1366157"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High Price</a:t>
            </a:r>
          </a:p>
        </p:txBody>
      </p:sp>
      <p:sp>
        <p:nvSpPr>
          <p:cNvPr id="17" name="Title 3">
            <a:extLst>
              <a:ext uri="{FF2B5EF4-FFF2-40B4-BE49-F238E27FC236}">
                <a16:creationId xmlns:a16="http://schemas.microsoft.com/office/drawing/2014/main" id="{05CB117F-D343-3B0E-912D-084D376F222E}"/>
              </a:ext>
            </a:extLst>
          </p:cNvPr>
          <p:cNvSpPr txBox="1">
            <a:spLocks/>
          </p:cNvSpPr>
          <p:nvPr/>
        </p:nvSpPr>
        <p:spPr>
          <a:xfrm>
            <a:off x="4017735" y="2087812"/>
            <a:ext cx="1300843"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Low Price</a:t>
            </a:r>
          </a:p>
        </p:txBody>
      </p:sp>
      <p:sp>
        <p:nvSpPr>
          <p:cNvPr id="18" name="Title 3">
            <a:extLst>
              <a:ext uri="{FF2B5EF4-FFF2-40B4-BE49-F238E27FC236}">
                <a16:creationId xmlns:a16="http://schemas.microsoft.com/office/drawing/2014/main" id="{5B85FE04-06A1-F4EF-4243-E771753CB254}"/>
              </a:ext>
            </a:extLst>
          </p:cNvPr>
          <p:cNvSpPr txBox="1">
            <a:spLocks/>
          </p:cNvSpPr>
          <p:nvPr/>
        </p:nvSpPr>
        <p:spPr>
          <a:xfrm>
            <a:off x="156935" y="2087812"/>
            <a:ext cx="1924119"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Opening Price</a:t>
            </a:r>
          </a:p>
        </p:txBody>
      </p:sp>
      <p:sp>
        <p:nvSpPr>
          <p:cNvPr id="20" name="Title 3">
            <a:extLst>
              <a:ext uri="{FF2B5EF4-FFF2-40B4-BE49-F238E27FC236}">
                <a16:creationId xmlns:a16="http://schemas.microsoft.com/office/drawing/2014/main" id="{C92DF390-746F-FFCA-FC20-856843DB0568}"/>
              </a:ext>
            </a:extLst>
          </p:cNvPr>
          <p:cNvSpPr txBox="1">
            <a:spLocks/>
          </p:cNvSpPr>
          <p:nvPr/>
        </p:nvSpPr>
        <p:spPr>
          <a:xfrm>
            <a:off x="7674428" y="4208320"/>
            <a:ext cx="1153886"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Volume</a:t>
            </a:r>
          </a:p>
        </p:txBody>
      </p:sp>
      <p:pic>
        <p:nvPicPr>
          <p:cNvPr id="22" name="Picture 21">
            <a:extLst>
              <a:ext uri="{FF2B5EF4-FFF2-40B4-BE49-F238E27FC236}">
                <a16:creationId xmlns:a16="http://schemas.microsoft.com/office/drawing/2014/main" id="{6E3157D9-3814-3F72-58A3-92790E525006}"/>
              </a:ext>
            </a:extLst>
          </p:cNvPr>
          <p:cNvPicPr>
            <a:picLocks noChangeAspect="1"/>
          </p:cNvPicPr>
          <p:nvPr/>
        </p:nvPicPr>
        <p:blipFill>
          <a:blip r:embed="rId4"/>
          <a:stretch>
            <a:fillRect/>
          </a:stretch>
        </p:blipFill>
        <p:spPr>
          <a:xfrm>
            <a:off x="4078711" y="2452541"/>
            <a:ext cx="3527483" cy="914023"/>
          </a:xfrm>
          <a:prstGeom prst="rect">
            <a:avLst/>
          </a:prstGeom>
        </p:spPr>
      </p:pic>
      <p:pic>
        <p:nvPicPr>
          <p:cNvPr id="24" name="Picture 23">
            <a:extLst>
              <a:ext uri="{FF2B5EF4-FFF2-40B4-BE49-F238E27FC236}">
                <a16:creationId xmlns:a16="http://schemas.microsoft.com/office/drawing/2014/main" id="{043F210C-BC14-F373-5918-1A7702198FE1}"/>
              </a:ext>
            </a:extLst>
          </p:cNvPr>
          <p:cNvPicPr>
            <a:picLocks noChangeAspect="1"/>
          </p:cNvPicPr>
          <p:nvPr/>
        </p:nvPicPr>
        <p:blipFill>
          <a:blip r:embed="rId5"/>
          <a:stretch>
            <a:fillRect/>
          </a:stretch>
        </p:blipFill>
        <p:spPr>
          <a:xfrm>
            <a:off x="4078711" y="4608550"/>
            <a:ext cx="3379108" cy="830858"/>
          </a:xfrm>
          <a:prstGeom prst="rect">
            <a:avLst/>
          </a:prstGeom>
        </p:spPr>
      </p:pic>
      <p:pic>
        <p:nvPicPr>
          <p:cNvPr id="26" name="Picture 25">
            <a:extLst>
              <a:ext uri="{FF2B5EF4-FFF2-40B4-BE49-F238E27FC236}">
                <a16:creationId xmlns:a16="http://schemas.microsoft.com/office/drawing/2014/main" id="{592B045A-8E64-D4EC-0579-452C66471DE1}"/>
              </a:ext>
            </a:extLst>
          </p:cNvPr>
          <p:cNvPicPr>
            <a:picLocks noChangeAspect="1"/>
          </p:cNvPicPr>
          <p:nvPr/>
        </p:nvPicPr>
        <p:blipFill>
          <a:blip r:embed="rId6"/>
          <a:stretch>
            <a:fillRect/>
          </a:stretch>
        </p:blipFill>
        <p:spPr>
          <a:xfrm>
            <a:off x="7794368" y="4608550"/>
            <a:ext cx="3661032" cy="819033"/>
          </a:xfrm>
          <a:prstGeom prst="rect">
            <a:avLst/>
          </a:prstGeom>
        </p:spPr>
      </p:pic>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376790" y="3983027"/>
            <a:ext cx="1753506" cy="369332"/>
          </a:xfrm>
        </p:spPr>
        <p:txBody>
          <a:bodyPr/>
          <a:lstStyle/>
          <a:p>
            <a:r>
              <a:rPr lang="en-US" sz="2000" dirty="0"/>
              <a:t>Closing Price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17" name="Title 3">
            <a:extLst>
              <a:ext uri="{FF2B5EF4-FFF2-40B4-BE49-F238E27FC236}">
                <a16:creationId xmlns:a16="http://schemas.microsoft.com/office/drawing/2014/main" id="{A26A75E2-B7A8-5AE4-40B4-3BFD4F8E2A93}"/>
              </a:ext>
            </a:extLst>
          </p:cNvPr>
          <p:cNvSpPr txBox="1">
            <a:spLocks/>
          </p:cNvSpPr>
          <p:nvPr/>
        </p:nvSpPr>
        <p:spPr>
          <a:xfrm>
            <a:off x="283029" y="417740"/>
            <a:ext cx="5690686"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dirty="0"/>
              <a:t>Averages by months</a:t>
            </a:r>
            <a:r>
              <a:rPr lang="he-IL" dirty="0"/>
              <a:t> </a:t>
            </a:r>
            <a:r>
              <a:rPr lang="en-US" dirty="0"/>
              <a:t>(graphs)</a:t>
            </a:r>
          </a:p>
        </p:txBody>
      </p:sp>
      <p:pic>
        <p:nvPicPr>
          <p:cNvPr id="25" name="Picture 24">
            <a:extLst>
              <a:ext uri="{FF2B5EF4-FFF2-40B4-BE49-F238E27FC236}">
                <a16:creationId xmlns:a16="http://schemas.microsoft.com/office/drawing/2014/main" id="{9B644E32-8901-F26E-7373-8D2D32E7B1F2}"/>
              </a:ext>
            </a:extLst>
          </p:cNvPr>
          <p:cNvPicPr>
            <a:picLocks noChangeAspect="1"/>
          </p:cNvPicPr>
          <p:nvPr/>
        </p:nvPicPr>
        <p:blipFill>
          <a:blip r:embed="rId2"/>
          <a:stretch>
            <a:fillRect/>
          </a:stretch>
        </p:blipFill>
        <p:spPr>
          <a:xfrm>
            <a:off x="376790" y="4392986"/>
            <a:ext cx="2700817" cy="2045369"/>
          </a:xfrm>
          <a:prstGeom prst="rect">
            <a:avLst/>
          </a:prstGeom>
        </p:spPr>
      </p:pic>
      <p:sp>
        <p:nvSpPr>
          <p:cNvPr id="26" name="Title 3">
            <a:extLst>
              <a:ext uri="{FF2B5EF4-FFF2-40B4-BE49-F238E27FC236}">
                <a16:creationId xmlns:a16="http://schemas.microsoft.com/office/drawing/2014/main" id="{C0EA1725-EC7A-6C67-4928-2F1E45191D7F}"/>
              </a:ext>
            </a:extLst>
          </p:cNvPr>
          <p:cNvSpPr txBox="1">
            <a:spLocks/>
          </p:cNvSpPr>
          <p:nvPr/>
        </p:nvSpPr>
        <p:spPr>
          <a:xfrm>
            <a:off x="408306" y="1499984"/>
            <a:ext cx="1924119"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Opening Price</a:t>
            </a:r>
          </a:p>
        </p:txBody>
      </p:sp>
      <p:sp>
        <p:nvSpPr>
          <p:cNvPr id="27" name="Title 3">
            <a:extLst>
              <a:ext uri="{FF2B5EF4-FFF2-40B4-BE49-F238E27FC236}">
                <a16:creationId xmlns:a16="http://schemas.microsoft.com/office/drawing/2014/main" id="{01E053E1-30BE-5401-D058-B0A5AF2155F7}"/>
              </a:ext>
            </a:extLst>
          </p:cNvPr>
          <p:cNvSpPr txBox="1">
            <a:spLocks/>
          </p:cNvSpPr>
          <p:nvPr/>
        </p:nvSpPr>
        <p:spPr>
          <a:xfrm>
            <a:off x="3405492" y="1499984"/>
            <a:ext cx="1300843"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Low Price</a:t>
            </a:r>
          </a:p>
        </p:txBody>
      </p:sp>
      <p:sp>
        <p:nvSpPr>
          <p:cNvPr id="28" name="Title 3">
            <a:extLst>
              <a:ext uri="{FF2B5EF4-FFF2-40B4-BE49-F238E27FC236}">
                <a16:creationId xmlns:a16="http://schemas.microsoft.com/office/drawing/2014/main" id="{161EE150-FDE6-2752-2D64-32A805A954DA}"/>
              </a:ext>
            </a:extLst>
          </p:cNvPr>
          <p:cNvSpPr txBox="1">
            <a:spLocks/>
          </p:cNvSpPr>
          <p:nvPr/>
        </p:nvSpPr>
        <p:spPr>
          <a:xfrm>
            <a:off x="3405492" y="3983027"/>
            <a:ext cx="1366157"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High Price</a:t>
            </a:r>
          </a:p>
        </p:txBody>
      </p:sp>
      <p:sp>
        <p:nvSpPr>
          <p:cNvPr id="29" name="Title 3">
            <a:extLst>
              <a:ext uri="{FF2B5EF4-FFF2-40B4-BE49-F238E27FC236}">
                <a16:creationId xmlns:a16="http://schemas.microsoft.com/office/drawing/2014/main" id="{014E4C80-3698-1DBD-AD9D-64131262F1CA}"/>
              </a:ext>
            </a:extLst>
          </p:cNvPr>
          <p:cNvSpPr txBox="1">
            <a:spLocks/>
          </p:cNvSpPr>
          <p:nvPr/>
        </p:nvSpPr>
        <p:spPr>
          <a:xfrm>
            <a:off x="6308269" y="3983027"/>
            <a:ext cx="1153886"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Volume</a:t>
            </a:r>
          </a:p>
        </p:txBody>
      </p:sp>
      <p:pic>
        <p:nvPicPr>
          <p:cNvPr id="31" name="Picture 30">
            <a:extLst>
              <a:ext uri="{FF2B5EF4-FFF2-40B4-BE49-F238E27FC236}">
                <a16:creationId xmlns:a16="http://schemas.microsoft.com/office/drawing/2014/main" id="{32503C33-8361-E0EE-524C-EBAC5E526C96}"/>
              </a:ext>
            </a:extLst>
          </p:cNvPr>
          <p:cNvPicPr>
            <a:picLocks noChangeAspect="1"/>
          </p:cNvPicPr>
          <p:nvPr/>
        </p:nvPicPr>
        <p:blipFill>
          <a:blip r:embed="rId3"/>
          <a:stretch>
            <a:fillRect/>
          </a:stretch>
        </p:blipFill>
        <p:spPr>
          <a:xfrm>
            <a:off x="408306" y="1900129"/>
            <a:ext cx="2669301" cy="2045369"/>
          </a:xfrm>
          <a:prstGeom prst="rect">
            <a:avLst/>
          </a:prstGeom>
        </p:spPr>
      </p:pic>
      <p:pic>
        <p:nvPicPr>
          <p:cNvPr id="33" name="Picture 32">
            <a:extLst>
              <a:ext uri="{FF2B5EF4-FFF2-40B4-BE49-F238E27FC236}">
                <a16:creationId xmlns:a16="http://schemas.microsoft.com/office/drawing/2014/main" id="{F10A4480-E2C4-10B2-7677-6E696F120D1F}"/>
              </a:ext>
            </a:extLst>
          </p:cNvPr>
          <p:cNvPicPr>
            <a:picLocks noChangeAspect="1"/>
          </p:cNvPicPr>
          <p:nvPr/>
        </p:nvPicPr>
        <p:blipFill>
          <a:blip r:embed="rId4"/>
          <a:stretch>
            <a:fillRect/>
          </a:stretch>
        </p:blipFill>
        <p:spPr>
          <a:xfrm>
            <a:off x="3405492" y="4352359"/>
            <a:ext cx="2690508" cy="2082898"/>
          </a:xfrm>
          <a:prstGeom prst="rect">
            <a:avLst/>
          </a:prstGeom>
        </p:spPr>
      </p:pic>
      <p:pic>
        <p:nvPicPr>
          <p:cNvPr id="35" name="Picture 34">
            <a:extLst>
              <a:ext uri="{FF2B5EF4-FFF2-40B4-BE49-F238E27FC236}">
                <a16:creationId xmlns:a16="http://schemas.microsoft.com/office/drawing/2014/main" id="{CE4BCCCF-DD67-EAFC-2BE4-869BB5EE160E}"/>
              </a:ext>
            </a:extLst>
          </p:cNvPr>
          <p:cNvPicPr>
            <a:picLocks noChangeAspect="1"/>
          </p:cNvPicPr>
          <p:nvPr/>
        </p:nvPicPr>
        <p:blipFill>
          <a:blip r:embed="rId5"/>
          <a:stretch>
            <a:fillRect/>
          </a:stretch>
        </p:blipFill>
        <p:spPr>
          <a:xfrm>
            <a:off x="3405493" y="1900129"/>
            <a:ext cx="2611850" cy="2045369"/>
          </a:xfrm>
          <a:prstGeom prst="rect">
            <a:avLst/>
          </a:prstGeom>
        </p:spPr>
      </p:pic>
      <p:pic>
        <p:nvPicPr>
          <p:cNvPr id="37" name="Picture 36">
            <a:extLst>
              <a:ext uri="{FF2B5EF4-FFF2-40B4-BE49-F238E27FC236}">
                <a16:creationId xmlns:a16="http://schemas.microsoft.com/office/drawing/2014/main" id="{CD73DEF8-FD93-C0DF-5E40-388194030F86}"/>
              </a:ext>
            </a:extLst>
          </p:cNvPr>
          <p:cNvPicPr>
            <a:picLocks noChangeAspect="1"/>
          </p:cNvPicPr>
          <p:nvPr/>
        </p:nvPicPr>
        <p:blipFill>
          <a:blip r:embed="rId6"/>
          <a:stretch>
            <a:fillRect/>
          </a:stretch>
        </p:blipFill>
        <p:spPr>
          <a:xfrm>
            <a:off x="6423885" y="4352360"/>
            <a:ext cx="2591210" cy="2082898"/>
          </a:xfrm>
          <a:prstGeom prst="rect">
            <a:avLst/>
          </a:prstGeom>
        </p:spPr>
      </p:pic>
      <p:sp>
        <p:nvSpPr>
          <p:cNvPr id="38" name="TextBox 37">
            <a:extLst>
              <a:ext uri="{FF2B5EF4-FFF2-40B4-BE49-F238E27FC236}">
                <a16:creationId xmlns:a16="http://schemas.microsoft.com/office/drawing/2014/main" id="{63AA46A1-F841-C619-E2AC-ACEBBC9D661E}"/>
              </a:ext>
            </a:extLst>
          </p:cNvPr>
          <p:cNvSpPr txBox="1"/>
          <p:nvPr/>
        </p:nvSpPr>
        <p:spPr>
          <a:xfrm>
            <a:off x="6608867" y="1774046"/>
            <a:ext cx="5474597" cy="1477328"/>
          </a:xfrm>
          <a:prstGeom prst="rect">
            <a:avLst/>
          </a:prstGeom>
          <a:noFill/>
        </p:spPr>
        <p:txBody>
          <a:bodyPr wrap="square" rtlCol="0">
            <a:spAutoFit/>
          </a:bodyPr>
          <a:lstStyle/>
          <a:p>
            <a:pPr algn="r"/>
            <a:r>
              <a:rPr lang="he-IL" dirty="0">
                <a:solidFill>
                  <a:schemeClr val="bg1"/>
                </a:solidFill>
              </a:rPr>
              <a:t>אפשר לראות קורילציה בין הגראפים המציגים את המחירים והגיוני שזה יהי כך, יתר על כך אפשר גם לראות שאין הבדל משמעותי בין הגרפים של המחירים.</a:t>
            </a:r>
          </a:p>
          <a:p>
            <a:pPr algn="r"/>
            <a:r>
              <a:rPr lang="he-IL" dirty="0">
                <a:solidFill>
                  <a:schemeClr val="bg1"/>
                </a:solidFill>
              </a:rPr>
              <a:t>בנוסף אפשר לראות את התאום בין הכמות של מספר המניות הנסחרות בתאום לעליות וירידות בגרפים של המחירים</a:t>
            </a:r>
            <a:endParaRPr lang="en-IL" dirty="0">
              <a:solidFill>
                <a:schemeClr val="bg1"/>
              </a:solidFill>
            </a:endParaRP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39067" y="578060"/>
            <a:ext cx="6068649" cy="535531"/>
          </a:xfrm>
        </p:spPr>
        <p:txBody>
          <a:bodyPr/>
          <a:lstStyle/>
          <a:p>
            <a:r>
              <a:rPr lang="en-US" dirty="0"/>
              <a:t>Data by Day of Week (code) </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12" name="TextBox 11">
            <a:extLst>
              <a:ext uri="{FF2B5EF4-FFF2-40B4-BE49-F238E27FC236}">
                <a16:creationId xmlns:a16="http://schemas.microsoft.com/office/drawing/2014/main" id="{D6F79AA8-06FC-37B5-B0FE-FE6F9B6B452A}"/>
              </a:ext>
            </a:extLst>
          </p:cNvPr>
          <p:cNvSpPr txBox="1"/>
          <p:nvPr/>
        </p:nvSpPr>
        <p:spPr>
          <a:xfrm>
            <a:off x="7637013" y="2036407"/>
            <a:ext cx="3018971" cy="1015663"/>
          </a:xfrm>
          <a:prstGeom prst="rect">
            <a:avLst/>
          </a:prstGeom>
          <a:noFill/>
        </p:spPr>
        <p:txBody>
          <a:bodyPr wrap="square" rtlCol="0">
            <a:spAutoFit/>
          </a:bodyPr>
          <a:lstStyle/>
          <a:p>
            <a:pPr algn="r"/>
            <a:r>
              <a:rPr lang="he-IL" sz="2000" dirty="0">
                <a:solidFill>
                  <a:schemeClr val="bg1"/>
                </a:solidFill>
              </a:rPr>
              <a:t>הקוד שהשתמשנו לטובת קבלת מכירי הפתיחה, סגירה ומחיר ממוצע בכל יום בשבוע</a:t>
            </a:r>
          </a:p>
        </p:txBody>
      </p:sp>
      <p:sp>
        <p:nvSpPr>
          <p:cNvPr id="3" name="Title 3">
            <a:extLst>
              <a:ext uri="{FF2B5EF4-FFF2-40B4-BE49-F238E27FC236}">
                <a16:creationId xmlns:a16="http://schemas.microsoft.com/office/drawing/2014/main" id="{1DE8A1E7-99CA-2F67-B8CF-C4CE7F1202EF}"/>
              </a:ext>
            </a:extLst>
          </p:cNvPr>
          <p:cNvSpPr txBox="1">
            <a:spLocks/>
          </p:cNvSpPr>
          <p:nvPr/>
        </p:nvSpPr>
        <p:spPr>
          <a:xfrm>
            <a:off x="381947" y="1851741"/>
            <a:ext cx="2520042"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Average closing price</a:t>
            </a:r>
          </a:p>
        </p:txBody>
      </p:sp>
      <p:sp>
        <p:nvSpPr>
          <p:cNvPr id="5" name="Title 3">
            <a:extLst>
              <a:ext uri="{FF2B5EF4-FFF2-40B4-BE49-F238E27FC236}">
                <a16:creationId xmlns:a16="http://schemas.microsoft.com/office/drawing/2014/main" id="{15BE1430-9289-8200-E410-5E8D86473423}"/>
              </a:ext>
            </a:extLst>
          </p:cNvPr>
          <p:cNvSpPr txBox="1">
            <a:spLocks/>
          </p:cNvSpPr>
          <p:nvPr/>
        </p:nvSpPr>
        <p:spPr>
          <a:xfrm>
            <a:off x="381947" y="3977483"/>
            <a:ext cx="2520042"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Median closing price</a:t>
            </a:r>
          </a:p>
        </p:txBody>
      </p:sp>
      <p:sp>
        <p:nvSpPr>
          <p:cNvPr id="6" name="Title 3">
            <a:extLst>
              <a:ext uri="{FF2B5EF4-FFF2-40B4-BE49-F238E27FC236}">
                <a16:creationId xmlns:a16="http://schemas.microsoft.com/office/drawing/2014/main" id="{7D688373-8305-0820-3EA2-9541DF46936D}"/>
              </a:ext>
            </a:extLst>
          </p:cNvPr>
          <p:cNvSpPr txBox="1">
            <a:spLocks/>
          </p:cNvSpPr>
          <p:nvPr/>
        </p:nvSpPr>
        <p:spPr>
          <a:xfrm>
            <a:off x="5218104" y="3977483"/>
            <a:ext cx="2520042"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Max closing price</a:t>
            </a:r>
          </a:p>
        </p:txBody>
      </p:sp>
      <p:pic>
        <p:nvPicPr>
          <p:cNvPr id="8" name="Picture 7">
            <a:extLst>
              <a:ext uri="{FF2B5EF4-FFF2-40B4-BE49-F238E27FC236}">
                <a16:creationId xmlns:a16="http://schemas.microsoft.com/office/drawing/2014/main" id="{7DB65125-F107-9A2B-18F6-7D3E9490E3F9}"/>
              </a:ext>
            </a:extLst>
          </p:cNvPr>
          <p:cNvPicPr>
            <a:picLocks noChangeAspect="1"/>
          </p:cNvPicPr>
          <p:nvPr/>
        </p:nvPicPr>
        <p:blipFill>
          <a:blip r:embed="rId2"/>
          <a:stretch>
            <a:fillRect/>
          </a:stretch>
        </p:blipFill>
        <p:spPr>
          <a:xfrm>
            <a:off x="381947" y="2221073"/>
            <a:ext cx="4482565" cy="1563417"/>
          </a:xfrm>
          <a:prstGeom prst="rect">
            <a:avLst/>
          </a:prstGeom>
        </p:spPr>
      </p:pic>
      <p:pic>
        <p:nvPicPr>
          <p:cNvPr id="10" name="Picture 9">
            <a:extLst>
              <a:ext uri="{FF2B5EF4-FFF2-40B4-BE49-F238E27FC236}">
                <a16:creationId xmlns:a16="http://schemas.microsoft.com/office/drawing/2014/main" id="{F8282A62-511C-C1F0-CC67-4C8661DF719D}"/>
              </a:ext>
            </a:extLst>
          </p:cNvPr>
          <p:cNvPicPr>
            <a:picLocks noChangeAspect="1"/>
          </p:cNvPicPr>
          <p:nvPr/>
        </p:nvPicPr>
        <p:blipFill>
          <a:blip r:embed="rId3"/>
          <a:stretch>
            <a:fillRect/>
          </a:stretch>
        </p:blipFill>
        <p:spPr>
          <a:xfrm>
            <a:off x="381947" y="4346815"/>
            <a:ext cx="4416374" cy="1559751"/>
          </a:xfrm>
          <a:prstGeom prst="rect">
            <a:avLst/>
          </a:prstGeom>
        </p:spPr>
      </p:pic>
      <p:pic>
        <p:nvPicPr>
          <p:cNvPr id="19" name="Picture 18">
            <a:extLst>
              <a:ext uri="{FF2B5EF4-FFF2-40B4-BE49-F238E27FC236}">
                <a16:creationId xmlns:a16="http://schemas.microsoft.com/office/drawing/2014/main" id="{72D2F36B-843F-031B-1D16-1EDCE318CEB7}"/>
              </a:ext>
            </a:extLst>
          </p:cNvPr>
          <p:cNvPicPr>
            <a:picLocks noChangeAspect="1"/>
          </p:cNvPicPr>
          <p:nvPr/>
        </p:nvPicPr>
        <p:blipFill>
          <a:blip r:embed="rId4"/>
          <a:stretch>
            <a:fillRect/>
          </a:stretch>
        </p:blipFill>
        <p:spPr>
          <a:xfrm>
            <a:off x="5218104" y="4346815"/>
            <a:ext cx="4537009" cy="1569147"/>
          </a:xfrm>
          <a:prstGeom prst="rect">
            <a:avLst/>
          </a:prstGeom>
        </p:spPr>
      </p:pic>
    </p:spTree>
    <p:extLst>
      <p:ext uri="{BB962C8B-B14F-4D97-AF65-F5344CB8AC3E}">
        <p14:creationId xmlns:p14="http://schemas.microsoft.com/office/powerpoint/2010/main" val="9518962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239067" y="578060"/>
            <a:ext cx="7284199" cy="535531"/>
          </a:xfrm>
        </p:spPr>
        <p:txBody>
          <a:bodyPr/>
          <a:lstStyle/>
          <a:p>
            <a:r>
              <a:rPr lang="en-US" dirty="0"/>
              <a:t>Data by Day of Week (graphs) </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12" name="TextBox 11">
            <a:extLst>
              <a:ext uri="{FF2B5EF4-FFF2-40B4-BE49-F238E27FC236}">
                <a16:creationId xmlns:a16="http://schemas.microsoft.com/office/drawing/2014/main" id="{D6F79AA8-06FC-37B5-B0FE-FE6F9B6B452A}"/>
              </a:ext>
            </a:extLst>
          </p:cNvPr>
          <p:cNvSpPr txBox="1"/>
          <p:nvPr/>
        </p:nvSpPr>
        <p:spPr>
          <a:xfrm>
            <a:off x="5086105" y="1675027"/>
            <a:ext cx="6369295" cy="1323439"/>
          </a:xfrm>
          <a:prstGeom prst="rect">
            <a:avLst/>
          </a:prstGeom>
          <a:noFill/>
        </p:spPr>
        <p:txBody>
          <a:bodyPr wrap="square" rtlCol="0">
            <a:spAutoFit/>
          </a:bodyPr>
          <a:lstStyle/>
          <a:p>
            <a:pPr algn="r"/>
            <a:r>
              <a:rPr lang="he-IL" sz="2000" dirty="0">
                <a:solidFill>
                  <a:schemeClr val="bg1"/>
                </a:solidFill>
              </a:rPr>
              <a:t>אפשר לראות שאין הבדל משמעותי בין המחירים בין ימי השבוע, דבר שלא הפתיע אותנו עקב העובדה שהבורסה האמריקאית פועלת בהתאם לאירועים ומצבם המשתנה של החברות, ולא יום מסוים בשבוע או בשנה.</a:t>
            </a:r>
            <a:endParaRPr lang="en-IL" sz="2000" dirty="0">
              <a:solidFill>
                <a:schemeClr val="bg1"/>
              </a:solidFill>
            </a:endParaRPr>
          </a:p>
        </p:txBody>
      </p:sp>
      <p:sp>
        <p:nvSpPr>
          <p:cNvPr id="17" name="Title 3">
            <a:extLst>
              <a:ext uri="{FF2B5EF4-FFF2-40B4-BE49-F238E27FC236}">
                <a16:creationId xmlns:a16="http://schemas.microsoft.com/office/drawing/2014/main" id="{05CB117F-D343-3B0E-912D-084D376F222E}"/>
              </a:ext>
            </a:extLst>
          </p:cNvPr>
          <p:cNvSpPr txBox="1">
            <a:spLocks/>
          </p:cNvSpPr>
          <p:nvPr/>
        </p:nvSpPr>
        <p:spPr>
          <a:xfrm>
            <a:off x="4111300" y="3210333"/>
            <a:ext cx="2447724"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Median closing price</a:t>
            </a:r>
          </a:p>
        </p:txBody>
      </p:sp>
      <p:sp>
        <p:nvSpPr>
          <p:cNvPr id="20" name="Title 3">
            <a:extLst>
              <a:ext uri="{FF2B5EF4-FFF2-40B4-BE49-F238E27FC236}">
                <a16:creationId xmlns:a16="http://schemas.microsoft.com/office/drawing/2014/main" id="{C92DF390-746F-FFCA-FC20-856843DB0568}"/>
              </a:ext>
            </a:extLst>
          </p:cNvPr>
          <p:cNvSpPr txBox="1">
            <a:spLocks/>
          </p:cNvSpPr>
          <p:nvPr/>
        </p:nvSpPr>
        <p:spPr>
          <a:xfrm>
            <a:off x="7889932" y="3210333"/>
            <a:ext cx="2103947"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Max closing price</a:t>
            </a:r>
          </a:p>
        </p:txBody>
      </p:sp>
      <p:pic>
        <p:nvPicPr>
          <p:cNvPr id="5" name="Picture 4">
            <a:extLst>
              <a:ext uri="{FF2B5EF4-FFF2-40B4-BE49-F238E27FC236}">
                <a16:creationId xmlns:a16="http://schemas.microsoft.com/office/drawing/2014/main" id="{ADC831CC-DDDF-58C1-F9DB-32E6D93E3314}"/>
              </a:ext>
            </a:extLst>
          </p:cNvPr>
          <p:cNvPicPr>
            <a:picLocks noChangeAspect="1"/>
          </p:cNvPicPr>
          <p:nvPr/>
        </p:nvPicPr>
        <p:blipFill>
          <a:blip r:embed="rId2"/>
          <a:stretch>
            <a:fillRect/>
          </a:stretch>
        </p:blipFill>
        <p:spPr>
          <a:xfrm>
            <a:off x="332667" y="3647667"/>
            <a:ext cx="3531364" cy="2783141"/>
          </a:xfrm>
          <a:prstGeom prst="rect">
            <a:avLst/>
          </a:prstGeom>
        </p:spPr>
      </p:pic>
      <p:sp>
        <p:nvSpPr>
          <p:cNvPr id="6" name="Title 3">
            <a:extLst>
              <a:ext uri="{FF2B5EF4-FFF2-40B4-BE49-F238E27FC236}">
                <a16:creationId xmlns:a16="http://schemas.microsoft.com/office/drawing/2014/main" id="{5B8EB6FC-88FF-D2B8-29CB-0FC711F9A0E1}"/>
              </a:ext>
            </a:extLst>
          </p:cNvPr>
          <p:cNvSpPr txBox="1">
            <a:spLocks/>
          </p:cNvSpPr>
          <p:nvPr/>
        </p:nvSpPr>
        <p:spPr>
          <a:xfrm>
            <a:off x="332667" y="3210333"/>
            <a:ext cx="2520042" cy="369332"/>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mj-lt"/>
                <a:ea typeface="+mj-ea"/>
                <a:cs typeface="+mj-cs"/>
              </a:defRPr>
            </a:lvl1pPr>
          </a:lstStyle>
          <a:p>
            <a:r>
              <a:rPr lang="en-US" sz="2000" dirty="0"/>
              <a:t>Average closing price</a:t>
            </a:r>
          </a:p>
        </p:txBody>
      </p:sp>
      <p:pic>
        <p:nvPicPr>
          <p:cNvPr id="8" name="Picture 7">
            <a:extLst>
              <a:ext uri="{FF2B5EF4-FFF2-40B4-BE49-F238E27FC236}">
                <a16:creationId xmlns:a16="http://schemas.microsoft.com/office/drawing/2014/main" id="{B98C6520-F3C3-F207-2AD3-4B091B06CBB4}"/>
              </a:ext>
            </a:extLst>
          </p:cNvPr>
          <p:cNvPicPr>
            <a:picLocks noChangeAspect="1"/>
          </p:cNvPicPr>
          <p:nvPr/>
        </p:nvPicPr>
        <p:blipFill>
          <a:blip r:embed="rId3"/>
          <a:stretch>
            <a:fillRect/>
          </a:stretch>
        </p:blipFill>
        <p:spPr>
          <a:xfrm>
            <a:off x="4111300" y="3647667"/>
            <a:ext cx="3531364" cy="2790715"/>
          </a:xfrm>
          <a:prstGeom prst="rect">
            <a:avLst/>
          </a:prstGeom>
        </p:spPr>
      </p:pic>
      <p:pic>
        <p:nvPicPr>
          <p:cNvPr id="10" name="Picture 9">
            <a:extLst>
              <a:ext uri="{FF2B5EF4-FFF2-40B4-BE49-F238E27FC236}">
                <a16:creationId xmlns:a16="http://schemas.microsoft.com/office/drawing/2014/main" id="{C9307D0C-049B-2D0A-E8B5-5584B6F395CA}"/>
              </a:ext>
            </a:extLst>
          </p:cNvPr>
          <p:cNvPicPr>
            <a:picLocks noChangeAspect="1"/>
          </p:cNvPicPr>
          <p:nvPr/>
        </p:nvPicPr>
        <p:blipFill>
          <a:blip r:embed="rId4"/>
          <a:stretch>
            <a:fillRect/>
          </a:stretch>
        </p:blipFill>
        <p:spPr>
          <a:xfrm>
            <a:off x="7889932" y="3647666"/>
            <a:ext cx="3565468" cy="2796694"/>
          </a:xfrm>
          <a:prstGeom prst="rect">
            <a:avLst/>
          </a:prstGeom>
        </p:spPr>
      </p:pic>
    </p:spTree>
    <p:extLst>
      <p:ext uri="{BB962C8B-B14F-4D97-AF65-F5344CB8AC3E}">
        <p14:creationId xmlns:p14="http://schemas.microsoft.com/office/powerpoint/2010/main" val="951513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Vanguard S&amp;P 500 ETF Heatmap</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15" name="TextBox 14">
            <a:extLst>
              <a:ext uri="{FF2B5EF4-FFF2-40B4-BE49-F238E27FC236}">
                <a16:creationId xmlns:a16="http://schemas.microsoft.com/office/drawing/2014/main" id="{FFCD450E-DBDD-F4F9-B18C-2EAE61582373}"/>
              </a:ext>
            </a:extLst>
          </p:cNvPr>
          <p:cNvSpPr txBox="1"/>
          <p:nvPr/>
        </p:nvSpPr>
        <p:spPr>
          <a:xfrm>
            <a:off x="6096000" y="1347151"/>
            <a:ext cx="6004438" cy="1477328"/>
          </a:xfrm>
          <a:prstGeom prst="rect">
            <a:avLst/>
          </a:prstGeom>
          <a:noFill/>
        </p:spPr>
        <p:txBody>
          <a:bodyPr wrap="square" rtlCol="0">
            <a:spAutoFit/>
          </a:bodyPr>
          <a:lstStyle/>
          <a:p>
            <a:pPr algn="r"/>
            <a:r>
              <a:rPr lang="he-IL" dirty="0">
                <a:solidFill>
                  <a:schemeClr val="bg1"/>
                </a:solidFill>
              </a:rPr>
              <a:t>להלן מפת החום של הקרן,</a:t>
            </a:r>
          </a:p>
          <a:p>
            <a:pPr algn="r"/>
            <a:r>
              <a:rPr lang="he-IL" dirty="0">
                <a:solidFill>
                  <a:schemeClr val="bg1"/>
                </a:solidFill>
              </a:rPr>
              <a:t>אפשר לראות התאמה בין כלל המחירים (פתיחה, סגירה וכו') ולעומת זאת אין התאמה בין המחירים לנפח המסחר.</a:t>
            </a:r>
          </a:p>
          <a:p>
            <a:pPr algn="r"/>
            <a:r>
              <a:rPr lang="he-IL" dirty="0">
                <a:solidFill>
                  <a:schemeClr val="bg1"/>
                </a:solidFill>
              </a:rPr>
              <a:t>דבר זה צפוי כי כמו שציינו בשקופית קודמת, נפח המסחר בבורסה תמיד נשאר ללא כל קשר ניכר למחיר המניה או הקרן </a:t>
            </a:r>
            <a:endParaRPr lang="en-IL" dirty="0">
              <a:solidFill>
                <a:schemeClr val="bg1"/>
              </a:solidFill>
            </a:endParaRPr>
          </a:p>
        </p:txBody>
      </p:sp>
      <p:sp>
        <p:nvSpPr>
          <p:cNvPr id="20" name="TextBox 19">
            <a:extLst>
              <a:ext uri="{FF2B5EF4-FFF2-40B4-BE49-F238E27FC236}">
                <a16:creationId xmlns:a16="http://schemas.microsoft.com/office/drawing/2014/main" id="{82343F56-AE37-FE37-C71C-F6DDD28D03B0}"/>
              </a:ext>
            </a:extLst>
          </p:cNvPr>
          <p:cNvSpPr txBox="1"/>
          <p:nvPr/>
        </p:nvSpPr>
        <p:spPr>
          <a:xfrm>
            <a:off x="8849589" y="3854776"/>
            <a:ext cx="2509125" cy="1477328"/>
          </a:xfrm>
          <a:prstGeom prst="rect">
            <a:avLst/>
          </a:prstGeom>
          <a:noFill/>
        </p:spPr>
        <p:txBody>
          <a:bodyPr wrap="square" rtlCol="0">
            <a:spAutoFit/>
          </a:bodyPr>
          <a:lstStyle/>
          <a:p>
            <a:pPr algn="r"/>
            <a:r>
              <a:rPr lang="he-IL" dirty="0">
                <a:solidFill>
                  <a:schemeClr val="bg1"/>
                </a:solidFill>
              </a:rPr>
              <a:t>להלן גרף רגרסיה של מחירי הפתיחה והסגירה.</a:t>
            </a:r>
          </a:p>
          <a:p>
            <a:pPr algn="r"/>
            <a:r>
              <a:rPr lang="he-IL" dirty="0">
                <a:solidFill>
                  <a:schemeClr val="bg1"/>
                </a:solidFill>
              </a:rPr>
              <a:t>הגרף מראה בצורה שונה את ההתאמה בין מחירי הפתיחה והסגירה.</a:t>
            </a:r>
          </a:p>
        </p:txBody>
      </p:sp>
      <p:pic>
        <p:nvPicPr>
          <p:cNvPr id="22" name="Picture 21">
            <a:extLst>
              <a:ext uri="{FF2B5EF4-FFF2-40B4-BE49-F238E27FC236}">
                <a16:creationId xmlns:a16="http://schemas.microsoft.com/office/drawing/2014/main" id="{91DD43BA-96ED-2A94-87C0-22069654C5CC}"/>
              </a:ext>
            </a:extLst>
          </p:cNvPr>
          <p:cNvPicPr>
            <a:picLocks noChangeAspect="1"/>
          </p:cNvPicPr>
          <p:nvPr/>
        </p:nvPicPr>
        <p:blipFill>
          <a:blip r:embed="rId2"/>
          <a:stretch>
            <a:fillRect/>
          </a:stretch>
        </p:blipFill>
        <p:spPr>
          <a:xfrm>
            <a:off x="444500" y="1590678"/>
            <a:ext cx="4519348" cy="580720"/>
          </a:xfrm>
          <a:prstGeom prst="rect">
            <a:avLst/>
          </a:prstGeom>
        </p:spPr>
      </p:pic>
      <p:pic>
        <p:nvPicPr>
          <p:cNvPr id="24" name="Picture 23">
            <a:extLst>
              <a:ext uri="{FF2B5EF4-FFF2-40B4-BE49-F238E27FC236}">
                <a16:creationId xmlns:a16="http://schemas.microsoft.com/office/drawing/2014/main" id="{D0A3946F-3608-4D57-5110-BB3ED466D330}"/>
              </a:ext>
            </a:extLst>
          </p:cNvPr>
          <p:cNvPicPr>
            <a:picLocks noChangeAspect="1"/>
          </p:cNvPicPr>
          <p:nvPr/>
        </p:nvPicPr>
        <p:blipFill>
          <a:blip r:embed="rId3"/>
          <a:stretch>
            <a:fillRect/>
          </a:stretch>
        </p:blipFill>
        <p:spPr>
          <a:xfrm>
            <a:off x="444501" y="2283263"/>
            <a:ext cx="4519348" cy="3830770"/>
          </a:xfrm>
          <a:prstGeom prst="rect">
            <a:avLst/>
          </a:prstGeom>
        </p:spPr>
      </p:pic>
      <p:pic>
        <p:nvPicPr>
          <p:cNvPr id="26" name="Picture 25">
            <a:extLst>
              <a:ext uri="{FF2B5EF4-FFF2-40B4-BE49-F238E27FC236}">
                <a16:creationId xmlns:a16="http://schemas.microsoft.com/office/drawing/2014/main" id="{939853E1-1EBA-8296-797E-3C85E1DA1337}"/>
              </a:ext>
            </a:extLst>
          </p:cNvPr>
          <p:cNvPicPr>
            <a:picLocks noChangeAspect="1"/>
          </p:cNvPicPr>
          <p:nvPr/>
        </p:nvPicPr>
        <p:blipFill>
          <a:blip r:embed="rId4"/>
          <a:stretch>
            <a:fillRect/>
          </a:stretch>
        </p:blipFill>
        <p:spPr>
          <a:xfrm>
            <a:off x="5141384" y="2893425"/>
            <a:ext cx="3405792" cy="462108"/>
          </a:xfrm>
          <a:prstGeom prst="rect">
            <a:avLst/>
          </a:prstGeom>
        </p:spPr>
      </p:pic>
      <p:pic>
        <p:nvPicPr>
          <p:cNvPr id="28" name="Picture 27">
            <a:extLst>
              <a:ext uri="{FF2B5EF4-FFF2-40B4-BE49-F238E27FC236}">
                <a16:creationId xmlns:a16="http://schemas.microsoft.com/office/drawing/2014/main" id="{29146071-7B9E-A09F-BD6A-92B5012A00D7}"/>
              </a:ext>
            </a:extLst>
          </p:cNvPr>
          <p:cNvPicPr>
            <a:picLocks noChangeAspect="1"/>
          </p:cNvPicPr>
          <p:nvPr/>
        </p:nvPicPr>
        <p:blipFill>
          <a:blip r:embed="rId5"/>
          <a:stretch>
            <a:fillRect/>
          </a:stretch>
        </p:blipFill>
        <p:spPr>
          <a:xfrm>
            <a:off x="5141384" y="3424480"/>
            <a:ext cx="3405792" cy="2675328"/>
          </a:xfrm>
          <a:prstGeom prst="rect">
            <a:avLst/>
          </a:prstGeom>
        </p:spPr>
      </p:pic>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a:xfrm>
            <a:off x="444500" y="542925"/>
            <a:ext cx="11214100" cy="424732"/>
          </a:xfrm>
        </p:spPr>
        <p:txBody>
          <a:bodyPr/>
          <a:lstStyle/>
          <a:p>
            <a:r>
              <a:rPr lang="en-US" sz="2400" dirty="0"/>
              <a:t>Vanguard S&amp;P 500 ETF Distribution of Volume by Quarters</a:t>
            </a:r>
          </a:p>
        </p:txBody>
      </p:sp>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CAC6261A-9C71-5847-D9B9-824A9CFCF649}"/>
              </a:ext>
            </a:extLst>
          </p:cNvPr>
          <p:cNvPicPr>
            <a:picLocks noChangeAspect="1"/>
          </p:cNvPicPr>
          <p:nvPr/>
        </p:nvPicPr>
        <p:blipFill>
          <a:blip r:embed="rId2"/>
          <a:stretch>
            <a:fillRect/>
          </a:stretch>
        </p:blipFill>
        <p:spPr>
          <a:xfrm>
            <a:off x="4647342" y="4535252"/>
            <a:ext cx="4395464" cy="1499833"/>
          </a:xfrm>
          <a:prstGeom prst="rect">
            <a:avLst/>
          </a:prstGeom>
        </p:spPr>
      </p:pic>
      <p:pic>
        <p:nvPicPr>
          <p:cNvPr id="8" name="Picture 7">
            <a:extLst>
              <a:ext uri="{FF2B5EF4-FFF2-40B4-BE49-F238E27FC236}">
                <a16:creationId xmlns:a16="http://schemas.microsoft.com/office/drawing/2014/main" id="{4AD10C09-2A8B-1D8D-BB7A-6FAEEBCB926E}"/>
              </a:ext>
            </a:extLst>
          </p:cNvPr>
          <p:cNvPicPr>
            <a:picLocks noChangeAspect="1"/>
          </p:cNvPicPr>
          <p:nvPr/>
        </p:nvPicPr>
        <p:blipFill>
          <a:blip r:embed="rId3"/>
          <a:stretch>
            <a:fillRect/>
          </a:stretch>
        </p:blipFill>
        <p:spPr>
          <a:xfrm>
            <a:off x="346602" y="1561556"/>
            <a:ext cx="4115889" cy="4473529"/>
          </a:xfrm>
          <a:prstGeom prst="rect">
            <a:avLst/>
          </a:prstGeom>
        </p:spPr>
      </p:pic>
      <p:sp>
        <p:nvSpPr>
          <p:cNvPr id="9" name="TextBox 8">
            <a:extLst>
              <a:ext uri="{FF2B5EF4-FFF2-40B4-BE49-F238E27FC236}">
                <a16:creationId xmlns:a16="http://schemas.microsoft.com/office/drawing/2014/main" id="{6729E7CD-0F95-CEE0-29EC-20CF84EE27CE}"/>
              </a:ext>
            </a:extLst>
          </p:cNvPr>
          <p:cNvSpPr txBox="1"/>
          <p:nvPr/>
        </p:nvSpPr>
        <p:spPr>
          <a:xfrm>
            <a:off x="5592361" y="1861083"/>
            <a:ext cx="6215503" cy="923330"/>
          </a:xfrm>
          <a:prstGeom prst="rect">
            <a:avLst/>
          </a:prstGeom>
          <a:noFill/>
        </p:spPr>
        <p:txBody>
          <a:bodyPr wrap="square" rtlCol="0">
            <a:spAutoFit/>
          </a:bodyPr>
          <a:lstStyle/>
          <a:p>
            <a:pPr algn="r" rtl="1"/>
            <a:r>
              <a:rPr lang="he-IL" dirty="0">
                <a:solidFill>
                  <a:schemeClr val="bg1"/>
                </a:solidFill>
              </a:rPr>
              <a:t>מוצג פה </a:t>
            </a:r>
            <a:r>
              <a:rPr lang="en-US" dirty="0">
                <a:solidFill>
                  <a:schemeClr val="bg1"/>
                </a:solidFill>
              </a:rPr>
              <a:t>pie chart</a:t>
            </a:r>
            <a:r>
              <a:rPr lang="he-IL" dirty="0">
                <a:solidFill>
                  <a:schemeClr val="bg1"/>
                </a:solidFill>
              </a:rPr>
              <a:t> אשר מראה את נפח המסחר בהתאם לרבעונים.</a:t>
            </a:r>
          </a:p>
          <a:p>
            <a:pPr algn="r" rtl="1"/>
            <a:r>
              <a:rPr lang="he-IL" dirty="0">
                <a:solidFill>
                  <a:schemeClr val="bg1"/>
                </a:solidFill>
              </a:rPr>
              <a:t>אפשר לראות שנפח המסחר ברבעון הראשון והאחרון גדולים יותר מהרבעון השני והשלישי בשנה.</a:t>
            </a:r>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AA06F-3A92-6503-A782-409AEEA4BAF6}"/>
              </a:ext>
            </a:extLst>
          </p:cNvPr>
          <p:cNvSpPr>
            <a:spLocks noGrp="1"/>
          </p:cNvSpPr>
          <p:nvPr>
            <p:ph type="title"/>
          </p:nvPr>
        </p:nvSpPr>
        <p:spPr/>
        <p:txBody>
          <a:bodyPr/>
          <a:lstStyle/>
          <a:p>
            <a:r>
              <a:rPr lang="en-US" dirty="0"/>
              <a:t>Lowest and Highest Closing prices </a:t>
            </a:r>
            <a:endParaRPr lang="en-IL" dirty="0"/>
          </a:p>
        </p:txBody>
      </p:sp>
      <p:sp>
        <p:nvSpPr>
          <p:cNvPr id="3" name="Slide Number Placeholder 2">
            <a:extLst>
              <a:ext uri="{FF2B5EF4-FFF2-40B4-BE49-F238E27FC236}">
                <a16:creationId xmlns:a16="http://schemas.microsoft.com/office/drawing/2014/main" id="{C26A2962-E262-7E76-71AA-D006E46B3DFA}"/>
              </a:ext>
            </a:extLst>
          </p:cNvPr>
          <p:cNvSpPr>
            <a:spLocks noGrp="1"/>
          </p:cNvSpPr>
          <p:nvPr>
            <p:ph type="sldNum" sz="quarter" idx="12"/>
          </p:nvPr>
        </p:nvSpPr>
        <p:spPr/>
        <p:txBody>
          <a:bodyPr/>
          <a:lstStyle/>
          <a:p>
            <a:fld id="{C263D6C4-4840-40CC-AC84-17E24B3B7BDE}" type="slidenum">
              <a:rPr lang="en-US" noProof="0" smtClean="0"/>
              <a:pPr/>
              <a:t>9</a:t>
            </a:fld>
            <a:endParaRPr lang="en-US" noProof="0" dirty="0"/>
          </a:p>
        </p:txBody>
      </p:sp>
      <p:sp>
        <p:nvSpPr>
          <p:cNvPr id="8" name="TextBox 7">
            <a:extLst>
              <a:ext uri="{FF2B5EF4-FFF2-40B4-BE49-F238E27FC236}">
                <a16:creationId xmlns:a16="http://schemas.microsoft.com/office/drawing/2014/main" id="{9A8AFD4C-E2A5-A65C-0F95-92D863883B9C}"/>
              </a:ext>
            </a:extLst>
          </p:cNvPr>
          <p:cNvSpPr txBox="1"/>
          <p:nvPr/>
        </p:nvSpPr>
        <p:spPr>
          <a:xfrm>
            <a:off x="6970247" y="1867128"/>
            <a:ext cx="4688353" cy="1200329"/>
          </a:xfrm>
          <a:prstGeom prst="rect">
            <a:avLst/>
          </a:prstGeom>
          <a:noFill/>
        </p:spPr>
        <p:txBody>
          <a:bodyPr wrap="square" rtlCol="0">
            <a:spAutoFit/>
          </a:bodyPr>
          <a:lstStyle/>
          <a:p>
            <a:pPr algn="r"/>
            <a:r>
              <a:rPr lang="he-IL" dirty="0">
                <a:solidFill>
                  <a:schemeClr val="bg1"/>
                </a:solidFill>
              </a:rPr>
              <a:t>זה גרף המציג את מחירי הסגירה במהלך שנת 2024, על הגרף מסומנות הנקודות בהם מחיר המניה הכי הכי גבוהה והכי נמוך בשנת 2024.</a:t>
            </a:r>
          </a:p>
          <a:p>
            <a:pPr algn="r"/>
            <a:r>
              <a:rPr lang="he-IL" dirty="0">
                <a:solidFill>
                  <a:schemeClr val="bg1"/>
                </a:solidFill>
              </a:rPr>
              <a:t>ניתן לראות שיש עליה יחסית יציבה לאורך השנה.</a:t>
            </a:r>
            <a:endParaRPr lang="en-IL" dirty="0">
              <a:solidFill>
                <a:schemeClr val="bg1"/>
              </a:solidFill>
            </a:endParaRPr>
          </a:p>
        </p:txBody>
      </p:sp>
      <p:pic>
        <p:nvPicPr>
          <p:cNvPr id="10" name="Picture 9">
            <a:extLst>
              <a:ext uri="{FF2B5EF4-FFF2-40B4-BE49-F238E27FC236}">
                <a16:creationId xmlns:a16="http://schemas.microsoft.com/office/drawing/2014/main" id="{E155B971-D4C3-AADA-F811-623440B79D99}"/>
              </a:ext>
            </a:extLst>
          </p:cNvPr>
          <p:cNvPicPr>
            <a:picLocks noChangeAspect="1"/>
          </p:cNvPicPr>
          <p:nvPr/>
        </p:nvPicPr>
        <p:blipFill>
          <a:blip r:embed="rId2"/>
          <a:stretch>
            <a:fillRect/>
          </a:stretch>
        </p:blipFill>
        <p:spPr>
          <a:xfrm>
            <a:off x="6970247" y="4233194"/>
            <a:ext cx="4947980" cy="1433557"/>
          </a:xfrm>
          <a:prstGeom prst="rect">
            <a:avLst/>
          </a:prstGeom>
        </p:spPr>
      </p:pic>
      <p:pic>
        <p:nvPicPr>
          <p:cNvPr id="12" name="Picture 11">
            <a:extLst>
              <a:ext uri="{FF2B5EF4-FFF2-40B4-BE49-F238E27FC236}">
                <a16:creationId xmlns:a16="http://schemas.microsoft.com/office/drawing/2014/main" id="{0C3E2080-DF6E-D234-72BF-C8C712C1B46D}"/>
              </a:ext>
            </a:extLst>
          </p:cNvPr>
          <p:cNvPicPr>
            <a:picLocks noChangeAspect="1"/>
          </p:cNvPicPr>
          <p:nvPr/>
        </p:nvPicPr>
        <p:blipFill>
          <a:blip r:embed="rId3"/>
          <a:stretch>
            <a:fillRect/>
          </a:stretch>
        </p:blipFill>
        <p:spPr>
          <a:xfrm>
            <a:off x="211071" y="2178460"/>
            <a:ext cx="6485381" cy="3488291"/>
          </a:xfrm>
          <a:prstGeom prst="rect">
            <a:avLst/>
          </a:prstGeom>
        </p:spPr>
      </p:pic>
    </p:spTree>
    <p:extLst>
      <p:ext uri="{BB962C8B-B14F-4D97-AF65-F5344CB8AC3E}">
        <p14:creationId xmlns:p14="http://schemas.microsoft.com/office/powerpoint/2010/main" val="1915800942"/>
      </p:ext>
    </p:extLst>
  </p:cSld>
  <p:clrMapOvr>
    <a:masterClrMapping/>
  </p:clrMapOvr>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5B26E0C9-B2AA-42E6-97B6-E1B7D9EAF12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368</TotalTime>
  <Words>605</Words>
  <Application>Microsoft Office PowerPoint</Application>
  <PresentationFormat>Widescreen</PresentationFormat>
  <Paragraphs>67</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Trade Gothic LT Pro</vt:lpstr>
      <vt:lpstr>Trebuchet MS</vt:lpstr>
      <vt:lpstr>Office Theme</vt:lpstr>
      <vt:lpstr>S&amp;P 500 Index Mid-Project</vt:lpstr>
      <vt:lpstr>S&amp;P 500 קצת רקע על</vt:lpstr>
      <vt:lpstr>Averages by months (code) </vt:lpstr>
      <vt:lpstr>Closing Price</vt:lpstr>
      <vt:lpstr>Data by Day of Week (code) </vt:lpstr>
      <vt:lpstr>Data by Day of Week (graphs) </vt:lpstr>
      <vt:lpstr>Vanguard S&amp;P 500 ETF Heatmap</vt:lpstr>
      <vt:lpstr>Vanguard S&amp;P 500 ETF Distribution of Volume by Quarters</vt:lpstr>
      <vt:lpstr>Lowest and Highest Closing prices </vt:lpstr>
      <vt:lpstr>The Average Closing Price</vt:lpstr>
      <vt:lpstr>Regression Between Closing Price and Volume</vt:lpstr>
      <vt:lpstr>Regression Between High Price and Low Price </vt:lpstr>
      <vt:lpstr>תובנותינו על המחקר על מדד ה- S&amp;P500</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Sivan Iluz</dc:creator>
  <cp:lastModifiedBy>noam satla_craft</cp:lastModifiedBy>
  <cp:revision>7</cp:revision>
  <dcterms:created xsi:type="dcterms:W3CDTF">2025-01-05T10:40:39Z</dcterms:created>
  <dcterms:modified xsi:type="dcterms:W3CDTF">2025-01-08T20:53:25Z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