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6"/>
  </p:notesMasterIdLst>
  <p:sldIdLst>
    <p:sldId id="256" r:id="rId2"/>
    <p:sldId id="257" r:id="rId3"/>
    <p:sldId id="258" r:id="rId4"/>
    <p:sldId id="261" r:id="rId5"/>
    <p:sldId id="259" r:id="rId6"/>
    <p:sldId id="260" r:id="rId7"/>
    <p:sldId id="263" r:id="rId8"/>
    <p:sldId id="262" r:id="rId9"/>
    <p:sldId id="266" r:id="rId10"/>
    <p:sldId id="264" r:id="rId11"/>
    <p:sldId id="270" r:id="rId12"/>
    <p:sldId id="267" r:id="rId13"/>
    <p:sldId id="269" r:id="rId14"/>
    <p:sldId id="268" r:id="rId1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53" d="100"/>
          <a:sy n="153" d="100"/>
        </p:scale>
        <p:origin x="524" y="11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AB9D9-3F48-43C7-B0F1-58818ACE9D56}" type="datetimeFigureOut">
              <a:rPr lang="en-IL" smtClean="0"/>
              <a:t>09/04/2025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52FF2-C762-490E-9E86-189EF5EF5B7A}" type="slidenum">
              <a:rPr lang="en-IL" smtClean="0"/>
              <a:t>‹#›</a:t>
            </a:fld>
            <a:endParaRPr lang="en-IL"/>
          </a:p>
        </p:txBody>
      </p:sp>
    </p:spTree>
    <p:extLst>
      <p:ext uri="{BB962C8B-B14F-4D97-AF65-F5344CB8AC3E}">
        <p14:creationId xmlns:p14="http://schemas.microsoft.com/office/powerpoint/2010/main" val="196469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3B652FF2-C762-490E-9E86-189EF5EF5B7A}" type="slidenum">
              <a:rPr lang="en-IL" smtClean="0"/>
              <a:t>1</a:t>
            </a:fld>
            <a:endParaRPr lang="en-IL"/>
          </a:p>
        </p:txBody>
      </p:sp>
    </p:spTree>
    <p:extLst>
      <p:ext uri="{BB962C8B-B14F-4D97-AF65-F5344CB8AC3E}">
        <p14:creationId xmlns:p14="http://schemas.microsoft.com/office/powerpoint/2010/main" val="3445654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4/9/2025</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9388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4/9/2025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5943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4/9/2025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4994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4/9/2025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9576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4/9/2025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3044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4/9/2025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726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4/9/2025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65240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4/9/2025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0192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4/9/2025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330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4/9/2025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1781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4/9/2025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413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4/9/2025</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4770920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kaggle.com/datasets/miguelaenlle/massive-stock-news-analysis-db-for-nlpbacktests" TargetMode="Externa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4" name="Rectangle 63">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6" name="Top Left">
            <a:extLst>
              <a:ext uri="{FF2B5EF4-FFF2-40B4-BE49-F238E27FC236}">
                <a16:creationId xmlns:a16="http://schemas.microsoft.com/office/drawing/2014/main" id="{7092E392-4FB7-4E2D-928D-EFC63D148E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67" name="Freeform: Shape 66">
              <a:extLst>
                <a:ext uri="{FF2B5EF4-FFF2-40B4-BE49-F238E27FC236}">
                  <a16:creationId xmlns:a16="http://schemas.microsoft.com/office/drawing/2014/main" id="{9B57026F-1936-4B50-9E5F-0037B748B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8" name="Freeform: Shape 67">
              <a:extLst>
                <a:ext uri="{FF2B5EF4-FFF2-40B4-BE49-F238E27FC236}">
                  <a16:creationId xmlns:a16="http://schemas.microsoft.com/office/drawing/2014/main" id="{31C2FEB5-C2DC-4FDF-9FE5-407608D6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60B00B9B-BAB1-4074-A3AF-13B08F4E0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0B6DF209-B3F7-4699-802B-4BE211132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45FFE10-7D64-45F0-B227-92979752A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4395C91B-6EED-4F5B-8873-5E0AA757F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248D099A-D8DD-4FBA-AF53-928CE633C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1F857259-D6C4-41F7-82DC-37816E8AD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8F7388A-C51F-03BC-AF37-8DAD58612682}"/>
              </a:ext>
            </a:extLst>
          </p:cNvPr>
          <p:cNvSpPr>
            <a:spLocks noGrp="1"/>
          </p:cNvSpPr>
          <p:nvPr>
            <p:ph type="ctrTitle"/>
          </p:nvPr>
        </p:nvSpPr>
        <p:spPr>
          <a:xfrm>
            <a:off x="1005654" y="744909"/>
            <a:ext cx="5132388" cy="3155419"/>
          </a:xfrm>
        </p:spPr>
        <p:txBody>
          <a:bodyPr anchor="b">
            <a:normAutofit/>
          </a:bodyPr>
          <a:lstStyle/>
          <a:p>
            <a:pPr algn="l"/>
            <a:r>
              <a:rPr lang="en-US" sz="5400"/>
              <a:t>AI Accelerator Final Project</a:t>
            </a:r>
            <a:endParaRPr lang="en-IL" sz="5400"/>
          </a:p>
        </p:txBody>
      </p:sp>
      <p:sp>
        <p:nvSpPr>
          <p:cNvPr id="3" name="Subtitle 2">
            <a:extLst>
              <a:ext uri="{FF2B5EF4-FFF2-40B4-BE49-F238E27FC236}">
                <a16:creationId xmlns:a16="http://schemas.microsoft.com/office/drawing/2014/main" id="{4013CD69-CF3F-C0F0-E21A-B62AE0AC22C7}"/>
              </a:ext>
            </a:extLst>
          </p:cNvPr>
          <p:cNvSpPr>
            <a:spLocks noGrp="1"/>
          </p:cNvSpPr>
          <p:nvPr>
            <p:ph type="subTitle" idx="1"/>
          </p:nvPr>
        </p:nvSpPr>
        <p:spPr>
          <a:xfrm>
            <a:off x="1012785" y="4074784"/>
            <a:ext cx="5607694" cy="2054306"/>
          </a:xfrm>
        </p:spPr>
        <p:txBody>
          <a:bodyPr anchor="t">
            <a:normAutofit/>
          </a:bodyPr>
          <a:lstStyle/>
          <a:p>
            <a:pPr algn="l"/>
            <a:r>
              <a:rPr lang="en-US" sz="2200" dirty="0"/>
              <a:t>Presented by Sivan </a:t>
            </a:r>
            <a:r>
              <a:rPr lang="en-US" sz="2200" dirty="0" err="1"/>
              <a:t>Iluz</a:t>
            </a:r>
            <a:r>
              <a:rPr lang="en-US" sz="2200" dirty="0"/>
              <a:t> &amp; Daniel Dekhtyar</a:t>
            </a:r>
          </a:p>
        </p:txBody>
      </p:sp>
      <p:grpSp>
        <p:nvGrpSpPr>
          <p:cNvPr id="76" name="Bottom Right">
            <a:extLst>
              <a:ext uri="{FF2B5EF4-FFF2-40B4-BE49-F238E27FC236}">
                <a16:creationId xmlns:a16="http://schemas.microsoft.com/office/drawing/2014/main" id="{A7C60A7A-4212-46AC-80A2-DE231DD3D1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7" name="Freeform: Shape 76">
              <a:extLst>
                <a:ext uri="{FF2B5EF4-FFF2-40B4-BE49-F238E27FC236}">
                  <a16:creationId xmlns:a16="http://schemas.microsoft.com/office/drawing/2014/main" id="{7EDA875D-6B8A-4B32-89EB-F4CD6D1FC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8" name="Graphic 157">
              <a:extLst>
                <a:ext uri="{FF2B5EF4-FFF2-40B4-BE49-F238E27FC236}">
                  <a16:creationId xmlns:a16="http://schemas.microsoft.com/office/drawing/2014/main" id="{AA7D7CCE-E90B-483E-AFF7-CF95CABC97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0" name="Freeform: Shape 79">
                <a:extLst>
                  <a:ext uri="{FF2B5EF4-FFF2-40B4-BE49-F238E27FC236}">
                    <a16:creationId xmlns:a16="http://schemas.microsoft.com/office/drawing/2014/main" id="{67F2D919-84B6-4EC4-87F5-BDFF145BB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65C8244C-685B-42CF-B028-C7ADE067C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0420B7EF-9249-4974-A978-AAD55C81B7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05BD8B59-E1C0-4320-BFC1-66D139E80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A983471C-A7FE-4ED8-BE9B-601CEC61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E8B842F2-803D-4F74-BBF6-6965BC0F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94ECDF1E-AE5F-46C4-A134-C28C6D6B7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9" name="Freeform: Shape 78">
              <a:extLst>
                <a:ext uri="{FF2B5EF4-FFF2-40B4-BE49-F238E27FC236}">
                  <a16:creationId xmlns:a16="http://schemas.microsoft.com/office/drawing/2014/main" id="{C0E491A0-7D49-4A1F-B2DB-C94F56329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88"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15507" y="3369564"/>
            <a:ext cx="118872" cy="118872"/>
            <a:chOff x="1175347" y="3733800"/>
            <a:chExt cx="118872" cy="118872"/>
          </a:xfrm>
        </p:grpSpPr>
        <p:cxnSp>
          <p:nvCxnSpPr>
            <p:cNvPr id="89" name="Straight Connector 88">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6" name="Picture 55" descr="A light bulb with rays of light coming out of it&#10;&#10;AI-generated content may be incorrect.">
            <a:extLst>
              <a:ext uri="{FF2B5EF4-FFF2-40B4-BE49-F238E27FC236}">
                <a16:creationId xmlns:a16="http://schemas.microsoft.com/office/drawing/2014/main" id="{567AAC40-B388-B7FE-6FDD-BEF77160B785}"/>
              </a:ext>
            </a:extLst>
          </p:cNvPr>
          <p:cNvPicPr>
            <a:picLocks noChangeAspect="1"/>
          </p:cNvPicPr>
          <p:nvPr/>
        </p:nvPicPr>
        <p:blipFill>
          <a:blip r:embed="rId3"/>
          <a:srcRect l="21988" r="21763" b="2"/>
          <a:stretch/>
        </p:blipFill>
        <p:spPr>
          <a:xfrm>
            <a:off x="6630584" y="582721"/>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Tree>
    <p:extLst>
      <p:ext uri="{BB962C8B-B14F-4D97-AF65-F5344CB8AC3E}">
        <p14:creationId xmlns:p14="http://schemas.microsoft.com/office/powerpoint/2010/main" val="108191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5A0E1-83A8-58A2-846C-BB73D60883E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9B9A3ED-556E-5C07-DF98-029BFB77F449}"/>
              </a:ext>
            </a:extLst>
          </p:cNvPr>
          <p:cNvSpPr txBox="1"/>
          <p:nvPr/>
        </p:nvSpPr>
        <p:spPr>
          <a:xfrm>
            <a:off x="8928536" y="245225"/>
            <a:ext cx="3001143" cy="523220"/>
          </a:xfrm>
          <a:prstGeom prst="rect">
            <a:avLst/>
          </a:prstGeom>
          <a:noFill/>
        </p:spPr>
        <p:txBody>
          <a:bodyPr wrap="none" rtlCol="0">
            <a:spAutoFit/>
          </a:bodyPr>
          <a:lstStyle/>
          <a:p>
            <a:pPr algn="r" rtl="1"/>
            <a:r>
              <a:rPr lang="he-IL" sz="2800" dirty="0">
                <a:latin typeface="Gisha" panose="020B0502040204020203" pitchFamily="34" charset="-79"/>
                <a:cs typeface="Gisha" panose="020B0502040204020203" pitchFamily="34" charset="-79"/>
              </a:rPr>
              <a:t>המודלים הקלאסיים</a:t>
            </a:r>
            <a:endParaRPr lang="en-IL" sz="2800" dirty="0">
              <a:latin typeface="Gisha" panose="020B0502040204020203" pitchFamily="34" charset="-79"/>
              <a:cs typeface="Gisha" panose="020B0502040204020203" pitchFamily="34" charset="-79"/>
            </a:endParaRPr>
          </a:p>
        </p:txBody>
      </p:sp>
      <p:sp>
        <p:nvSpPr>
          <p:cNvPr id="3" name="TextBox 2">
            <a:extLst>
              <a:ext uri="{FF2B5EF4-FFF2-40B4-BE49-F238E27FC236}">
                <a16:creationId xmlns:a16="http://schemas.microsoft.com/office/drawing/2014/main" id="{A98528D4-9EE6-4E46-5257-FFCC25CC4D12}"/>
              </a:ext>
            </a:extLst>
          </p:cNvPr>
          <p:cNvSpPr txBox="1"/>
          <p:nvPr/>
        </p:nvSpPr>
        <p:spPr>
          <a:xfrm>
            <a:off x="781396" y="985058"/>
            <a:ext cx="11186627" cy="5078313"/>
          </a:xfrm>
          <a:prstGeom prst="rect">
            <a:avLst/>
          </a:prstGeom>
          <a:noFill/>
        </p:spPr>
        <p:txBody>
          <a:bodyPr wrap="square" rtlCol="0">
            <a:spAutoFit/>
          </a:bodyPr>
          <a:lstStyle/>
          <a:p>
            <a:pPr algn="r" rtl="1"/>
            <a:r>
              <a:rPr lang="he-IL" dirty="0">
                <a:latin typeface="Roboto" panose="02000000000000000000" pitchFamily="2" charset="0"/>
              </a:rPr>
              <a:t>בפרוייקט אימנו מודלים קלסיים אשר מטרתם היא לחזות האם המניה תעלה או </a:t>
            </a:r>
            <a:r>
              <a:rPr lang="he-IL" dirty="0" err="1">
                <a:latin typeface="Roboto" panose="02000000000000000000" pitchFamily="2" charset="0"/>
              </a:rPr>
              <a:t>תירד</a:t>
            </a:r>
            <a:r>
              <a:rPr lang="he-IL" dirty="0">
                <a:latin typeface="Roboto" panose="02000000000000000000" pitchFamily="2" charset="0"/>
              </a:rPr>
              <a:t>.</a:t>
            </a:r>
          </a:p>
          <a:p>
            <a:pPr algn="r" rtl="1"/>
            <a:r>
              <a:rPr lang="he-IL" dirty="0">
                <a:latin typeface="Roboto" panose="02000000000000000000" pitchFamily="2" charset="0"/>
              </a:rPr>
              <a:t>השתמשנו ב </a:t>
            </a:r>
            <a:r>
              <a:rPr lang="en-US" dirty="0" err="1">
                <a:latin typeface="Roboto" panose="02000000000000000000" pitchFamily="2" charset="0"/>
              </a:rPr>
              <a:t>KNeighborsClassifier</a:t>
            </a:r>
            <a:r>
              <a:rPr lang="en-US" dirty="0">
                <a:latin typeface="Roboto" panose="02000000000000000000" pitchFamily="2" charset="0"/>
              </a:rPr>
              <a:t>, </a:t>
            </a:r>
            <a:r>
              <a:rPr lang="en-US" dirty="0" err="1">
                <a:latin typeface="Roboto" panose="02000000000000000000" pitchFamily="2" charset="0"/>
              </a:rPr>
              <a:t>RandomForestClassifier</a:t>
            </a:r>
            <a:r>
              <a:rPr lang="en-US" dirty="0">
                <a:latin typeface="Roboto" panose="02000000000000000000" pitchFamily="2" charset="0"/>
              </a:rPr>
              <a:t>, </a:t>
            </a:r>
            <a:r>
              <a:rPr lang="en-US" dirty="0" err="1">
                <a:latin typeface="Roboto" panose="02000000000000000000" pitchFamily="2" charset="0"/>
              </a:rPr>
              <a:t>DecisionTreeClassifier,LinearRegression</a:t>
            </a:r>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r>
              <a:rPr lang="he-IL" dirty="0">
                <a:latin typeface="Roboto" panose="02000000000000000000" pitchFamily="2" charset="0"/>
              </a:rPr>
              <a:t>רצינו השוות בין כל המודלים הקלסיים כדי לדעת איזה מהם עדיף לנו להשתמש כדי לחזות את מחיר המניה.</a:t>
            </a:r>
          </a:p>
          <a:p>
            <a:pPr algn="r" rtl="1"/>
            <a:r>
              <a:rPr lang="he-IL" dirty="0">
                <a:latin typeface="Roboto" panose="02000000000000000000" pitchFamily="2" charset="0"/>
              </a:rPr>
              <a:t>בבדיקתנו מצאנו שלמודל של עץ ההחלטה (</a:t>
            </a:r>
            <a:r>
              <a:rPr lang="en-US" dirty="0">
                <a:latin typeface="Roboto" panose="02000000000000000000" pitchFamily="2" charset="0"/>
              </a:rPr>
              <a:t>Decision Tree</a:t>
            </a:r>
            <a:r>
              <a:rPr lang="he-IL" dirty="0">
                <a:latin typeface="Roboto" panose="02000000000000000000" pitchFamily="2" charset="0"/>
              </a:rPr>
              <a:t>) יש </a:t>
            </a:r>
            <a:r>
              <a:rPr lang="en-US" dirty="0">
                <a:latin typeface="Roboto" panose="02000000000000000000" pitchFamily="2" charset="0"/>
              </a:rPr>
              <a:t>overfitting</a:t>
            </a:r>
            <a:r>
              <a:rPr lang="he-IL" dirty="0">
                <a:latin typeface="Roboto" panose="02000000000000000000" pitchFamily="2" charset="0"/>
              </a:rPr>
              <a:t> גבוהה נוראה ממש.</a:t>
            </a:r>
          </a:p>
          <a:p>
            <a:pPr algn="r" rtl="1"/>
            <a:r>
              <a:rPr lang="he-IL" dirty="0">
                <a:latin typeface="Roboto" panose="02000000000000000000" pitchFamily="2" charset="0"/>
              </a:rPr>
              <a:t>כל שאר המודלים לא הראות ביצועים טובים, והטוב מבניהם הראה דיוק של 61.8% לכל היותר.</a:t>
            </a:r>
          </a:p>
          <a:p>
            <a:pPr algn="r" rtl="1"/>
            <a:r>
              <a:rPr lang="he-IL" dirty="0">
                <a:latin typeface="Roboto" panose="02000000000000000000" pitchFamily="2" charset="0"/>
              </a:rPr>
              <a:t>לגבי שילוב עמודת הסנטימנט ב-</a:t>
            </a:r>
            <a:r>
              <a:rPr lang="en-US" dirty="0">
                <a:latin typeface="Roboto" panose="02000000000000000000" pitchFamily="2" charset="0"/>
              </a:rPr>
              <a:t>dataset</a:t>
            </a:r>
            <a:r>
              <a:rPr lang="he-IL" dirty="0">
                <a:latin typeface="Roboto" panose="02000000000000000000" pitchFamily="2" charset="0"/>
              </a:rPr>
              <a:t> אימון, לא היה שינוי משמעותי לכאן או לכאן שאנחנו יכולים להצביע עליו.</a:t>
            </a:r>
          </a:p>
          <a:p>
            <a:pPr algn="r" rtl="1"/>
            <a:r>
              <a:rPr lang="he-IL" dirty="0">
                <a:latin typeface="Roboto" panose="02000000000000000000" pitchFamily="2" charset="0"/>
              </a:rPr>
              <a:t>השיפור היחיד שהיה הוא כשהוספנו את עמודת </a:t>
            </a:r>
            <a:r>
              <a:rPr lang="he-IL" dirty="0" err="1">
                <a:latin typeface="Roboto" panose="02000000000000000000" pitchFamily="2" charset="0"/>
              </a:rPr>
              <a:t>הסנטימט</a:t>
            </a:r>
            <a:r>
              <a:rPr lang="he-IL" dirty="0">
                <a:latin typeface="Roboto" panose="02000000000000000000" pitchFamily="2" charset="0"/>
              </a:rPr>
              <a:t> למודל </a:t>
            </a:r>
            <a:r>
              <a:rPr lang="en-US" dirty="0">
                <a:latin typeface="Roboto" panose="02000000000000000000" pitchFamily="2" charset="0"/>
              </a:rPr>
              <a:t>Random Forest</a:t>
            </a:r>
            <a:r>
              <a:rPr lang="he-IL" dirty="0">
                <a:latin typeface="Roboto" panose="02000000000000000000" pitchFamily="2" charset="0"/>
              </a:rPr>
              <a:t>, דבר ששיפר את ביצועי המודל בכ-1.6%</a:t>
            </a:r>
          </a:p>
        </p:txBody>
      </p:sp>
      <p:sp>
        <p:nvSpPr>
          <p:cNvPr id="4" name="AutoShape 2" descr="Image">
            <a:extLst>
              <a:ext uri="{FF2B5EF4-FFF2-40B4-BE49-F238E27FC236}">
                <a16:creationId xmlns:a16="http://schemas.microsoft.com/office/drawing/2014/main" id="{F3F20E39-40A6-A018-047A-B031AEB1C5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graphicFrame>
        <p:nvGraphicFramePr>
          <p:cNvPr id="8" name="Table 7">
            <a:extLst>
              <a:ext uri="{FF2B5EF4-FFF2-40B4-BE49-F238E27FC236}">
                <a16:creationId xmlns:a16="http://schemas.microsoft.com/office/drawing/2014/main" id="{99BDEFA2-C6E7-B0D5-8C97-38868D69790B}"/>
              </a:ext>
            </a:extLst>
          </p:cNvPr>
          <p:cNvGraphicFramePr>
            <a:graphicFrameLocks noGrp="1"/>
          </p:cNvGraphicFramePr>
          <p:nvPr>
            <p:extLst>
              <p:ext uri="{D42A27DB-BD31-4B8C-83A1-F6EECF244321}">
                <p14:modId xmlns:p14="http://schemas.microsoft.com/office/powerpoint/2010/main" val="2840443371"/>
              </p:ext>
            </p:extLst>
          </p:nvPr>
        </p:nvGraphicFramePr>
        <p:xfrm>
          <a:off x="134656" y="1848002"/>
          <a:ext cx="11922688" cy="2327377"/>
        </p:xfrm>
        <a:graphic>
          <a:graphicData uri="http://schemas.openxmlformats.org/drawingml/2006/table">
            <a:tbl>
              <a:tblPr firstRow="1" bandRow="1">
                <a:tableStyleId>{5C22544A-7EE6-4342-B048-85BDC9FD1C3A}</a:tableStyleId>
              </a:tblPr>
              <a:tblGrid>
                <a:gridCol w="2159255">
                  <a:extLst>
                    <a:ext uri="{9D8B030D-6E8A-4147-A177-3AD203B41FA5}">
                      <a16:colId xmlns:a16="http://schemas.microsoft.com/office/drawing/2014/main" val="1973494648"/>
                    </a:ext>
                  </a:extLst>
                </a:gridCol>
                <a:gridCol w="2376598">
                  <a:extLst>
                    <a:ext uri="{9D8B030D-6E8A-4147-A177-3AD203B41FA5}">
                      <a16:colId xmlns:a16="http://schemas.microsoft.com/office/drawing/2014/main" val="2115431114"/>
                    </a:ext>
                  </a:extLst>
                </a:gridCol>
                <a:gridCol w="2544894">
                  <a:extLst>
                    <a:ext uri="{9D8B030D-6E8A-4147-A177-3AD203B41FA5}">
                      <a16:colId xmlns:a16="http://schemas.microsoft.com/office/drawing/2014/main" val="185682075"/>
                    </a:ext>
                  </a:extLst>
                </a:gridCol>
                <a:gridCol w="2473771">
                  <a:extLst>
                    <a:ext uri="{9D8B030D-6E8A-4147-A177-3AD203B41FA5}">
                      <a16:colId xmlns:a16="http://schemas.microsoft.com/office/drawing/2014/main" val="2772202258"/>
                    </a:ext>
                  </a:extLst>
                </a:gridCol>
                <a:gridCol w="2368170">
                  <a:extLst>
                    <a:ext uri="{9D8B030D-6E8A-4147-A177-3AD203B41FA5}">
                      <a16:colId xmlns:a16="http://schemas.microsoft.com/office/drawing/2014/main" val="3409176260"/>
                    </a:ext>
                  </a:extLst>
                </a:gridCol>
              </a:tblGrid>
              <a:tr h="470173">
                <a:tc>
                  <a:txBody>
                    <a:bodyPr/>
                    <a:lstStyle/>
                    <a:p>
                      <a:pPr algn="ctr"/>
                      <a:endParaRPr lang="en-IL" dirty="0"/>
                    </a:p>
                  </a:txBody>
                  <a:tcPr anchor="ctr"/>
                </a:tc>
                <a:tc>
                  <a:txBody>
                    <a:bodyPr/>
                    <a:lstStyle/>
                    <a:p>
                      <a:pPr algn="ctr"/>
                      <a:r>
                        <a:rPr lang="en-US" sz="1400" dirty="0" err="1">
                          <a:latin typeface="Roboto" panose="02000000000000000000" pitchFamily="2" charset="0"/>
                        </a:rPr>
                        <a:t>RandomForestClassifier</a:t>
                      </a:r>
                      <a:endParaRPr lang="en-IL" sz="1400" dirty="0"/>
                    </a:p>
                  </a:txBody>
                  <a:tcPr anchor="ctr"/>
                </a:tc>
                <a:tc>
                  <a:txBody>
                    <a:bodyPr/>
                    <a:lstStyle/>
                    <a:p>
                      <a:pPr algn="ctr"/>
                      <a:r>
                        <a:rPr lang="en-US" sz="1600" dirty="0" err="1">
                          <a:latin typeface="Roboto" panose="02000000000000000000" pitchFamily="2" charset="0"/>
                        </a:rPr>
                        <a:t>DecisionTreeClassifier</a:t>
                      </a:r>
                      <a:endParaRPr lang="en-IL" sz="1600" dirty="0"/>
                    </a:p>
                  </a:txBody>
                  <a:tcPr anchor="ctr"/>
                </a:tc>
                <a:tc>
                  <a:txBody>
                    <a:bodyPr/>
                    <a:lstStyle/>
                    <a:p>
                      <a:pPr algn="ctr"/>
                      <a:r>
                        <a:rPr lang="en-US" sz="1600" dirty="0" err="1">
                          <a:latin typeface="Roboto" panose="02000000000000000000" pitchFamily="2" charset="0"/>
                        </a:rPr>
                        <a:t>KNeighborsClassifier</a:t>
                      </a:r>
                      <a:endParaRPr lang="en-IL" sz="1600" dirty="0"/>
                    </a:p>
                  </a:txBody>
                  <a:tcPr anchor="ctr"/>
                </a:tc>
                <a:tc>
                  <a:txBody>
                    <a:bodyPr/>
                    <a:lstStyle/>
                    <a:p>
                      <a:pPr algn="ctr"/>
                      <a:r>
                        <a:rPr lang="en-US" sz="1600" dirty="0" err="1">
                          <a:latin typeface="Roboto" panose="02000000000000000000" pitchFamily="2" charset="0"/>
                        </a:rPr>
                        <a:t>LinearRegression</a:t>
                      </a:r>
                      <a:endParaRPr lang="en-IL" sz="1600" dirty="0"/>
                    </a:p>
                  </a:txBody>
                  <a:tcPr anchor="ctr"/>
                </a:tc>
                <a:extLst>
                  <a:ext uri="{0D108BD9-81ED-4DB2-BD59-A6C34878D82A}">
                    <a16:rowId xmlns:a16="http://schemas.microsoft.com/office/drawing/2014/main" val="377380643"/>
                  </a:ext>
                </a:extLst>
              </a:tr>
              <a:tr h="928602">
                <a:tc>
                  <a:txBody>
                    <a:bodyPr/>
                    <a:lstStyle/>
                    <a:p>
                      <a:pPr algn="ctr"/>
                      <a:r>
                        <a:rPr lang="en-US" dirty="0"/>
                        <a:t>Without sentiment column</a:t>
                      </a:r>
                      <a:endParaRPr lang="en-IL" dirty="0"/>
                    </a:p>
                  </a:txBody>
                  <a:tcPr anchor="ctr"/>
                </a:tc>
                <a:tc>
                  <a:txBody>
                    <a:bodyPr/>
                    <a:lstStyle/>
                    <a:p>
                      <a:endParaRPr lang="en-IL" dirty="0"/>
                    </a:p>
                  </a:txBody>
                  <a:tcPr/>
                </a:tc>
                <a:tc>
                  <a:txBody>
                    <a:bodyPr/>
                    <a:lstStyle/>
                    <a:p>
                      <a:endParaRPr lang="en-IL" dirty="0"/>
                    </a:p>
                  </a:txBody>
                  <a:tcPr/>
                </a:tc>
                <a:tc>
                  <a:txBody>
                    <a:bodyPr/>
                    <a:lstStyle/>
                    <a:p>
                      <a:endParaRPr lang="en-IL"/>
                    </a:p>
                  </a:txBody>
                  <a:tcPr/>
                </a:tc>
                <a:tc>
                  <a:txBody>
                    <a:bodyPr/>
                    <a:lstStyle/>
                    <a:p>
                      <a:endParaRPr lang="en-IL"/>
                    </a:p>
                  </a:txBody>
                  <a:tcPr/>
                </a:tc>
                <a:extLst>
                  <a:ext uri="{0D108BD9-81ED-4DB2-BD59-A6C34878D82A}">
                    <a16:rowId xmlns:a16="http://schemas.microsoft.com/office/drawing/2014/main" val="3875281856"/>
                  </a:ext>
                </a:extLst>
              </a:tr>
              <a:tr h="928602">
                <a:tc>
                  <a:txBody>
                    <a:bodyPr/>
                    <a:lstStyle/>
                    <a:p>
                      <a:pPr algn="ctr"/>
                      <a:r>
                        <a:rPr lang="en-US" dirty="0"/>
                        <a:t>With sentiment column</a:t>
                      </a:r>
                      <a:endParaRPr lang="en-IL" dirty="0"/>
                    </a:p>
                  </a:txBody>
                  <a:tcPr anchor="ct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3408235939"/>
                  </a:ext>
                </a:extLst>
              </a:tr>
            </a:tbl>
          </a:graphicData>
        </a:graphic>
      </p:graphicFrame>
      <p:pic>
        <p:nvPicPr>
          <p:cNvPr id="10" name="Picture 9">
            <a:extLst>
              <a:ext uri="{FF2B5EF4-FFF2-40B4-BE49-F238E27FC236}">
                <a16:creationId xmlns:a16="http://schemas.microsoft.com/office/drawing/2014/main" id="{D30E6E40-B2F7-BE6B-AC04-DA938DE2CBB8}"/>
              </a:ext>
            </a:extLst>
          </p:cNvPr>
          <p:cNvPicPr>
            <a:picLocks noChangeAspect="1"/>
          </p:cNvPicPr>
          <p:nvPr/>
        </p:nvPicPr>
        <p:blipFill>
          <a:blip r:embed="rId2"/>
          <a:stretch>
            <a:fillRect/>
          </a:stretch>
        </p:blipFill>
        <p:spPr>
          <a:xfrm>
            <a:off x="7320628" y="2575404"/>
            <a:ext cx="2250649" cy="448281"/>
          </a:xfrm>
          <a:prstGeom prst="rect">
            <a:avLst/>
          </a:prstGeom>
        </p:spPr>
      </p:pic>
      <p:pic>
        <p:nvPicPr>
          <p:cNvPr id="12" name="Picture 11">
            <a:extLst>
              <a:ext uri="{FF2B5EF4-FFF2-40B4-BE49-F238E27FC236}">
                <a16:creationId xmlns:a16="http://schemas.microsoft.com/office/drawing/2014/main" id="{D4B517C6-49A6-6F7A-F0C5-9DC615D8016C}"/>
              </a:ext>
            </a:extLst>
          </p:cNvPr>
          <p:cNvPicPr>
            <a:picLocks noChangeAspect="1"/>
          </p:cNvPicPr>
          <p:nvPr/>
        </p:nvPicPr>
        <p:blipFill>
          <a:blip r:embed="rId3"/>
          <a:stretch>
            <a:fillRect/>
          </a:stretch>
        </p:blipFill>
        <p:spPr>
          <a:xfrm>
            <a:off x="2366730" y="2570792"/>
            <a:ext cx="2250649" cy="461313"/>
          </a:xfrm>
          <a:prstGeom prst="rect">
            <a:avLst/>
          </a:prstGeom>
        </p:spPr>
      </p:pic>
      <p:pic>
        <p:nvPicPr>
          <p:cNvPr id="14" name="Picture 13">
            <a:extLst>
              <a:ext uri="{FF2B5EF4-FFF2-40B4-BE49-F238E27FC236}">
                <a16:creationId xmlns:a16="http://schemas.microsoft.com/office/drawing/2014/main" id="{161054A9-9651-53AD-A54F-8FBCAD61B631}"/>
              </a:ext>
            </a:extLst>
          </p:cNvPr>
          <p:cNvPicPr>
            <a:picLocks noChangeAspect="1"/>
          </p:cNvPicPr>
          <p:nvPr/>
        </p:nvPicPr>
        <p:blipFill>
          <a:blip r:embed="rId4"/>
          <a:stretch>
            <a:fillRect/>
          </a:stretch>
        </p:blipFill>
        <p:spPr>
          <a:xfrm>
            <a:off x="4836762" y="2575404"/>
            <a:ext cx="2213675" cy="448281"/>
          </a:xfrm>
          <a:prstGeom prst="rect">
            <a:avLst/>
          </a:prstGeom>
        </p:spPr>
      </p:pic>
      <p:pic>
        <p:nvPicPr>
          <p:cNvPr id="16" name="Picture 15">
            <a:extLst>
              <a:ext uri="{FF2B5EF4-FFF2-40B4-BE49-F238E27FC236}">
                <a16:creationId xmlns:a16="http://schemas.microsoft.com/office/drawing/2014/main" id="{C547EE07-3D8C-A093-C95B-E6D7B6B04DDF}"/>
              </a:ext>
            </a:extLst>
          </p:cNvPr>
          <p:cNvPicPr>
            <a:picLocks noChangeAspect="1"/>
          </p:cNvPicPr>
          <p:nvPr/>
        </p:nvPicPr>
        <p:blipFill>
          <a:blip r:embed="rId5"/>
          <a:stretch>
            <a:fillRect/>
          </a:stretch>
        </p:blipFill>
        <p:spPr>
          <a:xfrm>
            <a:off x="9766887" y="2570792"/>
            <a:ext cx="2213676" cy="440898"/>
          </a:xfrm>
          <a:prstGeom prst="rect">
            <a:avLst/>
          </a:prstGeom>
        </p:spPr>
      </p:pic>
      <p:pic>
        <p:nvPicPr>
          <p:cNvPr id="18" name="Picture 17">
            <a:extLst>
              <a:ext uri="{FF2B5EF4-FFF2-40B4-BE49-F238E27FC236}">
                <a16:creationId xmlns:a16="http://schemas.microsoft.com/office/drawing/2014/main" id="{A9AD6CDA-BC60-A75E-D5D0-587BDCFA7010}"/>
              </a:ext>
            </a:extLst>
          </p:cNvPr>
          <p:cNvPicPr>
            <a:picLocks noChangeAspect="1"/>
          </p:cNvPicPr>
          <p:nvPr/>
        </p:nvPicPr>
        <p:blipFill>
          <a:blip r:embed="rId6"/>
          <a:stretch>
            <a:fillRect/>
          </a:stretch>
        </p:blipFill>
        <p:spPr>
          <a:xfrm>
            <a:off x="2366730" y="3497290"/>
            <a:ext cx="2250649" cy="486369"/>
          </a:xfrm>
          <a:prstGeom prst="rect">
            <a:avLst/>
          </a:prstGeom>
        </p:spPr>
      </p:pic>
      <p:pic>
        <p:nvPicPr>
          <p:cNvPr id="20" name="Picture 19">
            <a:extLst>
              <a:ext uri="{FF2B5EF4-FFF2-40B4-BE49-F238E27FC236}">
                <a16:creationId xmlns:a16="http://schemas.microsoft.com/office/drawing/2014/main" id="{BE9C551A-53B2-60E3-BA77-A1CAF2B652F5}"/>
              </a:ext>
            </a:extLst>
          </p:cNvPr>
          <p:cNvPicPr>
            <a:picLocks noChangeAspect="1"/>
          </p:cNvPicPr>
          <p:nvPr/>
        </p:nvPicPr>
        <p:blipFill>
          <a:blip r:embed="rId7"/>
          <a:stretch>
            <a:fillRect/>
          </a:stretch>
        </p:blipFill>
        <p:spPr>
          <a:xfrm>
            <a:off x="7339116" y="3497290"/>
            <a:ext cx="2213674" cy="455059"/>
          </a:xfrm>
          <a:prstGeom prst="rect">
            <a:avLst/>
          </a:prstGeom>
        </p:spPr>
      </p:pic>
      <p:pic>
        <p:nvPicPr>
          <p:cNvPr id="22" name="Picture 21">
            <a:extLst>
              <a:ext uri="{FF2B5EF4-FFF2-40B4-BE49-F238E27FC236}">
                <a16:creationId xmlns:a16="http://schemas.microsoft.com/office/drawing/2014/main" id="{D084B669-3D2F-BCE8-4640-8846080F01A7}"/>
              </a:ext>
            </a:extLst>
          </p:cNvPr>
          <p:cNvPicPr>
            <a:picLocks noChangeAspect="1"/>
          </p:cNvPicPr>
          <p:nvPr/>
        </p:nvPicPr>
        <p:blipFill>
          <a:blip r:embed="rId8"/>
          <a:stretch>
            <a:fillRect/>
          </a:stretch>
        </p:blipFill>
        <p:spPr>
          <a:xfrm>
            <a:off x="4836764" y="3498486"/>
            <a:ext cx="2213673" cy="444667"/>
          </a:xfrm>
          <a:prstGeom prst="rect">
            <a:avLst/>
          </a:prstGeom>
        </p:spPr>
      </p:pic>
      <p:pic>
        <p:nvPicPr>
          <p:cNvPr id="24" name="Picture 23">
            <a:extLst>
              <a:ext uri="{FF2B5EF4-FFF2-40B4-BE49-F238E27FC236}">
                <a16:creationId xmlns:a16="http://schemas.microsoft.com/office/drawing/2014/main" id="{ADFE3C9A-A613-A75F-4F27-44A513BC63D5}"/>
              </a:ext>
            </a:extLst>
          </p:cNvPr>
          <p:cNvPicPr>
            <a:picLocks noChangeAspect="1"/>
          </p:cNvPicPr>
          <p:nvPr/>
        </p:nvPicPr>
        <p:blipFill>
          <a:blip r:embed="rId9"/>
          <a:stretch>
            <a:fillRect/>
          </a:stretch>
        </p:blipFill>
        <p:spPr>
          <a:xfrm>
            <a:off x="9766886" y="3515145"/>
            <a:ext cx="2213677" cy="428008"/>
          </a:xfrm>
          <a:prstGeom prst="rect">
            <a:avLst/>
          </a:prstGeom>
        </p:spPr>
      </p:pic>
    </p:spTree>
    <p:extLst>
      <p:ext uri="{BB962C8B-B14F-4D97-AF65-F5344CB8AC3E}">
        <p14:creationId xmlns:p14="http://schemas.microsoft.com/office/powerpoint/2010/main" val="302902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9A7FA-52E2-3ED4-11DD-641EDDBCA82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377287D-A33C-3CEC-D8E5-0797344B8819}"/>
              </a:ext>
            </a:extLst>
          </p:cNvPr>
          <p:cNvSpPr txBox="1"/>
          <p:nvPr/>
        </p:nvSpPr>
        <p:spPr>
          <a:xfrm>
            <a:off x="6100237" y="15562"/>
            <a:ext cx="5792035" cy="523220"/>
          </a:xfrm>
          <a:prstGeom prst="rect">
            <a:avLst/>
          </a:prstGeom>
          <a:noFill/>
        </p:spPr>
        <p:txBody>
          <a:bodyPr wrap="none" rtlCol="0">
            <a:spAutoFit/>
          </a:bodyPr>
          <a:lstStyle/>
          <a:p>
            <a:pPr algn="r" rtl="1"/>
            <a:r>
              <a:rPr lang="en-US" sz="2800" dirty="0">
                <a:latin typeface="Gisha" panose="020B0502040204020203" pitchFamily="34" charset="-79"/>
                <a:cs typeface="Gisha" panose="020B0502040204020203" pitchFamily="34" charset="-79"/>
              </a:rPr>
              <a:t>Sentiment Mean VS Sentiment Sum</a:t>
            </a:r>
          </a:p>
        </p:txBody>
      </p:sp>
      <p:sp>
        <p:nvSpPr>
          <p:cNvPr id="3" name="TextBox 2">
            <a:extLst>
              <a:ext uri="{FF2B5EF4-FFF2-40B4-BE49-F238E27FC236}">
                <a16:creationId xmlns:a16="http://schemas.microsoft.com/office/drawing/2014/main" id="{BC7122DA-73C6-488F-649D-84D4DE8952ED}"/>
              </a:ext>
            </a:extLst>
          </p:cNvPr>
          <p:cNvSpPr txBox="1"/>
          <p:nvPr/>
        </p:nvSpPr>
        <p:spPr>
          <a:xfrm>
            <a:off x="773083" y="538782"/>
            <a:ext cx="11186627" cy="4247317"/>
          </a:xfrm>
          <a:prstGeom prst="rect">
            <a:avLst/>
          </a:prstGeom>
          <a:noFill/>
        </p:spPr>
        <p:txBody>
          <a:bodyPr wrap="square" rtlCol="0">
            <a:spAutoFit/>
          </a:bodyPr>
          <a:lstStyle/>
          <a:p>
            <a:pPr algn="r" rtl="1"/>
            <a:r>
              <a:rPr lang="he-IL" dirty="0">
                <a:latin typeface="Roboto" panose="02000000000000000000" pitchFamily="2" charset="0"/>
              </a:rPr>
              <a:t>רצינו להשוות בין הסנטימנט הממוצע בכל יום, לבין הסכום של הסנטימנט של כל החדשות באותו היום.</a:t>
            </a: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r>
              <a:rPr lang="he-IL" dirty="0">
                <a:latin typeface="Roboto" panose="02000000000000000000" pitchFamily="2" charset="0"/>
              </a:rPr>
              <a:t>לאחר השוואת שני הגרפים, הגענו למסקנה שכדאי לנו להשתמש ב-</a:t>
            </a:r>
            <a:r>
              <a:rPr lang="en-US" dirty="0">
                <a:latin typeface="Roboto" panose="02000000000000000000" pitchFamily="2" charset="0"/>
              </a:rPr>
              <a:t>Sentiment Sum</a:t>
            </a:r>
            <a:r>
              <a:rPr lang="he-IL" dirty="0">
                <a:latin typeface="Roboto" panose="02000000000000000000" pitchFamily="2" charset="0"/>
              </a:rPr>
              <a:t>.</a:t>
            </a:r>
          </a:p>
          <a:p>
            <a:pPr algn="r" rtl="1"/>
            <a:r>
              <a:rPr lang="he-IL" dirty="0">
                <a:latin typeface="Roboto" panose="02000000000000000000" pitchFamily="2" charset="0"/>
              </a:rPr>
              <a:t>הגרף הבא מראה את </a:t>
            </a:r>
            <a:r>
              <a:rPr lang="en-US" dirty="0">
                <a:latin typeface="Roboto" panose="02000000000000000000" pitchFamily="2" charset="0"/>
              </a:rPr>
              <a:t>Sentiment Sum</a:t>
            </a:r>
            <a:r>
              <a:rPr lang="he-IL" dirty="0">
                <a:latin typeface="Roboto" panose="02000000000000000000" pitchFamily="2" charset="0"/>
              </a:rPr>
              <a:t> עם המחיר של ה-</a:t>
            </a:r>
            <a:r>
              <a:rPr lang="en-US" dirty="0">
                <a:latin typeface="Roboto" panose="02000000000000000000" pitchFamily="2" charset="0"/>
              </a:rPr>
              <a:t>S&amp;P500</a:t>
            </a:r>
            <a:r>
              <a:rPr lang="he-IL" dirty="0">
                <a:latin typeface="Roboto" panose="02000000000000000000" pitchFamily="2" charset="0"/>
              </a:rPr>
              <a:t>.</a:t>
            </a:r>
          </a:p>
          <a:p>
            <a:pPr algn="r" rtl="1"/>
            <a:endParaRPr lang="he-IL" dirty="0">
              <a:latin typeface="Roboto" panose="02000000000000000000" pitchFamily="2" charset="0"/>
            </a:endParaRPr>
          </a:p>
        </p:txBody>
      </p:sp>
      <p:sp>
        <p:nvSpPr>
          <p:cNvPr id="4" name="AutoShape 2" descr="Image">
            <a:extLst>
              <a:ext uri="{FF2B5EF4-FFF2-40B4-BE49-F238E27FC236}">
                <a16:creationId xmlns:a16="http://schemas.microsoft.com/office/drawing/2014/main" id="{80D20B3E-A5D8-A1F5-14F5-B7CCDAAA7C1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grpSp>
        <p:nvGrpSpPr>
          <p:cNvPr id="8" name="Group 7">
            <a:extLst>
              <a:ext uri="{FF2B5EF4-FFF2-40B4-BE49-F238E27FC236}">
                <a16:creationId xmlns:a16="http://schemas.microsoft.com/office/drawing/2014/main" id="{E5D908FB-8C2F-2914-2617-374707C7E704}"/>
              </a:ext>
            </a:extLst>
          </p:cNvPr>
          <p:cNvGrpSpPr/>
          <p:nvPr/>
        </p:nvGrpSpPr>
        <p:grpSpPr>
          <a:xfrm>
            <a:off x="1631557" y="960950"/>
            <a:ext cx="2928852" cy="2620449"/>
            <a:chOff x="429492" y="957063"/>
            <a:chExt cx="2928851" cy="2624337"/>
          </a:xfrm>
        </p:grpSpPr>
        <p:sp>
          <p:nvSpPr>
            <p:cNvPr id="15" name="TextBox 14">
              <a:extLst>
                <a:ext uri="{FF2B5EF4-FFF2-40B4-BE49-F238E27FC236}">
                  <a16:creationId xmlns:a16="http://schemas.microsoft.com/office/drawing/2014/main" id="{1D689C14-E957-CE69-C2A4-3B90CA3D13E9}"/>
                </a:ext>
              </a:extLst>
            </p:cNvPr>
            <p:cNvSpPr txBox="1"/>
            <p:nvPr/>
          </p:nvSpPr>
          <p:spPr>
            <a:xfrm>
              <a:off x="429492" y="957063"/>
              <a:ext cx="1587294" cy="338554"/>
            </a:xfrm>
            <a:prstGeom prst="rect">
              <a:avLst/>
            </a:prstGeom>
            <a:noFill/>
          </p:spPr>
          <p:txBody>
            <a:bodyPr wrap="none" rtlCol="0">
              <a:spAutoFit/>
            </a:bodyPr>
            <a:lstStyle/>
            <a:p>
              <a:r>
                <a:rPr lang="en-US" sz="1600" i="1" dirty="0"/>
                <a:t>Sentiment Sum</a:t>
              </a:r>
              <a:endParaRPr lang="he-IL" sz="1600" i="1" dirty="0"/>
            </a:p>
          </p:txBody>
        </p:sp>
        <p:pic>
          <p:nvPicPr>
            <p:cNvPr id="1026" name="Picture 2">
              <a:extLst>
                <a:ext uri="{FF2B5EF4-FFF2-40B4-BE49-F238E27FC236}">
                  <a16:creationId xmlns:a16="http://schemas.microsoft.com/office/drawing/2014/main" id="{7F8669FE-DCE1-FDCF-E743-D3353485E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92" y="1283767"/>
              <a:ext cx="2928851" cy="22976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71E82065-BD34-4D87-3ECB-CAFF5A717F83}"/>
              </a:ext>
            </a:extLst>
          </p:cNvPr>
          <p:cNvGrpSpPr/>
          <p:nvPr/>
        </p:nvGrpSpPr>
        <p:grpSpPr>
          <a:xfrm>
            <a:off x="7793180" y="960950"/>
            <a:ext cx="2928851" cy="2620450"/>
            <a:chOff x="6646024" y="955432"/>
            <a:chExt cx="2928851" cy="2620450"/>
          </a:xfrm>
        </p:grpSpPr>
        <p:sp>
          <p:nvSpPr>
            <p:cNvPr id="17" name="TextBox 16">
              <a:extLst>
                <a:ext uri="{FF2B5EF4-FFF2-40B4-BE49-F238E27FC236}">
                  <a16:creationId xmlns:a16="http://schemas.microsoft.com/office/drawing/2014/main" id="{3318F29D-E29D-5FE3-4FD2-3A064BE23340}"/>
                </a:ext>
              </a:extLst>
            </p:cNvPr>
            <p:cNvSpPr txBox="1"/>
            <p:nvPr/>
          </p:nvSpPr>
          <p:spPr>
            <a:xfrm>
              <a:off x="6646024" y="955432"/>
              <a:ext cx="1678665" cy="338554"/>
            </a:xfrm>
            <a:prstGeom prst="rect">
              <a:avLst/>
            </a:prstGeom>
            <a:noFill/>
          </p:spPr>
          <p:txBody>
            <a:bodyPr wrap="none" rtlCol="0">
              <a:spAutoFit/>
            </a:bodyPr>
            <a:lstStyle/>
            <a:p>
              <a:r>
                <a:rPr lang="en-US" sz="1600" i="1" dirty="0"/>
                <a:t>Sentiment Mean</a:t>
              </a:r>
              <a:endParaRPr lang="he-IL" sz="1600" i="1" dirty="0"/>
            </a:p>
          </p:txBody>
        </p:sp>
        <p:pic>
          <p:nvPicPr>
            <p:cNvPr id="5" name="Picture 4">
              <a:extLst>
                <a:ext uri="{FF2B5EF4-FFF2-40B4-BE49-F238E27FC236}">
                  <a16:creationId xmlns:a16="http://schemas.microsoft.com/office/drawing/2014/main" id="{4C4CF9D8-BDF3-7D22-D28B-DA27CE7A8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024" y="1293986"/>
              <a:ext cx="2928851" cy="2281896"/>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a:extLst>
              <a:ext uri="{FF2B5EF4-FFF2-40B4-BE49-F238E27FC236}">
                <a16:creationId xmlns:a16="http://schemas.microsoft.com/office/drawing/2014/main" id="{A03F916B-D472-3D1C-9FF9-9107CE64A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557" y="4289048"/>
            <a:ext cx="3064063" cy="2414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45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5A0E1-83A8-58A2-846C-BB73D60883E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9B9A3ED-556E-5C07-DF98-029BFB77F449}"/>
              </a:ext>
            </a:extLst>
          </p:cNvPr>
          <p:cNvSpPr txBox="1"/>
          <p:nvPr/>
        </p:nvSpPr>
        <p:spPr>
          <a:xfrm>
            <a:off x="9937891" y="15562"/>
            <a:ext cx="1954381" cy="523220"/>
          </a:xfrm>
          <a:prstGeom prst="rect">
            <a:avLst/>
          </a:prstGeom>
          <a:noFill/>
        </p:spPr>
        <p:txBody>
          <a:bodyPr wrap="none" rtlCol="0">
            <a:spAutoFit/>
          </a:bodyPr>
          <a:lstStyle/>
          <a:p>
            <a:pPr algn="r" rtl="1"/>
            <a:r>
              <a:rPr lang="en-US" sz="2800" dirty="0">
                <a:latin typeface="Gisha" panose="020B0502040204020203" pitchFamily="34" charset="-79"/>
                <a:cs typeface="Gisha" panose="020B0502040204020203" pitchFamily="34" charset="-79"/>
              </a:rPr>
              <a:t>Time series</a:t>
            </a:r>
          </a:p>
        </p:txBody>
      </p:sp>
      <p:sp>
        <p:nvSpPr>
          <p:cNvPr id="3" name="TextBox 2">
            <a:extLst>
              <a:ext uri="{FF2B5EF4-FFF2-40B4-BE49-F238E27FC236}">
                <a16:creationId xmlns:a16="http://schemas.microsoft.com/office/drawing/2014/main" id="{A98528D4-9EE6-4E46-5257-FFCC25CC4D12}"/>
              </a:ext>
            </a:extLst>
          </p:cNvPr>
          <p:cNvSpPr txBox="1"/>
          <p:nvPr/>
        </p:nvSpPr>
        <p:spPr>
          <a:xfrm>
            <a:off x="773083" y="538782"/>
            <a:ext cx="11186627" cy="5632311"/>
          </a:xfrm>
          <a:prstGeom prst="rect">
            <a:avLst/>
          </a:prstGeom>
          <a:noFill/>
        </p:spPr>
        <p:txBody>
          <a:bodyPr wrap="square" rtlCol="0">
            <a:spAutoFit/>
          </a:bodyPr>
          <a:lstStyle/>
          <a:p>
            <a:pPr algn="r" rtl="1"/>
            <a:r>
              <a:rPr lang="he-IL" dirty="0">
                <a:latin typeface="Roboto" panose="02000000000000000000" pitchFamily="2" charset="0"/>
              </a:rPr>
              <a:t>השתמשנו גם במודל של </a:t>
            </a:r>
            <a:r>
              <a:rPr lang="en-US" dirty="0">
                <a:latin typeface="Roboto" panose="02000000000000000000" pitchFamily="2" charset="0"/>
              </a:rPr>
              <a:t>time series</a:t>
            </a:r>
            <a:r>
              <a:rPr lang="he-IL" dirty="0">
                <a:latin typeface="Roboto" panose="02000000000000000000" pitchFamily="2" charset="0"/>
              </a:rPr>
              <a:t> אשר חזינו בו את מחיר המניה לפי התאריך.</a:t>
            </a: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en-US" dirty="0">
              <a:latin typeface="Roboto" panose="02000000000000000000" pitchFamily="2" charset="0"/>
            </a:endParaRPr>
          </a:p>
          <a:p>
            <a:pPr algn="r" rtl="1"/>
            <a:r>
              <a:rPr lang="he-IL" dirty="0">
                <a:latin typeface="Roboto" panose="02000000000000000000" pitchFamily="2" charset="0"/>
              </a:rPr>
              <a:t>אנחנו אימננו שלושה מודלים שונים: באחד המודלים השתמשנו ממוצע הסנטימנט של החדשות, בשני השתמשנו בסכום של הסנטימנטים, ובשלישי לא השתמשנו כלל במידע על הסנטימנט.</a:t>
            </a:r>
          </a:p>
          <a:p>
            <a:pPr algn="r" rtl="1"/>
            <a:r>
              <a:rPr lang="he-IL" dirty="0">
                <a:latin typeface="Roboto" panose="02000000000000000000" pitchFamily="2" charset="0"/>
              </a:rPr>
              <a:t>ניתן לראות שהמודל ללא הסנטימנט עושה ביצועים יותר טובים (ניתן לראות את זה לפי ה-</a:t>
            </a:r>
            <a:r>
              <a:rPr lang="en-US" dirty="0" err="1">
                <a:latin typeface="Roboto" panose="02000000000000000000" pitchFamily="2" charset="0"/>
              </a:rPr>
              <a:t>val_loss</a:t>
            </a:r>
            <a:r>
              <a:rPr lang="he-IL" dirty="0">
                <a:latin typeface="Roboto" panose="02000000000000000000" pitchFamily="2" charset="0"/>
              </a:rPr>
              <a:t>)</a:t>
            </a:r>
          </a:p>
          <a:p>
            <a:pPr algn="r" rtl="1"/>
            <a:r>
              <a:rPr lang="he-IL" dirty="0">
                <a:latin typeface="Roboto" panose="02000000000000000000" pitchFamily="2" charset="0"/>
              </a:rPr>
              <a:t>מכאן אנחנו יכולים להסיק שעמודת הסנטימנט שלא שיפרה את ביצועי המודל כמו שהיינו מצפים.</a:t>
            </a:r>
          </a:p>
        </p:txBody>
      </p:sp>
      <p:sp>
        <p:nvSpPr>
          <p:cNvPr id="4" name="AutoShape 2" descr="Image">
            <a:extLst>
              <a:ext uri="{FF2B5EF4-FFF2-40B4-BE49-F238E27FC236}">
                <a16:creationId xmlns:a16="http://schemas.microsoft.com/office/drawing/2014/main" id="{F3F20E39-40A6-A018-047A-B031AEB1C5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grpSp>
        <p:nvGrpSpPr>
          <p:cNvPr id="10" name="Group 9">
            <a:extLst>
              <a:ext uri="{FF2B5EF4-FFF2-40B4-BE49-F238E27FC236}">
                <a16:creationId xmlns:a16="http://schemas.microsoft.com/office/drawing/2014/main" id="{54782381-320F-9989-33AF-5FE8A19A2D08}"/>
              </a:ext>
            </a:extLst>
          </p:cNvPr>
          <p:cNvGrpSpPr/>
          <p:nvPr/>
        </p:nvGrpSpPr>
        <p:grpSpPr>
          <a:xfrm>
            <a:off x="4296296" y="1162424"/>
            <a:ext cx="3594551" cy="2711628"/>
            <a:chOff x="4052452" y="974508"/>
            <a:chExt cx="3594551" cy="2711628"/>
          </a:xfrm>
        </p:grpSpPr>
        <p:sp>
          <p:nvSpPr>
            <p:cNvPr id="17" name="TextBox 16">
              <a:extLst>
                <a:ext uri="{FF2B5EF4-FFF2-40B4-BE49-F238E27FC236}">
                  <a16:creationId xmlns:a16="http://schemas.microsoft.com/office/drawing/2014/main" id="{54926CF0-4687-EE12-015B-CFDBF7EE6231}"/>
                </a:ext>
              </a:extLst>
            </p:cNvPr>
            <p:cNvSpPr txBox="1"/>
            <p:nvPr/>
          </p:nvSpPr>
          <p:spPr>
            <a:xfrm>
              <a:off x="4052454" y="974508"/>
              <a:ext cx="2144946" cy="338554"/>
            </a:xfrm>
            <a:prstGeom prst="rect">
              <a:avLst/>
            </a:prstGeom>
            <a:noFill/>
          </p:spPr>
          <p:txBody>
            <a:bodyPr wrap="none" rtlCol="0">
              <a:spAutoFit/>
            </a:bodyPr>
            <a:lstStyle/>
            <a:p>
              <a:r>
                <a:rPr lang="en-US" sz="1600" i="1" dirty="0"/>
                <a:t>With Sentiment Mean</a:t>
              </a:r>
              <a:endParaRPr lang="he-IL" sz="1600" i="1" dirty="0"/>
            </a:p>
          </p:txBody>
        </p:sp>
        <p:pic>
          <p:nvPicPr>
            <p:cNvPr id="2050" name="Picture 2">
              <a:extLst>
                <a:ext uri="{FF2B5EF4-FFF2-40B4-BE49-F238E27FC236}">
                  <a16:creationId xmlns:a16="http://schemas.microsoft.com/office/drawing/2014/main" id="{D5B13E26-E29C-71B0-1FA9-C4F43D3AA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452" y="1372936"/>
              <a:ext cx="3594551" cy="2313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2553C523-46F8-BD81-E873-4EEE684F91D9}"/>
              </a:ext>
            </a:extLst>
          </p:cNvPr>
          <p:cNvGrpSpPr/>
          <p:nvPr/>
        </p:nvGrpSpPr>
        <p:grpSpPr>
          <a:xfrm>
            <a:off x="227434" y="1162424"/>
            <a:ext cx="3594551" cy="2706644"/>
            <a:chOff x="103912" y="989546"/>
            <a:chExt cx="3594551" cy="2706644"/>
          </a:xfrm>
        </p:grpSpPr>
        <p:sp>
          <p:nvSpPr>
            <p:cNvPr id="15" name="TextBox 14">
              <a:extLst>
                <a:ext uri="{FF2B5EF4-FFF2-40B4-BE49-F238E27FC236}">
                  <a16:creationId xmlns:a16="http://schemas.microsoft.com/office/drawing/2014/main" id="{12D1E6BE-B45C-55CF-166A-F9FDE34325E3}"/>
                </a:ext>
              </a:extLst>
            </p:cNvPr>
            <p:cNvSpPr txBox="1"/>
            <p:nvPr/>
          </p:nvSpPr>
          <p:spPr>
            <a:xfrm>
              <a:off x="105866" y="989546"/>
              <a:ext cx="1430236" cy="269710"/>
            </a:xfrm>
            <a:prstGeom prst="rect">
              <a:avLst/>
            </a:prstGeom>
            <a:noFill/>
          </p:spPr>
          <p:txBody>
            <a:bodyPr wrap="none" rtlCol="0">
              <a:spAutoFit/>
            </a:bodyPr>
            <a:lstStyle/>
            <a:p>
              <a:r>
                <a:rPr lang="en-US" sz="1600" i="1" dirty="0"/>
                <a:t>Without Sentiment</a:t>
              </a:r>
              <a:endParaRPr lang="he-IL" sz="1600" i="1" dirty="0"/>
            </a:p>
          </p:txBody>
        </p:sp>
        <p:pic>
          <p:nvPicPr>
            <p:cNvPr id="2052" name="Picture 4">
              <a:extLst>
                <a:ext uri="{FF2B5EF4-FFF2-40B4-BE49-F238E27FC236}">
                  <a16:creationId xmlns:a16="http://schemas.microsoft.com/office/drawing/2014/main" id="{EA1B9631-F640-3A3E-8C0B-D5F0DF8C4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12" y="1372936"/>
              <a:ext cx="3594551" cy="2323254"/>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83E41972-907E-8233-304E-6FE01C9D417A}"/>
              </a:ext>
            </a:extLst>
          </p:cNvPr>
          <p:cNvSpPr txBox="1"/>
          <p:nvPr/>
        </p:nvSpPr>
        <p:spPr>
          <a:xfrm>
            <a:off x="8360304" y="1165701"/>
            <a:ext cx="2053575" cy="338554"/>
          </a:xfrm>
          <a:prstGeom prst="rect">
            <a:avLst/>
          </a:prstGeom>
          <a:noFill/>
        </p:spPr>
        <p:txBody>
          <a:bodyPr wrap="none" rtlCol="0">
            <a:spAutoFit/>
          </a:bodyPr>
          <a:lstStyle/>
          <a:p>
            <a:r>
              <a:rPr lang="en-US" sz="1600" i="1" dirty="0"/>
              <a:t>With Sentiment Sum</a:t>
            </a:r>
            <a:endParaRPr lang="he-IL" sz="1600" i="1" dirty="0"/>
          </a:p>
        </p:txBody>
      </p:sp>
      <p:pic>
        <p:nvPicPr>
          <p:cNvPr id="23" name="Picture 22">
            <a:extLst>
              <a:ext uri="{FF2B5EF4-FFF2-40B4-BE49-F238E27FC236}">
                <a16:creationId xmlns:a16="http://schemas.microsoft.com/office/drawing/2014/main" id="{2578FE70-4F57-E2F6-FE8E-AB836FF8133A}"/>
              </a:ext>
            </a:extLst>
          </p:cNvPr>
          <p:cNvPicPr>
            <a:picLocks noChangeAspect="1"/>
          </p:cNvPicPr>
          <p:nvPr/>
        </p:nvPicPr>
        <p:blipFill>
          <a:blip r:embed="rId4"/>
          <a:stretch>
            <a:fillRect/>
          </a:stretch>
        </p:blipFill>
        <p:spPr>
          <a:xfrm>
            <a:off x="227433" y="3862833"/>
            <a:ext cx="3594551" cy="144253"/>
          </a:xfrm>
          <a:prstGeom prst="rect">
            <a:avLst/>
          </a:prstGeom>
        </p:spPr>
      </p:pic>
      <p:pic>
        <p:nvPicPr>
          <p:cNvPr id="25" name="Picture 24">
            <a:extLst>
              <a:ext uri="{FF2B5EF4-FFF2-40B4-BE49-F238E27FC236}">
                <a16:creationId xmlns:a16="http://schemas.microsoft.com/office/drawing/2014/main" id="{9706D239-E0EF-60B5-D4D6-6454AFB3AB39}"/>
              </a:ext>
            </a:extLst>
          </p:cNvPr>
          <p:cNvPicPr>
            <a:picLocks noChangeAspect="1"/>
          </p:cNvPicPr>
          <p:nvPr/>
        </p:nvPicPr>
        <p:blipFill>
          <a:blip r:embed="rId5"/>
          <a:stretch>
            <a:fillRect/>
          </a:stretch>
        </p:blipFill>
        <p:spPr>
          <a:xfrm>
            <a:off x="4298724" y="3867501"/>
            <a:ext cx="3592123" cy="140139"/>
          </a:xfrm>
          <a:prstGeom prst="rect">
            <a:avLst/>
          </a:prstGeom>
        </p:spPr>
      </p:pic>
      <p:pic>
        <p:nvPicPr>
          <p:cNvPr id="2054" name="Picture 6">
            <a:extLst>
              <a:ext uri="{FF2B5EF4-FFF2-40B4-BE49-F238E27FC236}">
                <a16:creationId xmlns:a16="http://schemas.microsoft.com/office/drawing/2014/main" id="{B24098B6-3C25-8F3C-C1AB-11FE002581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0304" y="1545814"/>
            <a:ext cx="3659854" cy="230638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3E77628B-3044-8186-EED1-985D48CC6EAD}"/>
              </a:ext>
            </a:extLst>
          </p:cNvPr>
          <p:cNvPicPr>
            <a:picLocks noChangeAspect="1"/>
          </p:cNvPicPr>
          <p:nvPr/>
        </p:nvPicPr>
        <p:blipFill>
          <a:blip r:embed="rId7"/>
          <a:stretch>
            <a:fillRect/>
          </a:stretch>
        </p:blipFill>
        <p:spPr>
          <a:xfrm>
            <a:off x="8360303" y="3852196"/>
            <a:ext cx="3659854" cy="141558"/>
          </a:xfrm>
          <a:prstGeom prst="rect">
            <a:avLst/>
          </a:prstGeom>
        </p:spPr>
      </p:pic>
    </p:spTree>
    <p:extLst>
      <p:ext uri="{BB962C8B-B14F-4D97-AF65-F5344CB8AC3E}">
        <p14:creationId xmlns:p14="http://schemas.microsoft.com/office/powerpoint/2010/main" val="3490536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5D6B3-39CB-1E75-509B-F521437B9F8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728CCD1-C436-405C-F6BA-5BF6A0EDB61E}"/>
              </a:ext>
            </a:extLst>
          </p:cNvPr>
          <p:cNvSpPr txBox="1"/>
          <p:nvPr/>
        </p:nvSpPr>
        <p:spPr>
          <a:xfrm>
            <a:off x="7660023" y="15562"/>
            <a:ext cx="4232249" cy="523220"/>
          </a:xfrm>
          <a:prstGeom prst="rect">
            <a:avLst/>
          </a:prstGeom>
          <a:noFill/>
        </p:spPr>
        <p:txBody>
          <a:bodyPr wrap="none" rtlCol="0">
            <a:spAutoFit/>
          </a:bodyPr>
          <a:lstStyle/>
          <a:p>
            <a:pPr algn="r" rtl="1"/>
            <a:r>
              <a:rPr lang="en-US" sz="2800" dirty="0">
                <a:latin typeface="Gisha" panose="020B0502040204020203" pitchFamily="34" charset="-79"/>
                <a:cs typeface="Gisha" panose="020B0502040204020203" pitchFamily="34" charset="-79"/>
              </a:rPr>
              <a:t>Time series – Loss Graphs</a:t>
            </a:r>
          </a:p>
        </p:txBody>
      </p:sp>
      <p:sp>
        <p:nvSpPr>
          <p:cNvPr id="3" name="TextBox 2">
            <a:extLst>
              <a:ext uri="{FF2B5EF4-FFF2-40B4-BE49-F238E27FC236}">
                <a16:creationId xmlns:a16="http://schemas.microsoft.com/office/drawing/2014/main" id="{BBF94742-6F85-309E-4956-2CC26C28C285}"/>
              </a:ext>
            </a:extLst>
          </p:cNvPr>
          <p:cNvSpPr txBox="1"/>
          <p:nvPr/>
        </p:nvSpPr>
        <p:spPr>
          <a:xfrm>
            <a:off x="191193" y="538782"/>
            <a:ext cx="11768517" cy="5078313"/>
          </a:xfrm>
          <a:prstGeom prst="rect">
            <a:avLst/>
          </a:prstGeom>
          <a:noFill/>
        </p:spPr>
        <p:txBody>
          <a:bodyPr wrap="square" rtlCol="0">
            <a:spAutoFit/>
          </a:bodyPr>
          <a:lstStyle/>
          <a:p>
            <a:pPr algn="r" rtl="1"/>
            <a:r>
              <a:rPr lang="he-IL" dirty="0">
                <a:latin typeface="Roboto" panose="02000000000000000000" pitchFamily="2" charset="0"/>
              </a:rPr>
              <a:t>כאן ניתן לראות את גרף הטעות של שני המודלים.</a:t>
            </a: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en-US" dirty="0">
              <a:latin typeface="Roboto" panose="02000000000000000000" pitchFamily="2" charset="0"/>
            </a:endParaRPr>
          </a:p>
          <a:p>
            <a:pPr algn="r" rtl="1"/>
            <a:r>
              <a:rPr lang="he-IL" dirty="0">
                <a:latin typeface="Roboto" panose="02000000000000000000" pitchFamily="2" charset="0"/>
              </a:rPr>
              <a:t>ניתן לראות בגרף של </a:t>
            </a:r>
            <a:r>
              <a:rPr lang="en-US" dirty="0">
                <a:latin typeface="Roboto" panose="02000000000000000000" pitchFamily="2" charset="0"/>
              </a:rPr>
              <a:t>Sentiment Sum</a:t>
            </a:r>
            <a:r>
              <a:rPr lang="he-IL" dirty="0">
                <a:latin typeface="Roboto" panose="02000000000000000000" pitchFamily="2" charset="0"/>
              </a:rPr>
              <a:t> שהמודל הזה למד הרבה יותר מהר והגיע לטעות יותר נמוכה יותר מהר.</a:t>
            </a:r>
          </a:p>
          <a:p>
            <a:pPr algn="r" rtl="1"/>
            <a:r>
              <a:rPr lang="he-IL" dirty="0">
                <a:latin typeface="Roboto" panose="02000000000000000000" pitchFamily="2" charset="0"/>
              </a:rPr>
              <a:t>אנחנו חושבים שהסיבה לכך היא שניתן להסיק הרבה יותר מידע שימושי לטובת החיזוי מהמידע על סכום הסנטימנט מאשר הממוצע.</a:t>
            </a:r>
          </a:p>
        </p:txBody>
      </p:sp>
      <p:sp>
        <p:nvSpPr>
          <p:cNvPr id="4" name="AutoShape 2" descr="Image">
            <a:extLst>
              <a:ext uri="{FF2B5EF4-FFF2-40B4-BE49-F238E27FC236}">
                <a16:creationId xmlns:a16="http://schemas.microsoft.com/office/drawing/2014/main" id="{D5FD9B1C-951B-3CA1-E04B-CAB36CCE87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grpSp>
        <p:nvGrpSpPr>
          <p:cNvPr id="9" name="Group 8">
            <a:extLst>
              <a:ext uri="{FF2B5EF4-FFF2-40B4-BE49-F238E27FC236}">
                <a16:creationId xmlns:a16="http://schemas.microsoft.com/office/drawing/2014/main" id="{235BB39D-61AE-9B58-16D2-21B75F45260F}"/>
              </a:ext>
            </a:extLst>
          </p:cNvPr>
          <p:cNvGrpSpPr/>
          <p:nvPr/>
        </p:nvGrpSpPr>
        <p:grpSpPr>
          <a:xfrm>
            <a:off x="7046803" y="1075968"/>
            <a:ext cx="3761334" cy="3269043"/>
            <a:chOff x="6646024" y="955432"/>
            <a:chExt cx="3761334" cy="3269043"/>
          </a:xfrm>
        </p:grpSpPr>
        <p:sp>
          <p:nvSpPr>
            <p:cNvPr id="17" name="TextBox 16">
              <a:extLst>
                <a:ext uri="{FF2B5EF4-FFF2-40B4-BE49-F238E27FC236}">
                  <a16:creationId xmlns:a16="http://schemas.microsoft.com/office/drawing/2014/main" id="{A6FB3D00-3E49-DB2F-C828-176A79253ABC}"/>
                </a:ext>
              </a:extLst>
            </p:cNvPr>
            <p:cNvSpPr txBox="1"/>
            <p:nvPr/>
          </p:nvSpPr>
          <p:spPr>
            <a:xfrm>
              <a:off x="6646024" y="955432"/>
              <a:ext cx="1587294" cy="338554"/>
            </a:xfrm>
            <a:prstGeom prst="rect">
              <a:avLst/>
            </a:prstGeom>
            <a:noFill/>
          </p:spPr>
          <p:txBody>
            <a:bodyPr wrap="none" rtlCol="0">
              <a:spAutoFit/>
            </a:bodyPr>
            <a:lstStyle/>
            <a:p>
              <a:r>
                <a:rPr lang="en-US" sz="1600" i="1" dirty="0"/>
                <a:t>Sentiment Sum</a:t>
              </a:r>
              <a:endParaRPr lang="he-IL" sz="1600" i="1" dirty="0"/>
            </a:p>
          </p:txBody>
        </p:sp>
        <p:pic>
          <p:nvPicPr>
            <p:cNvPr id="1030" name="Picture 6">
              <a:extLst>
                <a:ext uri="{FF2B5EF4-FFF2-40B4-BE49-F238E27FC236}">
                  <a16:creationId xmlns:a16="http://schemas.microsoft.com/office/drawing/2014/main" id="{49B785BE-3F56-EAB7-F26E-45778C69A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024" y="1293984"/>
              <a:ext cx="3761334" cy="29304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21FECDB1-4C68-4462-8A94-1A6A2038F68D}"/>
              </a:ext>
            </a:extLst>
          </p:cNvPr>
          <p:cNvGrpSpPr/>
          <p:nvPr/>
        </p:nvGrpSpPr>
        <p:grpSpPr>
          <a:xfrm>
            <a:off x="1383863" y="1075965"/>
            <a:ext cx="3709809" cy="3269046"/>
            <a:chOff x="749158" y="955430"/>
            <a:chExt cx="3709809" cy="3269046"/>
          </a:xfrm>
        </p:grpSpPr>
        <p:pic>
          <p:nvPicPr>
            <p:cNvPr id="5" name="Picture 4">
              <a:extLst>
                <a:ext uri="{FF2B5EF4-FFF2-40B4-BE49-F238E27FC236}">
                  <a16:creationId xmlns:a16="http://schemas.microsoft.com/office/drawing/2014/main" id="{8989ADF1-83D7-B2A0-41E8-885638A4A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158" y="1293985"/>
              <a:ext cx="3709809" cy="29304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F84E5B8-8C83-D64A-B850-0FB79AF1437C}"/>
                </a:ext>
              </a:extLst>
            </p:cNvPr>
            <p:cNvSpPr txBox="1"/>
            <p:nvPr/>
          </p:nvSpPr>
          <p:spPr>
            <a:xfrm>
              <a:off x="773083" y="955430"/>
              <a:ext cx="1678665" cy="338554"/>
            </a:xfrm>
            <a:prstGeom prst="rect">
              <a:avLst/>
            </a:prstGeom>
            <a:noFill/>
          </p:spPr>
          <p:txBody>
            <a:bodyPr wrap="none" rtlCol="0">
              <a:spAutoFit/>
            </a:bodyPr>
            <a:lstStyle/>
            <a:p>
              <a:r>
                <a:rPr lang="en-US" sz="1600" i="1" dirty="0"/>
                <a:t>Sentiment Mean</a:t>
              </a:r>
              <a:endParaRPr lang="he-IL" sz="1600" i="1" dirty="0"/>
            </a:p>
          </p:txBody>
        </p:sp>
      </p:grpSp>
    </p:spTree>
    <p:extLst>
      <p:ext uri="{BB962C8B-B14F-4D97-AF65-F5344CB8AC3E}">
        <p14:creationId xmlns:p14="http://schemas.microsoft.com/office/powerpoint/2010/main" val="4259209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C331C-BF50-818D-394D-94E7CE94338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162861E-5557-EDA3-9AE7-0FB555279D7A}"/>
              </a:ext>
            </a:extLst>
          </p:cNvPr>
          <p:cNvSpPr txBox="1"/>
          <p:nvPr/>
        </p:nvSpPr>
        <p:spPr>
          <a:xfrm>
            <a:off x="10428947" y="245225"/>
            <a:ext cx="1500732" cy="707886"/>
          </a:xfrm>
          <a:prstGeom prst="rect">
            <a:avLst/>
          </a:prstGeom>
          <a:noFill/>
        </p:spPr>
        <p:txBody>
          <a:bodyPr wrap="none" rtlCol="0">
            <a:spAutoFit/>
          </a:bodyPr>
          <a:lstStyle/>
          <a:p>
            <a:pPr algn="r" rtl="1"/>
            <a:r>
              <a:rPr lang="he-IL" sz="4000" b="1" dirty="0">
                <a:latin typeface="Gisha" panose="020B0502040204020203" pitchFamily="34" charset="-79"/>
                <a:cs typeface="Gisha" panose="020B0502040204020203" pitchFamily="34" charset="-79"/>
              </a:rPr>
              <a:t>סיכום</a:t>
            </a:r>
            <a:endParaRPr lang="en-IL" sz="4000" b="1" dirty="0">
              <a:latin typeface="Gisha" panose="020B0502040204020203" pitchFamily="34" charset="-79"/>
              <a:cs typeface="Gisha" panose="020B0502040204020203" pitchFamily="34" charset="-79"/>
            </a:endParaRPr>
          </a:p>
        </p:txBody>
      </p:sp>
      <p:sp>
        <p:nvSpPr>
          <p:cNvPr id="3" name="TextBox 2">
            <a:extLst>
              <a:ext uri="{FF2B5EF4-FFF2-40B4-BE49-F238E27FC236}">
                <a16:creationId xmlns:a16="http://schemas.microsoft.com/office/drawing/2014/main" id="{155483CD-4A44-1051-35E6-5898AFAF8DDD}"/>
              </a:ext>
            </a:extLst>
          </p:cNvPr>
          <p:cNvSpPr txBox="1"/>
          <p:nvPr/>
        </p:nvSpPr>
        <p:spPr>
          <a:xfrm>
            <a:off x="315884" y="985058"/>
            <a:ext cx="11652139" cy="5262979"/>
          </a:xfrm>
          <a:prstGeom prst="rect">
            <a:avLst/>
          </a:prstGeom>
          <a:noFill/>
        </p:spPr>
        <p:txBody>
          <a:bodyPr wrap="square" rtlCol="0">
            <a:spAutoFit/>
          </a:bodyPr>
          <a:lstStyle/>
          <a:p>
            <a:pPr algn="r" rtl="1"/>
            <a:r>
              <a:rPr lang="he-IL" sz="2400" b="1" i="1" dirty="0">
                <a:latin typeface="Roboto" panose="02000000000000000000" pitchFamily="2" charset="0"/>
              </a:rPr>
              <a:t>מה עשינו?</a:t>
            </a:r>
          </a:p>
          <a:p>
            <a:pPr algn="r" rtl="1"/>
            <a:r>
              <a:rPr lang="he-IL" sz="2400" dirty="0">
                <a:latin typeface="Roboto" panose="02000000000000000000" pitchFamily="2" charset="0"/>
              </a:rPr>
              <a:t>לקחנו נתונים של ה-</a:t>
            </a:r>
            <a:r>
              <a:rPr lang="en-US" sz="2400" dirty="0">
                <a:latin typeface="Roboto" panose="02000000000000000000" pitchFamily="2" charset="0"/>
              </a:rPr>
              <a:t>S&amp;P500</a:t>
            </a:r>
            <a:r>
              <a:rPr lang="he-IL" sz="2400" dirty="0">
                <a:latin typeface="Roboto" panose="02000000000000000000" pitchFamily="2" charset="0"/>
              </a:rPr>
              <a:t> ו-1.4 מיליון כותרות של חדשות על כ-6000 מניות שונות בתקופה מבין פברואר 2009 עד יוני 2020.</a:t>
            </a:r>
          </a:p>
          <a:p>
            <a:pPr algn="r" rtl="1"/>
            <a:r>
              <a:rPr lang="he-IL" sz="2400" dirty="0">
                <a:latin typeface="Roboto" panose="02000000000000000000" pitchFamily="2" charset="0"/>
              </a:rPr>
              <a:t> ביצענו מספר פעולות כדי להכין את המידע לקראת אימון המודלים. לדוגמא עשינו </a:t>
            </a:r>
            <a:r>
              <a:rPr lang="en-US" sz="2400" dirty="0">
                <a:latin typeface="Roboto" panose="02000000000000000000" pitchFamily="2" charset="0"/>
              </a:rPr>
              <a:t>feature engineering</a:t>
            </a:r>
            <a:r>
              <a:rPr lang="he-IL" sz="2400" dirty="0">
                <a:latin typeface="Roboto" panose="02000000000000000000" pitchFamily="2" charset="0"/>
              </a:rPr>
              <a:t> של עמודות שהוספנו (כמו </a:t>
            </a:r>
            <a:r>
              <a:rPr lang="en-US" sz="2400" dirty="0">
                <a:latin typeface="Roboto" panose="02000000000000000000" pitchFamily="2" charset="0"/>
              </a:rPr>
              <a:t>change</a:t>
            </a:r>
            <a:r>
              <a:rPr lang="he-IL" sz="2400" dirty="0">
                <a:latin typeface="Roboto" panose="02000000000000000000" pitchFamily="2" charset="0"/>
              </a:rPr>
              <a:t>,</a:t>
            </a:r>
            <a:r>
              <a:rPr lang="ru-RU" sz="2400" dirty="0">
                <a:latin typeface="Roboto" panose="02000000000000000000" pitchFamily="2" charset="0"/>
              </a:rPr>
              <a:t> </a:t>
            </a:r>
            <a:r>
              <a:rPr lang="en-US" sz="2400" dirty="0">
                <a:latin typeface="Roboto" panose="02000000000000000000" pitchFamily="2" charset="0"/>
              </a:rPr>
              <a:t>label</a:t>
            </a:r>
            <a:r>
              <a:rPr lang="he-IL" sz="2400" dirty="0">
                <a:latin typeface="Roboto" panose="02000000000000000000" pitchFamily="2" charset="0"/>
              </a:rPr>
              <a:t>ו-</a:t>
            </a:r>
            <a:r>
              <a:rPr lang="en-US" sz="2400" dirty="0">
                <a:latin typeface="Roboto" panose="02000000000000000000" pitchFamily="2" charset="0"/>
              </a:rPr>
              <a:t>sentiment</a:t>
            </a:r>
            <a:r>
              <a:rPr lang="he-IL" sz="2400" dirty="0">
                <a:latin typeface="Roboto" panose="02000000000000000000" pitchFamily="2" charset="0"/>
              </a:rPr>
              <a:t>) כדי להוסיף מידע נוסף לטובת אימון המודל.</a:t>
            </a:r>
          </a:p>
          <a:p>
            <a:pPr algn="r" rtl="1"/>
            <a:endParaRPr lang="he-IL" sz="2400" dirty="0">
              <a:latin typeface="Roboto" panose="02000000000000000000" pitchFamily="2" charset="0"/>
            </a:endParaRPr>
          </a:p>
          <a:p>
            <a:pPr algn="r" rtl="1"/>
            <a:endParaRPr lang="he-IL" sz="2400" dirty="0">
              <a:latin typeface="Roboto" panose="02000000000000000000" pitchFamily="2" charset="0"/>
            </a:endParaRPr>
          </a:p>
          <a:p>
            <a:pPr algn="r" rtl="1"/>
            <a:r>
              <a:rPr lang="he-IL" sz="2400" b="1" dirty="0">
                <a:latin typeface="Roboto" panose="02000000000000000000" pitchFamily="2" charset="0"/>
              </a:rPr>
              <a:t>מה למדנו?</a:t>
            </a:r>
          </a:p>
          <a:p>
            <a:pPr algn="r" rtl="1"/>
            <a:r>
              <a:rPr lang="he-IL" sz="2400" dirty="0">
                <a:latin typeface="Roboto" panose="02000000000000000000" pitchFamily="2" charset="0"/>
              </a:rPr>
              <a:t>לגבי עמודת הסנטימנט, למדנו שמצד אחד הוא לא מפריע, אך הוא לא שיפר את ביצועי המודלים כמו שהיינו מצפים.</a:t>
            </a:r>
          </a:p>
          <a:p>
            <a:pPr algn="r" rtl="1"/>
            <a:r>
              <a:rPr lang="he-IL" sz="2400" dirty="0">
                <a:latin typeface="Roboto" panose="02000000000000000000" pitchFamily="2" charset="0"/>
              </a:rPr>
              <a:t>ראינו שהמודלים הקלאסיים לא מספקים תוצאות מדוייקות מספיק. לדעתנו, הסיבה לכך היא שסנטימנט של טקסט ומחיר מניה הם מידע עם הרבה תכונות ומשתנים שמודל קלאסי לא מצליח ללמוד אותם בצורה מספקת. </a:t>
            </a:r>
            <a:r>
              <a:rPr lang="he-IL" sz="2400" b="1" dirty="0">
                <a:latin typeface="Roboto" panose="02000000000000000000" pitchFamily="2" charset="0"/>
              </a:rPr>
              <a:t> </a:t>
            </a:r>
          </a:p>
        </p:txBody>
      </p:sp>
      <p:sp>
        <p:nvSpPr>
          <p:cNvPr id="4" name="AutoShape 2" descr="Image">
            <a:extLst>
              <a:ext uri="{FF2B5EF4-FFF2-40B4-BE49-F238E27FC236}">
                <a16:creationId xmlns:a16="http://schemas.microsoft.com/office/drawing/2014/main" id="{7C67B5F8-7B87-C847-9B90-388C37C03A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Tree>
    <p:extLst>
      <p:ext uri="{BB962C8B-B14F-4D97-AF65-F5344CB8AC3E}">
        <p14:creationId xmlns:p14="http://schemas.microsoft.com/office/powerpoint/2010/main" val="143500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2A3A40-FE18-1248-CC4F-C47031E368B6}"/>
              </a:ext>
            </a:extLst>
          </p:cNvPr>
          <p:cNvSpPr txBox="1"/>
          <p:nvPr/>
        </p:nvSpPr>
        <p:spPr>
          <a:xfrm>
            <a:off x="8635975" y="128847"/>
            <a:ext cx="3345789" cy="584775"/>
          </a:xfrm>
          <a:prstGeom prst="rect">
            <a:avLst/>
          </a:prstGeom>
          <a:noFill/>
        </p:spPr>
        <p:txBody>
          <a:bodyPr wrap="none" rtlCol="0">
            <a:spAutoFit/>
          </a:bodyPr>
          <a:lstStyle/>
          <a:p>
            <a:pPr algn="r" rtl="1"/>
            <a:r>
              <a:rPr lang="he-IL" sz="3200" dirty="0">
                <a:latin typeface="Amasis MT Pro Black" panose="02040A04050005020304" pitchFamily="18" charset="0"/>
              </a:rPr>
              <a:t>המידע וה-</a:t>
            </a:r>
            <a:r>
              <a:rPr lang="en-US" sz="3200" dirty="0">
                <a:latin typeface="Amasis MT Pro Black" panose="02040A04050005020304" pitchFamily="18" charset="0"/>
              </a:rPr>
              <a:t>dataset</a:t>
            </a:r>
            <a:endParaRPr lang="en-IL" sz="3200" dirty="0">
              <a:latin typeface="Amasis MT Pro Black" panose="02040A04050005020304" pitchFamily="18" charset="0"/>
            </a:endParaRPr>
          </a:p>
        </p:txBody>
      </p:sp>
      <p:sp>
        <p:nvSpPr>
          <p:cNvPr id="3" name="TextBox 2">
            <a:extLst>
              <a:ext uri="{FF2B5EF4-FFF2-40B4-BE49-F238E27FC236}">
                <a16:creationId xmlns:a16="http://schemas.microsoft.com/office/drawing/2014/main" id="{E280BE26-1579-66C5-6E19-C98868F04F02}"/>
              </a:ext>
            </a:extLst>
          </p:cNvPr>
          <p:cNvSpPr txBox="1"/>
          <p:nvPr/>
        </p:nvSpPr>
        <p:spPr>
          <a:xfrm>
            <a:off x="1214073" y="914401"/>
            <a:ext cx="10767691" cy="3877985"/>
          </a:xfrm>
          <a:prstGeom prst="rect">
            <a:avLst/>
          </a:prstGeom>
          <a:noFill/>
        </p:spPr>
        <p:txBody>
          <a:bodyPr wrap="none" rtlCol="0">
            <a:spAutoFit/>
          </a:bodyPr>
          <a:lstStyle/>
          <a:p>
            <a:pPr algn="r" rtl="1"/>
            <a:r>
              <a:rPr lang="he-IL" sz="2000" dirty="0"/>
              <a:t>אנחנו השתמשנו במידע פיננסי על ה-</a:t>
            </a:r>
            <a:r>
              <a:rPr lang="en-US" sz="2000" dirty="0"/>
              <a:t>S&amp;P500</a:t>
            </a:r>
            <a:r>
              <a:rPr lang="he-IL" sz="2000" dirty="0"/>
              <a:t> שהוצאנו מ-</a:t>
            </a:r>
            <a:r>
              <a:rPr lang="en-US" sz="2000" dirty="0"/>
              <a:t>Yahoo Finance</a:t>
            </a:r>
            <a:endParaRPr lang="he-IL" sz="2000" dirty="0"/>
          </a:p>
          <a:p>
            <a:pPr algn="r" rtl="1"/>
            <a:r>
              <a:rPr lang="he-IL" sz="2000" dirty="0"/>
              <a:t>המידע הוא על כל ימי המסחר מ-17/2/2009 עד ל-10/6/2020. סה"כ 2849 שורות.</a:t>
            </a:r>
          </a:p>
          <a:p>
            <a:pPr algn="r" rtl="1"/>
            <a:r>
              <a:rPr lang="he-IL" sz="2000" dirty="0"/>
              <a:t>טווח תאריכים זה תואם את טווח התאריכים בו יש לנו מידע על חדשות פיננסיות. </a:t>
            </a:r>
            <a:r>
              <a:rPr lang="he-IL" sz="1400" i="1" dirty="0"/>
              <a:t>(מפורט בהמשך)</a:t>
            </a:r>
            <a:endParaRPr lang="en-US" sz="1400" i="1" dirty="0"/>
          </a:p>
          <a:p>
            <a:pPr algn="r" rtl="1"/>
            <a:endParaRPr lang="en-US" sz="1400" i="1" dirty="0"/>
          </a:p>
          <a:p>
            <a:pPr algn="r" rtl="1"/>
            <a:endParaRPr lang="en-US" sz="1400" i="1" dirty="0"/>
          </a:p>
          <a:p>
            <a:pPr algn="r" rtl="1"/>
            <a:endParaRPr lang="en-US" sz="1400" i="1" dirty="0"/>
          </a:p>
          <a:p>
            <a:pPr algn="r" rtl="1"/>
            <a:endParaRPr lang="en-US" sz="1400" i="1" dirty="0"/>
          </a:p>
          <a:p>
            <a:pPr algn="r" rtl="1"/>
            <a:endParaRPr lang="en-US" sz="1400" i="1" dirty="0"/>
          </a:p>
          <a:p>
            <a:pPr algn="r" rtl="1"/>
            <a:endParaRPr lang="en-US" sz="1400" i="1" dirty="0"/>
          </a:p>
          <a:p>
            <a:pPr algn="r" rtl="1"/>
            <a:endParaRPr lang="en-US" sz="1400" i="1" dirty="0"/>
          </a:p>
          <a:p>
            <a:pPr algn="r" rtl="1"/>
            <a:endParaRPr lang="en-US" sz="1400" i="1" dirty="0"/>
          </a:p>
          <a:p>
            <a:pPr algn="r" rtl="1"/>
            <a:endParaRPr lang="he-IL" sz="1400" i="1" dirty="0"/>
          </a:p>
          <a:p>
            <a:pPr algn="r" rtl="1"/>
            <a:r>
              <a:rPr lang="he-IL" sz="2000" i="1" dirty="0"/>
              <a:t>ה-</a:t>
            </a:r>
            <a:r>
              <a:rPr lang="en-US" sz="2000" i="1" dirty="0"/>
              <a:t>dataset</a:t>
            </a:r>
            <a:r>
              <a:rPr lang="he-IL" sz="2000" i="1" dirty="0"/>
              <a:t> של החדשות הפיננסים</a:t>
            </a:r>
          </a:p>
          <a:p>
            <a:pPr algn="r" rtl="1"/>
            <a:r>
              <a:rPr lang="he-IL" sz="2000" i="1" dirty="0"/>
              <a:t>לקחנו את ה-</a:t>
            </a:r>
            <a:r>
              <a:rPr lang="en-US" sz="2000" i="1" dirty="0"/>
              <a:t>dataset</a:t>
            </a:r>
            <a:r>
              <a:rPr lang="he-IL" sz="2000" i="1" dirty="0"/>
              <a:t> הזה מ-</a:t>
            </a:r>
            <a:r>
              <a:rPr lang="ru-RU" sz="2000" i="1" dirty="0"/>
              <a:t> </a:t>
            </a:r>
            <a:r>
              <a:rPr lang="en-US" sz="2000" i="1" dirty="0"/>
              <a:t>Kaggle</a:t>
            </a:r>
            <a:r>
              <a:rPr lang="he-IL" sz="2000" i="1" dirty="0"/>
              <a:t> </a:t>
            </a:r>
            <a:r>
              <a:rPr lang="he-IL" sz="1400" i="1" dirty="0"/>
              <a:t>(</a:t>
            </a:r>
            <a:r>
              <a:rPr lang="en-US" sz="1400" i="1" dirty="0"/>
              <a:t>(</a:t>
            </a:r>
            <a:r>
              <a:rPr lang="en-US" sz="1400" i="1" dirty="0">
                <a:solidFill>
                  <a:srgbClr val="0070C0"/>
                </a:solidFill>
                <a:hlinkClick r:id="rId2">
                  <a:extLst>
                    <a:ext uri="{A12FA001-AC4F-418D-AE19-62706E023703}">
                      <ahyp:hlinkClr xmlns:ahyp="http://schemas.microsoft.com/office/drawing/2018/hyperlinkcolor" val="tx"/>
                    </a:ext>
                  </a:extLst>
                </a:hlinkClick>
              </a:rPr>
              <a:t>kaggle.com/datasets/</a:t>
            </a:r>
            <a:r>
              <a:rPr lang="en-US" sz="1400" i="1" dirty="0" err="1">
                <a:solidFill>
                  <a:srgbClr val="0070C0"/>
                </a:solidFill>
                <a:hlinkClick r:id="rId2">
                  <a:extLst>
                    <a:ext uri="{A12FA001-AC4F-418D-AE19-62706E023703}">
                      <ahyp:hlinkClr xmlns:ahyp="http://schemas.microsoft.com/office/drawing/2018/hyperlinkcolor" val="tx"/>
                    </a:ext>
                  </a:extLst>
                </a:hlinkClick>
              </a:rPr>
              <a:t>miguelaenlle</a:t>
            </a:r>
            <a:r>
              <a:rPr lang="en-US" sz="1400" i="1" dirty="0">
                <a:solidFill>
                  <a:srgbClr val="0070C0"/>
                </a:solidFill>
                <a:hlinkClick r:id="rId2">
                  <a:extLst>
                    <a:ext uri="{A12FA001-AC4F-418D-AE19-62706E023703}">
                      <ahyp:hlinkClr xmlns:ahyp="http://schemas.microsoft.com/office/drawing/2018/hyperlinkcolor" val="tx"/>
                    </a:ext>
                  </a:extLst>
                </a:hlinkClick>
              </a:rPr>
              <a:t>/massive-stock-news-analysis-</a:t>
            </a:r>
            <a:r>
              <a:rPr lang="en-US" sz="1400" i="1" dirty="0" err="1">
                <a:solidFill>
                  <a:srgbClr val="0070C0"/>
                </a:solidFill>
                <a:hlinkClick r:id="rId2">
                  <a:extLst>
                    <a:ext uri="{A12FA001-AC4F-418D-AE19-62706E023703}">
                      <ahyp:hlinkClr xmlns:ahyp="http://schemas.microsoft.com/office/drawing/2018/hyperlinkcolor" val="tx"/>
                    </a:ext>
                  </a:extLst>
                </a:hlinkClick>
              </a:rPr>
              <a:t>db</a:t>
            </a:r>
            <a:r>
              <a:rPr lang="en-US" sz="1400" i="1" dirty="0">
                <a:solidFill>
                  <a:srgbClr val="0070C0"/>
                </a:solidFill>
                <a:hlinkClick r:id="rId2">
                  <a:extLst>
                    <a:ext uri="{A12FA001-AC4F-418D-AE19-62706E023703}">
                      <ahyp:hlinkClr xmlns:ahyp="http://schemas.microsoft.com/office/drawing/2018/hyperlinkcolor" val="tx"/>
                    </a:ext>
                  </a:extLst>
                </a:hlinkClick>
              </a:rPr>
              <a:t>-for-</a:t>
            </a:r>
            <a:r>
              <a:rPr lang="en-US" sz="1400" i="1" dirty="0" err="1">
                <a:solidFill>
                  <a:srgbClr val="0070C0"/>
                </a:solidFill>
                <a:hlinkClick r:id="rId2">
                  <a:extLst>
                    <a:ext uri="{A12FA001-AC4F-418D-AE19-62706E023703}">
                      <ahyp:hlinkClr xmlns:ahyp="http://schemas.microsoft.com/office/drawing/2018/hyperlinkcolor" val="tx"/>
                    </a:ext>
                  </a:extLst>
                </a:hlinkClick>
              </a:rPr>
              <a:t>nlpbacktests</a:t>
            </a:r>
            <a:endParaRPr lang="en-US" sz="1400" i="1" dirty="0">
              <a:solidFill>
                <a:srgbClr val="0070C0"/>
              </a:solidFill>
              <a:hlinkClick r:id="rId2">
                <a:extLst>
                  <a:ext uri="{A12FA001-AC4F-418D-AE19-62706E023703}">
                    <ahyp:hlinkClr xmlns:ahyp="http://schemas.microsoft.com/office/drawing/2018/hyperlinkcolor" val="tx"/>
                  </a:ext>
                </a:extLst>
              </a:hlinkClick>
            </a:endParaRPr>
          </a:p>
          <a:p>
            <a:pPr algn="r" rtl="1"/>
            <a:r>
              <a:rPr lang="he-IL" sz="2000" dirty="0"/>
              <a:t>ב-</a:t>
            </a:r>
            <a:r>
              <a:rPr lang="en-US" sz="2000" dirty="0"/>
              <a:t>dataset</a:t>
            </a:r>
            <a:r>
              <a:rPr lang="he-IL" sz="2000" dirty="0"/>
              <a:t> יש </a:t>
            </a:r>
            <a:r>
              <a:rPr lang="en-US" sz="2000" b="1" u="sng" dirty="0"/>
              <a:t>+</a:t>
            </a:r>
            <a:r>
              <a:rPr lang="he-IL" sz="2000" b="1" u="sng" dirty="0"/>
              <a:t>1.4 מיליון</a:t>
            </a:r>
            <a:r>
              <a:rPr lang="he-IL" sz="2000" dirty="0"/>
              <a:t> כותרות של מאמרים פיננסיים, הכוללים מידע על </a:t>
            </a:r>
            <a:r>
              <a:rPr lang="he-IL" sz="2000" b="1" u="sng" dirty="0"/>
              <a:t>6192</a:t>
            </a:r>
            <a:r>
              <a:rPr lang="he-IL" sz="2000" dirty="0"/>
              <a:t> מניות שונות!</a:t>
            </a:r>
            <a:endParaRPr lang="en-IL" sz="2000" dirty="0"/>
          </a:p>
        </p:txBody>
      </p:sp>
      <p:pic>
        <p:nvPicPr>
          <p:cNvPr id="5" name="Picture 4">
            <a:extLst>
              <a:ext uri="{FF2B5EF4-FFF2-40B4-BE49-F238E27FC236}">
                <a16:creationId xmlns:a16="http://schemas.microsoft.com/office/drawing/2014/main" id="{ECB2FEF5-9ACA-A8B1-EA1E-DDFC2EC3D528}"/>
              </a:ext>
            </a:extLst>
          </p:cNvPr>
          <p:cNvPicPr>
            <a:picLocks noChangeAspect="1"/>
          </p:cNvPicPr>
          <p:nvPr/>
        </p:nvPicPr>
        <p:blipFill>
          <a:blip r:embed="rId3"/>
          <a:stretch>
            <a:fillRect/>
          </a:stretch>
        </p:blipFill>
        <p:spPr>
          <a:xfrm>
            <a:off x="8595844" y="1986413"/>
            <a:ext cx="3300021" cy="1513245"/>
          </a:xfrm>
          <a:prstGeom prst="rect">
            <a:avLst/>
          </a:prstGeom>
        </p:spPr>
      </p:pic>
      <p:pic>
        <p:nvPicPr>
          <p:cNvPr id="7" name="Picture 6">
            <a:extLst>
              <a:ext uri="{FF2B5EF4-FFF2-40B4-BE49-F238E27FC236}">
                <a16:creationId xmlns:a16="http://schemas.microsoft.com/office/drawing/2014/main" id="{695B96F7-D0DB-05EF-5A30-F0E246D4FA7D}"/>
              </a:ext>
            </a:extLst>
          </p:cNvPr>
          <p:cNvPicPr>
            <a:picLocks noChangeAspect="1"/>
          </p:cNvPicPr>
          <p:nvPr/>
        </p:nvPicPr>
        <p:blipFill>
          <a:blip r:embed="rId4"/>
          <a:stretch>
            <a:fillRect/>
          </a:stretch>
        </p:blipFill>
        <p:spPr>
          <a:xfrm>
            <a:off x="7523542" y="4830481"/>
            <a:ext cx="4372323" cy="1499662"/>
          </a:xfrm>
          <a:prstGeom prst="rect">
            <a:avLst/>
          </a:prstGeom>
        </p:spPr>
      </p:pic>
      <p:pic>
        <p:nvPicPr>
          <p:cNvPr id="9" name="Picture 8">
            <a:extLst>
              <a:ext uri="{FF2B5EF4-FFF2-40B4-BE49-F238E27FC236}">
                <a16:creationId xmlns:a16="http://schemas.microsoft.com/office/drawing/2014/main" id="{AC5F2E93-0208-BC9A-E125-2DD9700552B1}"/>
              </a:ext>
            </a:extLst>
          </p:cNvPr>
          <p:cNvPicPr>
            <a:picLocks noChangeAspect="1"/>
          </p:cNvPicPr>
          <p:nvPr/>
        </p:nvPicPr>
        <p:blipFill>
          <a:blip r:embed="rId5"/>
          <a:stretch>
            <a:fillRect/>
          </a:stretch>
        </p:blipFill>
        <p:spPr>
          <a:xfrm>
            <a:off x="5270268" y="1986413"/>
            <a:ext cx="2972832" cy="1516562"/>
          </a:xfrm>
          <a:prstGeom prst="rect">
            <a:avLst/>
          </a:prstGeom>
        </p:spPr>
      </p:pic>
      <p:pic>
        <p:nvPicPr>
          <p:cNvPr id="13" name="Picture 12">
            <a:extLst>
              <a:ext uri="{FF2B5EF4-FFF2-40B4-BE49-F238E27FC236}">
                <a16:creationId xmlns:a16="http://schemas.microsoft.com/office/drawing/2014/main" id="{F3030FAB-28C2-ECDE-323B-97C270AE54D6}"/>
              </a:ext>
            </a:extLst>
          </p:cNvPr>
          <p:cNvPicPr>
            <a:picLocks noChangeAspect="1"/>
          </p:cNvPicPr>
          <p:nvPr/>
        </p:nvPicPr>
        <p:blipFill>
          <a:blip r:embed="rId6"/>
          <a:stretch>
            <a:fillRect/>
          </a:stretch>
        </p:blipFill>
        <p:spPr>
          <a:xfrm>
            <a:off x="4583342" y="4829350"/>
            <a:ext cx="2667063" cy="1498533"/>
          </a:xfrm>
          <a:prstGeom prst="rect">
            <a:avLst/>
          </a:prstGeom>
        </p:spPr>
      </p:pic>
      <p:pic>
        <p:nvPicPr>
          <p:cNvPr id="35" name="Picture 34">
            <a:extLst>
              <a:ext uri="{FF2B5EF4-FFF2-40B4-BE49-F238E27FC236}">
                <a16:creationId xmlns:a16="http://schemas.microsoft.com/office/drawing/2014/main" id="{016463B4-193D-8094-371A-F4683311FFE9}"/>
              </a:ext>
            </a:extLst>
          </p:cNvPr>
          <p:cNvPicPr>
            <a:picLocks noChangeAspect="1"/>
          </p:cNvPicPr>
          <p:nvPr/>
        </p:nvPicPr>
        <p:blipFill>
          <a:blip r:embed="rId7"/>
          <a:stretch>
            <a:fillRect/>
          </a:stretch>
        </p:blipFill>
        <p:spPr>
          <a:xfrm>
            <a:off x="503772" y="4829351"/>
            <a:ext cx="3806433" cy="1498533"/>
          </a:xfrm>
          <a:prstGeom prst="rect">
            <a:avLst/>
          </a:prstGeom>
        </p:spPr>
      </p:pic>
    </p:spTree>
    <p:extLst>
      <p:ext uri="{BB962C8B-B14F-4D97-AF65-F5344CB8AC3E}">
        <p14:creationId xmlns:p14="http://schemas.microsoft.com/office/powerpoint/2010/main" val="70668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5479A5-A1DE-B22A-7736-FBCB5E0A9592}"/>
              </a:ext>
            </a:extLst>
          </p:cNvPr>
          <p:cNvSpPr txBox="1"/>
          <p:nvPr/>
        </p:nvSpPr>
        <p:spPr>
          <a:xfrm>
            <a:off x="280946" y="2695969"/>
            <a:ext cx="11630107" cy="1015663"/>
          </a:xfrm>
          <a:prstGeom prst="rect">
            <a:avLst/>
          </a:prstGeom>
          <a:noFill/>
        </p:spPr>
        <p:txBody>
          <a:bodyPr wrap="none" rtlCol="0">
            <a:spAutoFit/>
          </a:bodyPr>
          <a:lstStyle/>
          <a:p>
            <a:r>
              <a:rPr lang="en-US" sz="6000" dirty="0">
                <a:latin typeface="AirbusMCDUa" panose="02000503000000000000" pitchFamily="2" charset="0"/>
              </a:rPr>
              <a:t>Exploratory Data analysis</a:t>
            </a:r>
            <a:endParaRPr lang="en-IL" sz="6000" dirty="0">
              <a:latin typeface="AirbusMCDUa" panose="02000503000000000000" pitchFamily="2" charset="0"/>
            </a:endParaRPr>
          </a:p>
        </p:txBody>
      </p:sp>
    </p:spTree>
    <p:extLst>
      <p:ext uri="{BB962C8B-B14F-4D97-AF65-F5344CB8AC3E}">
        <p14:creationId xmlns:p14="http://schemas.microsoft.com/office/powerpoint/2010/main" val="387924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A2206-E2B6-E8D2-01DE-9D4F5650523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ABDF2-191A-0BE1-12AE-28F38269D59D}"/>
              </a:ext>
            </a:extLst>
          </p:cNvPr>
          <p:cNvSpPr txBox="1"/>
          <p:nvPr/>
        </p:nvSpPr>
        <p:spPr>
          <a:xfrm>
            <a:off x="3894157" y="46340"/>
            <a:ext cx="8031366" cy="584775"/>
          </a:xfrm>
          <a:prstGeom prst="rect">
            <a:avLst/>
          </a:prstGeom>
          <a:noFill/>
        </p:spPr>
        <p:txBody>
          <a:bodyPr wrap="none" rtlCol="0">
            <a:spAutoFit/>
          </a:bodyPr>
          <a:lstStyle/>
          <a:p>
            <a:pPr algn="r" rtl="1"/>
            <a:r>
              <a:rPr lang="he-IL" sz="3200" dirty="0">
                <a:latin typeface="Gisha" panose="020B0502040204020203" pitchFamily="34" charset="-79"/>
                <a:cs typeface="Gisha" panose="020B0502040204020203" pitchFamily="34" charset="-79"/>
              </a:rPr>
              <a:t>הצעדים הראשונים שנקטנו כדי לנקות את המידע</a:t>
            </a:r>
            <a:endParaRPr lang="en-IL" sz="3200" dirty="0">
              <a:latin typeface="Gisha" panose="020B0502040204020203" pitchFamily="34" charset="-79"/>
              <a:cs typeface="Gisha" panose="020B0502040204020203" pitchFamily="34" charset="-79"/>
            </a:endParaRPr>
          </a:p>
        </p:txBody>
      </p:sp>
      <p:sp>
        <p:nvSpPr>
          <p:cNvPr id="3" name="TextBox 2">
            <a:extLst>
              <a:ext uri="{FF2B5EF4-FFF2-40B4-BE49-F238E27FC236}">
                <a16:creationId xmlns:a16="http://schemas.microsoft.com/office/drawing/2014/main" id="{EB8AA178-F598-396E-D573-660A9EB6A109}"/>
              </a:ext>
            </a:extLst>
          </p:cNvPr>
          <p:cNvSpPr txBox="1"/>
          <p:nvPr/>
        </p:nvSpPr>
        <p:spPr>
          <a:xfrm>
            <a:off x="153319" y="674421"/>
            <a:ext cx="12038681" cy="5632311"/>
          </a:xfrm>
          <a:prstGeom prst="rect">
            <a:avLst/>
          </a:prstGeom>
          <a:noFill/>
        </p:spPr>
        <p:txBody>
          <a:bodyPr wrap="square" rtlCol="0">
            <a:spAutoFit/>
          </a:bodyPr>
          <a:lstStyle/>
          <a:p>
            <a:pPr marL="342900" indent="-342900" algn="r" rtl="1">
              <a:buAutoNum type="arabicPeriod"/>
            </a:pPr>
            <a:r>
              <a:rPr lang="he-IL" u="sng" dirty="0">
                <a:latin typeface="Roboto" panose="02000000000000000000" pitchFamily="2" charset="0"/>
              </a:rPr>
              <a:t>מחיקת השורות הריקות בטבלת </a:t>
            </a:r>
            <a:r>
              <a:rPr lang="en-US" u="sng" dirty="0">
                <a:latin typeface="Roboto" panose="02000000000000000000" pitchFamily="2" charset="0"/>
              </a:rPr>
              <a:t>news</a:t>
            </a:r>
            <a:r>
              <a:rPr lang="he-IL" dirty="0">
                <a:latin typeface="Roboto" panose="02000000000000000000" pitchFamily="2" charset="0"/>
              </a:rPr>
              <a:t> : אנחנו בדקנו דרך </a:t>
            </a:r>
            <a:r>
              <a:rPr lang="en-US" dirty="0">
                <a:latin typeface="Roboto" panose="02000000000000000000" pitchFamily="2" charset="0"/>
              </a:rPr>
              <a:t>info()</a:t>
            </a:r>
            <a:r>
              <a:rPr lang="he-IL" dirty="0">
                <a:latin typeface="Roboto" panose="02000000000000000000" pitchFamily="2" charset="0"/>
              </a:rPr>
              <a:t> את כמות המידע שיש בטבלת ה-</a:t>
            </a:r>
            <a:r>
              <a:rPr lang="en-US" dirty="0">
                <a:latin typeface="Roboto" panose="02000000000000000000" pitchFamily="2" charset="0"/>
              </a:rPr>
              <a:t>news</a:t>
            </a:r>
            <a:r>
              <a:rPr lang="he-IL" dirty="0">
                <a:latin typeface="Roboto" panose="02000000000000000000" pitchFamily="2" charset="0"/>
              </a:rPr>
              <a:t> ומצאנו כי רק 0.18% מתוך כלל השרות בטבלה כוללות שדות ריקים. החלתנו שהשפעתם עם התוצאה הסופית הינה זעירה ועל פי כן מחקנו את כל השורות בהן היו שדות ריקים.</a:t>
            </a:r>
            <a:endParaRPr lang="en-US" dirty="0">
              <a:latin typeface="Roboto" panose="02000000000000000000" pitchFamily="2" charset="0"/>
            </a:endParaRPr>
          </a:p>
          <a:p>
            <a:pPr marL="342900" indent="-342900" algn="r" rtl="1">
              <a:buAutoNum type="arabicPeriod"/>
            </a:pPr>
            <a:endParaRPr lang="en-US" dirty="0">
              <a:latin typeface="Roboto" panose="02000000000000000000" pitchFamily="2" charset="0"/>
            </a:endParaRPr>
          </a:p>
          <a:p>
            <a:pPr marL="342900" indent="-342900" algn="r" rtl="1">
              <a:buAutoNum type="arabicPeriod"/>
            </a:pPr>
            <a:endParaRPr lang="en-US" dirty="0">
              <a:latin typeface="Roboto" panose="02000000000000000000" pitchFamily="2" charset="0"/>
            </a:endParaRPr>
          </a:p>
          <a:p>
            <a:pPr marL="342900" indent="-342900" algn="r" rtl="1">
              <a:buAutoNum type="arabicPeriod"/>
            </a:pPr>
            <a:endParaRPr lang="en-US" dirty="0">
              <a:latin typeface="Roboto" panose="02000000000000000000" pitchFamily="2" charset="0"/>
            </a:endParaRPr>
          </a:p>
          <a:p>
            <a:pPr marL="342900" indent="-342900" algn="r" rtl="1">
              <a:buAutoNum type="arabicPeriod"/>
            </a:pPr>
            <a:r>
              <a:rPr lang="he-IL" u="sng" dirty="0">
                <a:latin typeface="Roboto" panose="02000000000000000000" pitchFamily="2" charset="0"/>
              </a:rPr>
              <a:t>הפיכת העמודה של התאריך בטבלת </a:t>
            </a:r>
            <a:r>
              <a:rPr lang="en-US" u="sng" dirty="0">
                <a:latin typeface="Roboto" panose="02000000000000000000" pitchFamily="2" charset="0"/>
              </a:rPr>
              <a:t>news</a:t>
            </a:r>
            <a:r>
              <a:rPr lang="he-IL" u="sng" dirty="0">
                <a:latin typeface="Roboto" panose="02000000000000000000" pitchFamily="2" charset="0"/>
              </a:rPr>
              <a:t> לסוג</a:t>
            </a:r>
            <a:r>
              <a:rPr lang="en-US" u="sng" dirty="0">
                <a:latin typeface="Roboto" panose="02000000000000000000" pitchFamily="2" charset="0"/>
              </a:rPr>
              <a:t>datetime </a:t>
            </a:r>
            <a:r>
              <a:rPr lang="he-IL" dirty="0">
                <a:latin typeface="Roboto" panose="02000000000000000000" pitchFamily="2" charset="0"/>
              </a:rPr>
              <a:t> : ראינו שעמודת </a:t>
            </a:r>
            <a:r>
              <a:rPr lang="en-US" dirty="0">
                <a:latin typeface="Roboto" panose="02000000000000000000" pitchFamily="2" charset="0"/>
              </a:rPr>
              <a:t>date</a:t>
            </a:r>
            <a:r>
              <a:rPr lang="he-IL" dirty="0">
                <a:latin typeface="Roboto" panose="02000000000000000000" pitchFamily="2" charset="0"/>
              </a:rPr>
              <a:t> בטבלת </a:t>
            </a:r>
            <a:r>
              <a:rPr lang="en-US" dirty="0">
                <a:latin typeface="Roboto" panose="02000000000000000000" pitchFamily="2" charset="0"/>
              </a:rPr>
              <a:t>news</a:t>
            </a:r>
            <a:r>
              <a:rPr lang="he-IL" dirty="0">
                <a:latin typeface="Roboto" panose="02000000000000000000" pitchFamily="2" charset="0"/>
              </a:rPr>
              <a:t> הינה מסוג </a:t>
            </a:r>
            <a:r>
              <a:rPr lang="en-US" dirty="0">
                <a:latin typeface="Roboto" panose="02000000000000000000" pitchFamily="2" charset="0"/>
              </a:rPr>
              <a:t>object</a:t>
            </a:r>
            <a:r>
              <a:rPr lang="he-IL" dirty="0">
                <a:latin typeface="Roboto" panose="02000000000000000000" pitchFamily="2" charset="0"/>
              </a:rPr>
              <a:t>, דבר שיכול להקשות עלינו להשתמש במידע בצורה המיטבית ביותר. לפיכך החלטנו להפוך את העמודה הזאת לסוג </a:t>
            </a:r>
            <a:r>
              <a:rPr lang="en-US" dirty="0">
                <a:latin typeface="Roboto" panose="02000000000000000000" pitchFamily="2" charset="0"/>
              </a:rPr>
              <a:t>datetime</a:t>
            </a:r>
            <a:r>
              <a:rPr lang="he-IL" dirty="0">
                <a:latin typeface="Roboto" panose="02000000000000000000" pitchFamily="2" charset="0"/>
              </a:rPr>
              <a:t> והשארנו רק את התאריך בלי השעה. עשינו זאת בין היתר כדי שנוכל לסדר את השורות לפי תאריך וגם כדי שנוכל בהמשך לחבר את הטבלה לטבלת מחירי המניות</a:t>
            </a:r>
            <a:endParaRPr lang="en-US" dirty="0">
              <a:latin typeface="Roboto" panose="02000000000000000000" pitchFamily="2" charset="0"/>
            </a:endParaRPr>
          </a:p>
          <a:p>
            <a:pPr marL="342900" indent="-342900" algn="r" rtl="1">
              <a:buAutoNum type="arabicPeriod"/>
            </a:pPr>
            <a:endParaRPr lang="en-US" dirty="0">
              <a:latin typeface="Roboto" panose="02000000000000000000" pitchFamily="2" charset="0"/>
            </a:endParaRPr>
          </a:p>
          <a:p>
            <a:pPr marL="342900" indent="-342900" algn="r" rtl="1">
              <a:buAutoNum type="arabicPeriod"/>
            </a:pPr>
            <a:endParaRPr lang="en-US" dirty="0">
              <a:latin typeface="Roboto" panose="02000000000000000000" pitchFamily="2" charset="0"/>
            </a:endParaRPr>
          </a:p>
          <a:p>
            <a:pPr marL="342900" indent="-342900" algn="r" rtl="1">
              <a:buAutoNum type="arabicPeriod"/>
            </a:pPr>
            <a:endParaRPr lang="en-US" dirty="0">
              <a:latin typeface="Roboto" panose="02000000000000000000" pitchFamily="2" charset="0"/>
            </a:endParaRPr>
          </a:p>
          <a:p>
            <a:pPr marL="342900" indent="-342900" algn="r" rtl="1">
              <a:buAutoNum type="arabicPeriod"/>
            </a:pPr>
            <a:endParaRPr lang="en-US" dirty="0">
              <a:latin typeface="Roboto" panose="02000000000000000000" pitchFamily="2" charset="0"/>
            </a:endParaRPr>
          </a:p>
          <a:p>
            <a:pPr marL="342900" indent="-342900" algn="r" rtl="1">
              <a:buAutoNum type="arabicPeriod"/>
            </a:pPr>
            <a:endParaRPr lang="en-US" dirty="0">
              <a:latin typeface="Roboto" panose="02000000000000000000" pitchFamily="2" charset="0"/>
            </a:endParaRPr>
          </a:p>
          <a:p>
            <a:pPr marL="342900" indent="-342900" algn="r" rtl="1">
              <a:buAutoNum type="arabicPeriod"/>
            </a:pPr>
            <a:r>
              <a:rPr lang="he-IL" u="sng" dirty="0">
                <a:latin typeface="Roboto" panose="02000000000000000000" pitchFamily="2" charset="0"/>
              </a:rPr>
              <a:t>סידור טבלת ה-</a:t>
            </a:r>
            <a:r>
              <a:rPr lang="en-US" u="sng" dirty="0">
                <a:latin typeface="Roboto" panose="02000000000000000000" pitchFamily="2" charset="0"/>
              </a:rPr>
              <a:t>news</a:t>
            </a:r>
            <a:r>
              <a:rPr lang="he-IL" u="sng" dirty="0">
                <a:latin typeface="Roboto" panose="02000000000000000000" pitchFamily="2" charset="0"/>
              </a:rPr>
              <a:t> לפי התאריך</a:t>
            </a:r>
            <a:r>
              <a:rPr lang="he-IL" dirty="0">
                <a:latin typeface="Roboto" panose="02000000000000000000" pitchFamily="2" charset="0"/>
              </a:rPr>
              <a:t> : סידרנו את טבלת ה-</a:t>
            </a:r>
            <a:r>
              <a:rPr lang="en-US" dirty="0">
                <a:latin typeface="Roboto" panose="02000000000000000000" pitchFamily="2" charset="0"/>
              </a:rPr>
              <a:t>news</a:t>
            </a:r>
            <a:r>
              <a:rPr lang="he-IL" dirty="0">
                <a:latin typeface="Roboto" panose="02000000000000000000" pitchFamily="2" charset="0"/>
              </a:rPr>
              <a:t> לפי התאריך (בסדר עולה) כך שהחדשות הראשונות יבוא בתחילת הטבלה, והחדשות האחרונות יהיו בסופה. עשינו את זה כך זה מאפשר לנו לאמון את המודלי החיזוי ע"פ מה שבה קודם.</a:t>
            </a:r>
          </a:p>
          <a:p>
            <a:pPr algn="r" rtl="1"/>
            <a:endParaRPr lang="he-IL" u="sng"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p:txBody>
      </p:sp>
      <p:sp>
        <p:nvSpPr>
          <p:cNvPr id="4" name="AutoShape 2" descr="Image">
            <a:extLst>
              <a:ext uri="{FF2B5EF4-FFF2-40B4-BE49-F238E27FC236}">
                <a16:creationId xmlns:a16="http://schemas.microsoft.com/office/drawing/2014/main" id="{BB5EFBC9-357C-CA67-BB32-63250C9BE9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pic>
        <p:nvPicPr>
          <p:cNvPr id="8" name="Picture 7">
            <a:extLst>
              <a:ext uri="{FF2B5EF4-FFF2-40B4-BE49-F238E27FC236}">
                <a16:creationId xmlns:a16="http://schemas.microsoft.com/office/drawing/2014/main" id="{BC8D5B1B-81FE-DDFD-A930-F292E175DCBA}"/>
              </a:ext>
            </a:extLst>
          </p:cNvPr>
          <p:cNvPicPr>
            <a:picLocks noChangeAspect="1"/>
          </p:cNvPicPr>
          <p:nvPr/>
        </p:nvPicPr>
        <p:blipFill>
          <a:blip r:embed="rId2"/>
          <a:stretch>
            <a:fillRect/>
          </a:stretch>
        </p:blipFill>
        <p:spPr>
          <a:xfrm>
            <a:off x="1878675" y="1319713"/>
            <a:ext cx="1645921" cy="906735"/>
          </a:xfrm>
          <a:prstGeom prst="rect">
            <a:avLst/>
          </a:prstGeom>
        </p:spPr>
      </p:pic>
      <p:pic>
        <p:nvPicPr>
          <p:cNvPr id="10" name="Picture 9">
            <a:extLst>
              <a:ext uri="{FF2B5EF4-FFF2-40B4-BE49-F238E27FC236}">
                <a16:creationId xmlns:a16="http://schemas.microsoft.com/office/drawing/2014/main" id="{696953D1-A167-F505-5498-4E6BB1A0E052}"/>
              </a:ext>
            </a:extLst>
          </p:cNvPr>
          <p:cNvPicPr>
            <a:picLocks noChangeAspect="1"/>
          </p:cNvPicPr>
          <p:nvPr/>
        </p:nvPicPr>
        <p:blipFill>
          <a:blip r:embed="rId3"/>
          <a:stretch>
            <a:fillRect/>
          </a:stretch>
        </p:blipFill>
        <p:spPr>
          <a:xfrm>
            <a:off x="4183297" y="1799030"/>
            <a:ext cx="5326319" cy="384323"/>
          </a:xfrm>
          <a:prstGeom prst="rect">
            <a:avLst/>
          </a:prstGeom>
        </p:spPr>
      </p:pic>
      <p:grpSp>
        <p:nvGrpSpPr>
          <p:cNvPr id="22" name="Group 21">
            <a:extLst>
              <a:ext uri="{FF2B5EF4-FFF2-40B4-BE49-F238E27FC236}">
                <a16:creationId xmlns:a16="http://schemas.microsoft.com/office/drawing/2014/main" id="{7AEB3D9E-6092-1223-BFD3-4FC5BEDC5AE0}"/>
              </a:ext>
            </a:extLst>
          </p:cNvPr>
          <p:cNvGrpSpPr/>
          <p:nvPr/>
        </p:nvGrpSpPr>
        <p:grpSpPr>
          <a:xfrm>
            <a:off x="483298" y="3195054"/>
            <a:ext cx="3442802" cy="1436499"/>
            <a:chOff x="441735" y="3615738"/>
            <a:chExt cx="3442802" cy="1436499"/>
          </a:xfrm>
        </p:grpSpPr>
        <p:pic>
          <p:nvPicPr>
            <p:cNvPr id="12" name="Picture 11">
              <a:extLst>
                <a:ext uri="{FF2B5EF4-FFF2-40B4-BE49-F238E27FC236}">
                  <a16:creationId xmlns:a16="http://schemas.microsoft.com/office/drawing/2014/main" id="{FF0B7B1D-DA98-C894-D574-178355136B85}"/>
                </a:ext>
              </a:extLst>
            </p:cNvPr>
            <p:cNvPicPr>
              <a:picLocks noChangeAspect="1"/>
            </p:cNvPicPr>
            <p:nvPr/>
          </p:nvPicPr>
          <p:blipFill>
            <a:blip r:embed="rId4"/>
            <a:stretch>
              <a:fillRect/>
            </a:stretch>
          </p:blipFill>
          <p:spPr>
            <a:xfrm>
              <a:off x="441735" y="3923515"/>
              <a:ext cx="3442802" cy="1128722"/>
            </a:xfrm>
            <a:prstGeom prst="rect">
              <a:avLst/>
            </a:prstGeom>
          </p:spPr>
        </p:pic>
        <p:sp>
          <p:nvSpPr>
            <p:cNvPr id="16" name="TextBox 15">
              <a:extLst>
                <a:ext uri="{FF2B5EF4-FFF2-40B4-BE49-F238E27FC236}">
                  <a16:creationId xmlns:a16="http://schemas.microsoft.com/office/drawing/2014/main" id="{B9583470-4142-D920-7467-2B7E1E0F5655}"/>
                </a:ext>
              </a:extLst>
            </p:cNvPr>
            <p:cNvSpPr txBox="1"/>
            <p:nvPr/>
          </p:nvSpPr>
          <p:spPr>
            <a:xfrm>
              <a:off x="450308" y="3615738"/>
              <a:ext cx="712054" cy="307777"/>
            </a:xfrm>
            <a:prstGeom prst="rect">
              <a:avLst/>
            </a:prstGeom>
            <a:noFill/>
          </p:spPr>
          <p:txBody>
            <a:bodyPr wrap="none" rtlCol="0">
              <a:spAutoFit/>
            </a:bodyPr>
            <a:lstStyle/>
            <a:p>
              <a:r>
                <a:rPr lang="en-US" sz="1400" i="1" dirty="0"/>
                <a:t>Before</a:t>
              </a:r>
              <a:endParaRPr lang="en-IL" sz="1400" i="1" dirty="0"/>
            </a:p>
          </p:txBody>
        </p:sp>
      </p:grpSp>
      <p:grpSp>
        <p:nvGrpSpPr>
          <p:cNvPr id="23" name="Group 22">
            <a:extLst>
              <a:ext uri="{FF2B5EF4-FFF2-40B4-BE49-F238E27FC236}">
                <a16:creationId xmlns:a16="http://schemas.microsoft.com/office/drawing/2014/main" id="{572AF368-AAC7-63DA-598E-10032CAB381B}"/>
              </a:ext>
            </a:extLst>
          </p:cNvPr>
          <p:cNvGrpSpPr/>
          <p:nvPr/>
        </p:nvGrpSpPr>
        <p:grpSpPr>
          <a:xfrm>
            <a:off x="4992591" y="3195054"/>
            <a:ext cx="2917249" cy="1436499"/>
            <a:chOff x="4637375" y="3615738"/>
            <a:chExt cx="2917249" cy="1436499"/>
          </a:xfrm>
        </p:grpSpPr>
        <p:pic>
          <p:nvPicPr>
            <p:cNvPr id="15" name="Picture 14">
              <a:extLst>
                <a:ext uri="{FF2B5EF4-FFF2-40B4-BE49-F238E27FC236}">
                  <a16:creationId xmlns:a16="http://schemas.microsoft.com/office/drawing/2014/main" id="{C5C647BC-F564-0C9B-7E55-27AD517E78B6}"/>
                </a:ext>
              </a:extLst>
            </p:cNvPr>
            <p:cNvPicPr>
              <a:picLocks noChangeAspect="1"/>
            </p:cNvPicPr>
            <p:nvPr/>
          </p:nvPicPr>
          <p:blipFill>
            <a:blip r:embed="rId5"/>
            <a:stretch>
              <a:fillRect/>
            </a:stretch>
          </p:blipFill>
          <p:spPr>
            <a:xfrm>
              <a:off x="4637375" y="3923515"/>
              <a:ext cx="2917249" cy="1128722"/>
            </a:xfrm>
            <a:prstGeom prst="rect">
              <a:avLst/>
            </a:prstGeom>
          </p:spPr>
        </p:pic>
        <p:sp>
          <p:nvSpPr>
            <p:cNvPr id="17" name="TextBox 16">
              <a:extLst>
                <a:ext uri="{FF2B5EF4-FFF2-40B4-BE49-F238E27FC236}">
                  <a16:creationId xmlns:a16="http://schemas.microsoft.com/office/drawing/2014/main" id="{6CDA800B-CEB7-3CCE-6D7D-032DEE1449BE}"/>
                </a:ext>
              </a:extLst>
            </p:cNvPr>
            <p:cNvSpPr txBox="1"/>
            <p:nvPr/>
          </p:nvSpPr>
          <p:spPr>
            <a:xfrm>
              <a:off x="4700883" y="3615738"/>
              <a:ext cx="562975" cy="307777"/>
            </a:xfrm>
            <a:prstGeom prst="rect">
              <a:avLst/>
            </a:prstGeom>
            <a:noFill/>
          </p:spPr>
          <p:txBody>
            <a:bodyPr wrap="none" rtlCol="0">
              <a:spAutoFit/>
            </a:bodyPr>
            <a:lstStyle/>
            <a:p>
              <a:r>
                <a:rPr lang="en-US" sz="1400" i="1" dirty="0"/>
                <a:t>After</a:t>
              </a:r>
              <a:endParaRPr lang="en-IL" sz="1400" i="1" dirty="0"/>
            </a:p>
          </p:txBody>
        </p:sp>
      </p:grpSp>
      <p:pic>
        <p:nvPicPr>
          <p:cNvPr id="19" name="Picture 18">
            <a:extLst>
              <a:ext uri="{FF2B5EF4-FFF2-40B4-BE49-F238E27FC236}">
                <a16:creationId xmlns:a16="http://schemas.microsoft.com/office/drawing/2014/main" id="{40F924C5-645E-49F0-256C-6ADCE11E9F04}"/>
              </a:ext>
            </a:extLst>
          </p:cNvPr>
          <p:cNvPicPr>
            <a:picLocks noChangeAspect="1"/>
          </p:cNvPicPr>
          <p:nvPr/>
        </p:nvPicPr>
        <p:blipFill>
          <a:blip r:embed="rId6"/>
          <a:stretch>
            <a:fillRect/>
          </a:stretch>
        </p:blipFill>
        <p:spPr>
          <a:xfrm>
            <a:off x="4992591" y="5523987"/>
            <a:ext cx="4634745" cy="473465"/>
          </a:xfrm>
          <a:prstGeom prst="rect">
            <a:avLst/>
          </a:prstGeom>
        </p:spPr>
      </p:pic>
      <p:pic>
        <p:nvPicPr>
          <p:cNvPr id="21" name="Picture 20">
            <a:extLst>
              <a:ext uri="{FF2B5EF4-FFF2-40B4-BE49-F238E27FC236}">
                <a16:creationId xmlns:a16="http://schemas.microsoft.com/office/drawing/2014/main" id="{36A98320-C047-9BA5-BD04-8328DC166B51}"/>
              </a:ext>
            </a:extLst>
          </p:cNvPr>
          <p:cNvPicPr>
            <a:picLocks noChangeAspect="1"/>
          </p:cNvPicPr>
          <p:nvPr/>
        </p:nvPicPr>
        <p:blipFill>
          <a:blip r:embed="rId7"/>
          <a:srcRect b="50143"/>
          <a:stretch/>
        </p:blipFill>
        <p:spPr>
          <a:xfrm>
            <a:off x="495436" y="5523987"/>
            <a:ext cx="3430664" cy="1172386"/>
          </a:xfrm>
          <a:prstGeom prst="rect">
            <a:avLst/>
          </a:prstGeom>
        </p:spPr>
      </p:pic>
    </p:spTree>
    <p:extLst>
      <p:ext uri="{BB962C8B-B14F-4D97-AF65-F5344CB8AC3E}">
        <p14:creationId xmlns:p14="http://schemas.microsoft.com/office/powerpoint/2010/main" val="324029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A16C0-7385-AC75-46EE-E9938C1988C3}"/>
              </a:ext>
            </a:extLst>
          </p:cNvPr>
          <p:cNvSpPr txBox="1"/>
          <p:nvPr/>
        </p:nvSpPr>
        <p:spPr>
          <a:xfrm>
            <a:off x="8787472" y="245225"/>
            <a:ext cx="3142207" cy="523220"/>
          </a:xfrm>
          <a:prstGeom prst="rect">
            <a:avLst/>
          </a:prstGeom>
          <a:noFill/>
        </p:spPr>
        <p:txBody>
          <a:bodyPr wrap="none" rtlCol="0">
            <a:spAutoFit/>
          </a:bodyPr>
          <a:lstStyle/>
          <a:p>
            <a:pPr algn="r" rtl="1"/>
            <a:r>
              <a:rPr lang="he-IL" sz="2800" dirty="0">
                <a:latin typeface="Gisha" panose="020B0502040204020203" pitchFamily="34" charset="-79"/>
                <a:cs typeface="Gisha" panose="020B0502040204020203" pitchFamily="34" charset="-79"/>
              </a:rPr>
              <a:t>ניקוי טקסט הכותרות</a:t>
            </a:r>
            <a:endParaRPr lang="en-IL" sz="2800" dirty="0">
              <a:latin typeface="Gisha" panose="020B0502040204020203" pitchFamily="34" charset="-79"/>
              <a:cs typeface="Gisha" panose="020B0502040204020203" pitchFamily="34" charset="-79"/>
            </a:endParaRPr>
          </a:p>
        </p:txBody>
      </p:sp>
      <p:sp>
        <p:nvSpPr>
          <p:cNvPr id="3" name="TextBox 2">
            <a:extLst>
              <a:ext uri="{FF2B5EF4-FFF2-40B4-BE49-F238E27FC236}">
                <a16:creationId xmlns:a16="http://schemas.microsoft.com/office/drawing/2014/main" id="{A3110079-031F-BDBD-90B4-6F22FE627F2D}"/>
              </a:ext>
            </a:extLst>
          </p:cNvPr>
          <p:cNvSpPr txBox="1"/>
          <p:nvPr/>
        </p:nvSpPr>
        <p:spPr>
          <a:xfrm>
            <a:off x="964625" y="985058"/>
            <a:ext cx="11003397" cy="2308324"/>
          </a:xfrm>
          <a:prstGeom prst="rect">
            <a:avLst/>
          </a:prstGeom>
          <a:noFill/>
        </p:spPr>
        <p:txBody>
          <a:bodyPr wrap="none" rtlCol="0">
            <a:spAutoFit/>
          </a:bodyPr>
          <a:lstStyle/>
          <a:p>
            <a:pPr algn="r" rtl="1"/>
            <a:r>
              <a:rPr lang="he-IL" dirty="0"/>
              <a:t>לטובת התחלת העבודה על הטקסטים "ניקינו" אותם.</a:t>
            </a:r>
          </a:p>
          <a:p>
            <a:pPr algn="r" rtl="1"/>
            <a:r>
              <a:rPr lang="he-IL" dirty="0"/>
              <a:t>יצרנו את הפונקציה </a:t>
            </a:r>
            <a:r>
              <a:rPr lang="en-US" dirty="0" err="1"/>
              <a:t>clean_text</a:t>
            </a:r>
            <a:r>
              <a:rPr lang="en-US" dirty="0"/>
              <a:t>()</a:t>
            </a:r>
            <a:r>
              <a:rPr lang="he-IL" dirty="0"/>
              <a:t>.</a:t>
            </a:r>
          </a:p>
          <a:p>
            <a:pPr algn="r" rtl="1"/>
            <a:r>
              <a:rPr lang="he-IL" b="0" i="0" dirty="0">
                <a:effectLst/>
                <a:latin typeface="Roboto" panose="02000000000000000000" pitchFamily="2" charset="0"/>
              </a:rPr>
              <a:t>הפונקציה מנקה טקסט על ידי הסרת מילות עצירה, סימני פיסוק וביצוע </a:t>
            </a:r>
            <a:r>
              <a:rPr lang="he-IL" b="0" i="0" dirty="0" err="1">
                <a:effectLst/>
                <a:latin typeface="Roboto" panose="02000000000000000000" pitchFamily="2" charset="0"/>
              </a:rPr>
              <a:t>למטציה</a:t>
            </a:r>
            <a:r>
              <a:rPr lang="he-IL" b="0" i="0" dirty="0">
                <a:effectLst/>
                <a:latin typeface="Roboto" panose="02000000000000000000" pitchFamily="2" charset="0"/>
              </a:rPr>
              <a:t>, ומחזירה טקסט נקי יותר ומוכן לניתוח.</a:t>
            </a:r>
          </a:p>
          <a:p>
            <a:pPr algn="r" rtl="1"/>
            <a:r>
              <a:rPr lang="he-IL" dirty="0">
                <a:latin typeface="Roboto" panose="02000000000000000000" pitchFamily="2" charset="0"/>
              </a:rPr>
              <a:t>הורדנו "מילות עצירה" (</a:t>
            </a:r>
            <a:r>
              <a:rPr lang="he-IL" i="1" dirty="0">
                <a:latin typeface="Roboto" panose="02000000000000000000" pitchFamily="2" charset="0"/>
              </a:rPr>
              <a:t>כמו </a:t>
            </a:r>
            <a:r>
              <a:rPr lang="en-US" i="1" dirty="0">
                <a:latin typeface="Roboto" panose="02000000000000000000" pitchFamily="2" charset="0"/>
              </a:rPr>
              <a:t>if, and, then</a:t>
            </a:r>
            <a:r>
              <a:rPr lang="he-IL" i="1" dirty="0">
                <a:latin typeface="Roboto" panose="02000000000000000000" pitchFamily="2" charset="0"/>
              </a:rPr>
              <a:t> ואחרות) </a:t>
            </a:r>
            <a:r>
              <a:rPr lang="he-IL" dirty="0">
                <a:latin typeface="Roboto" panose="02000000000000000000" pitchFamily="2" charset="0"/>
              </a:rPr>
              <a:t>כדי למנוע רעש מיותר.</a:t>
            </a:r>
          </a:p>
          <a:p>
            <a:pPr algn="r" rtl="1"/>
            <a:r>
              <a:rPr lang="he-IL" dirty="0">
                <a:latin typeface="Roboto" panose="02000000000000000000" pitchFamily="2" charset="0"/>
              </a:rPr>
              <a:t>כמו כן, אנחנו מבצעים </a:t>
            </a:r>
            <a:r>
              <a:rPr lang="he-IL" dirty="0" err="1">
                <a:latin typeface="Roboto" panose="02000000000000000000" pitchFamily="2" charset="0"/>
              </a:rPr>
              <a:t>למטיזציה</a:t>
            </a:r>
            <a:r>
              <a:rPr lang="he-IL" dirty="0">
                <a:latin typeface="Roboto" panose="02000000000000000000" pitchFamily="2" charset="0"/>
              </a:rPr>
              <a:t> (שזה אומר לקחת את המילה ולהפוך אותה לשורש הבסיסי שלה. למשל </a:t>
            </a:r>
            <a:r>
              <a:rPr lang="en-US" dirty="0">
                <a:latin typeface="Roboto" panose="02000000000000000000" pitchFamily="2" charset="0"/>
              </a:rPr>
              <a:t>running</a:t>
            </a:r>
            <a:r>
              <a:rPr lang="he-IL" dirty="0">
                <a:latin typeface="Roboto" panose="02000000000000000000" pitchFamily="2" charset="0"/>
              </a:rPr>
              <a:t> =&gt;</a:t>
            </a:r>
            <a:r>
              <a:rPr lang="ru-RU" dirty="0">
                <a:latin typeface="Roboto" panose="02000000000000000000" pitchFamily="2" charset="0"/>
              </a:rPr>
              <a:t> </a:t>
            </a:r>
            <a:r>
              <a:rPr lang="en-US" dirty="0">
                <a:latin typeface="Roboto" panose="02000000000000000000" pitchFamily="2" charset="0"/>
              </a:rPr>
              <a:t>run </a:t>
            </a:r>
            <a:r>
              <a:rPr lang="he-IL" dirty="0">
                <a:latin typeface="Roboto" panose="02000000000000000000" pitchFamily="2" charset="0"/>
              </a:rPr>
              <a:t>)</a:t>
            </a:r>
          </a:p>
          <a:p>
            <a:pPr algn="r" rtl="1"/>
            <a:r>
              <a:rPr lang="he-IL" dirty="0">
                <a:latin typeface="Roboto" panose="02000000000000000000" pitchFamily="2" charset="0"/>
              </a:rPr>
              <a:t>אנחנו עושים את זה כי ככה אנחנו מורידים "רעש" במידע ועוזרים למודל להתאמן יותר טוב.</a:t>
            </a:r>
          </a:p>
          <a:p>
            <a:pPr algn="r" rtl="1"/>
            <a:endParaRPr lang="he-IL" dirty="0">
              <a:latin typeface="Roboto" panose="02000000000000000000" pitchFamily="2" charset="0"/>
            </a:endParaRPr>
          </a:p>
          <a:p>
            <a:pPr algn="r" rtl="1"/>
            <a:endParaRPr lang="he-IL" dirty="0">
              <a:latin typeface="Roboto" panose="02000000000000000000" pitchFamily="2" charset="0"/>
            </a:endParaRPr>
          </a:p>
        </p:txBody>
      </p:sp>
      <p:grpSp>
        <p:nvGrpSpPr>
          <p:cNvPr id="11" name="Group 10">
            <a:extLst>
              <a:ext uri="{FF2B5EF4-FFF2-40B4-BE49-F238E27FC236}">
                <a16:creationId xmlns:a16="http://schemas.microsoft.com/office/drawing/2014/main" id="{AD3A06CE-4020-2580-4740-7E7A14E8CAB2}"/>
              </a:ext>
            </a:extLst>
          </p:cNvPr>
          <p:cNvGrpSpPr/>
          <p:nvPr/>
        </p:nvGrpSpPr>
        <p:grpSpPr>
          <a:xfrm>
            <a:off x="6502214" y="2951603"/>
            <a:ext cx="2991972" cy="3603896"/>
            <a:chOff x="8285647" y="3059668"/>
            <a:chExt cx="2991972" cy="3603896"/>
          </a:xfrm>
        </p:grpSpPr>
        <p:pic>
          <p:nvPicPr>
            <p:cNvPr id="7" name="Picture 6">
              <a:extLst>
                <a:ext uri="{FF2B5EF4-FFF2-40B4-BE49-F238E27FC236}">
                  <a16:creationId xmlns:a16="http://schemas.microsoft.com/office/drawing/2014/main" id="{147AA9C5-7466-A2B8-58A4-330D583367A3}"/>
                </a:ext>
              </a:extLst>
            </p:cNvPr>
            <p:cNvPicPr>
              <a:picLocks noChangeAspect="1"/>
            </p:cNvPicPr>
            <p:nvPr/>
          </p:nvPicPr>
          <p:blipFill>
            <a:blip r:embed="rId2"/>
            <a:stretch>
              <a:fillRect/>
            </a:stretch>
          </p:blipFill>
          <p:spPr>
            <a:xfrm>
              <a:off x="8285647" y="3429000"/>
              <a:ext cx="2991972" cy="3234564"/>
            </a:xfrm>
            <a:prstGeom prst="rect">
              <a:avLst/>
            </a:prstGeom>
          </p:spPr>
        </p:pic>
        <p:sp>
          <p:nvSpPr>
            <p:cNvPr id="8" name="TextBox 7">
              <a:extLst>
                <a:ext uri="{FF2B5EF4-FFF2-40B4-BE49-F238E27FC236}">
                  <a16:creationId xmlns:a16="http://schemas.microsoft.com/office/drawing/2014/main" id="{EE8E7F94-52DC-AE9B-A238-1DB284600D60}"/>
                </a:ext>
              </a:extLst>
            </p:cNvPr>
            <p:cNvSpPr txBox="1"/>
            <p:nvPr/>
          </p:nvSpPr>
          <p:spPr>
            <a:xfrm>
              <a:off x="8285647" y="3059668"/>
              <a:ext cx="800219" cy="369332"/>
            </a:xfrm>
            <a:prstGeom prst="rect">
              <a:avLst/>
            </a:prstGeom>
            <a:noFill/>
          </p:spPr>
          <p:txBody>
            <a:bodyPr wrap="none" rtlCol="0">
              <a:spAutoFit/>
            </a:bodyPr>
            <a:lstStyle/>
            <a:p>
              <a:r>
                <a:rPr lang="en-US" dirty="0"/>
                <a:t>After :</a:t>
              </a:r>
              <a:endParaRPr lang="en-IL" dirty="0"/>
            </a:p>
          </p:txBody>
        </p:sp>
      </p:grpSp>
      <p:grpSp>
        <p:nvGrpSpPr>
          <p:cNvPr id="10" name="Group 9">
            <a:extLst>
              <a:ext uri="{FF2B5EF4-FFF2-40B4-BE49-F238E27FC236}">
                <a16:creationId xmlns:a16="http://schemas.microsoft.com/office/drawing/2014/main" id="{EB1B2A72-4972-2BCC-91B8-09B4F41AFEC7}"/>
              </a:ext>
            </a:extLst>
          </p:cNvPr>
          <p:cNvGrpSpPr/>
          <p:nvPr/>
        </p:nvGrpSpPr>
        <p:grpSpPr>
          <a:xfrm>
            <a:off x="1999210" y="2951603"/>
            <a:ext cx="3006860" cy="3603896"/>
            <a:chOff x="1317567" y="3059668"/>
            <a:chExt cx="3006860" cy="3603896"/>
          </a:xfrm>
        </p:grpSpPr>
        <p:pic>
          <p:nvPicPr>
            <p:cNvPr id="5" name="Picture 4">
              <a:extLst>
                <a:ext uri="{FF2B5EF4-FFF2-40B4-BE49-F238E27FC236}">
                  <a16:creationId xmlns:a16="http://schemas.microsoft.com/office/drawing/2014/main" id="{4E9F5A5A-ADBC-94EF-161D-43054D0CAB6E}"/>
                </a:ext>
              </a:extLst>
            </p:cNvPr>
            <p:cNvPicPr>
              <a:picLocks noChangeAspect="1"/>
            </p:cNvPicPr>
            <p:nvPr/>
          </p:nvPicPr>
          <p:blipFill>
            <a:blip r:embed="rId3"/>
            <a:stretch>
              <a:fillRect/>
            </a:stretch>
          </p:blipFill>
          <p:spPr>
            <a:xfrm>
              <a:off x="1317567" y="3429000"/>
              <a:ext cx="3006860" cy="3234564"/>
            </a:xfrm>
            <a:prstGeom prst="rect">
              <a:avLst/>
            </a:prstGeom>
          </p:spPr>
        </p:pic>
        <p:sp>
          <p:nvSpPr>
            <p:cNvPr id="9" name="TextBox 8">
              <a:extLst>
                <a:ext uri="{FF2B5EF4-FFF2-40B4-BE49-F238E27FC236}">
                  <a16:creationId xmlns:a16="http://schemas.microsoft.com/office/drawing/2014/main" id="{3F586BC2-00B5-D003-DF5B-84BACD66D994}"/>
                </a:ext>
              </a:extLst>
            </p:cNvPr>
            <p:cNvSpPr txBox="1"/>
            <p:nvPr/>
          </p:nvSpPr>
          <p:spPr>
            <a:xfrm>
              <a:off x="1317567" y="3059668"/>
              <a:ext cx="992579" cy="369332"/>
            </a:xfrm>
            <a:prstGeom prst="rect">
              <a:avLst/>
            </a:prstGeom>
            <a:noFill/>
          </p:spPr>
          <p:txBody>
            <a:bodyPr wrap="none" rtlCol="0">
              <a:spAutoFit/>
            </a:bodyPr>
            <a:lstStyle/>
            <a:p>
              <a:r>
                <a:rPr lang="en-US" dirty="0"/>
                <a:t>Before :</a:t>
              </a:r>
              <a:endParaRPr lang="en-IL" dirty="0"/>
            </a:p>
          </p:txBody>
        </p:sp>
      </p:grpSp>
    </p:spTree>
    <p:extLst>
      <p:ext uri="{BB962C8B-B14F-4D97-AF65-F5344CB8AC3E}">
        <p14:creationId xmlns:p14="http://schemas.microsoft.com/office/powerpoint/2010/main" val="177504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1B9BC-E613-7849-697C-4BAED44B30F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7E0506-A58C-9180-732C-AA7065D08C9F}"/>
              </a:ext>
            </a:extLst>
          </p:cNvPr>
          <p:cNvSpPr txBox="1"/>
          <p:nvPr/>
        </p:nvSpPr>
        <p:spPr>
          <a:xfrm>
            <a:off x="7803228" y="245225"/>
            <a:ext cx="4126451" cy="523220"/>
          </a:xfrm>
          <a:prstGeom prst="rect">
            <a:avLst/>
          </a:prstGeom>
          <a:noFill/>
        </p:spPr>
        <p:txBody>
          <a:bodyPr wrap="none" rtlCol="0">
            <a:spAutoFit/>
          </a:bodyPr>
          <a:lstStyle/>
          <a:p>
            <a:pPr algn="r" rtl="1"/>
            <a:r>
              <a:rPr lang="he-IL" sz="2800" dirty="0">
                <a:latin typeface="Gisha" panose="020B0502040204020203" pitchFamily="34" charset="-79"/>
                <a:cs typeface="Gisha" panose="020B0502040204020203" pitchFamily="34" charset="-79"/>
              </a:rPr>
              <a:t>עמודת </a:t>
            </a:r>
            <a:r>
              <a:rPr lang="en-US" sz="2800" dirty="0">
                <a:latin typeface="Gisha" panose="020B0502040204020203" pitchFamily="34" charset="-79"/>
                <a:cs typeface="Gisha" panose="020B0502040204020203" pitchFamily="34" charset="-79"/>
              </a:rPr>
              <a:t>label</a:t>
            </a:r>
            <a:r>
              <a:rPr lang="he-IL" sz="2800" dirty="0">
                <a:latin typeface="Gisha" panose="020B0502040204020203" pitchFamily="34" charset="-79"/>
                <a:cs typeface="Gisha" panose="020B0502040204020203" pitchFamily="34" charset="-79"/>
              </a:rPr>
              <a:t> בטבלת ה-</a:t>
            </a:r>
            <a:r>
              <a:rPr lang="en-US" sz="2800" dirty="0" err="1">
                <a:latin typeface="Gisha" panose="020B0502040204020203" pitchFamily="34" charset="-79"/>
                <a:cs typeface="Gisha" panose="020B0502040204020203" pitchFamily="34" charset="-79"/>
              </a:rPr>
              <a:t>snp</a:t>
            </a:r>
            <a:endParaRPr lang="en-IL" sz="2800" dirty="0">
              <a:latin typeface="Gisha" panose="020B0502040204020203" pitchFamily="34" charset="-79"/>
              <a:cs typeface="Gisha" panose="020B0502040204020203" pitchFamily="34" charset="-79"/>
            </a:endParaRPr>
          </a:p>
        </p:txBody>
      </p:sp>
      <p:sp>
        <p:nvSpPr>
          <p:cNvPr id="3" name="TextBox 2">
            <a:extLst>
              <a:ext uri="{FF2B5EF4-FFF2-40B4-BE49-F238E27FC236}">
                <a16:creationId xmlns:a16="http://schemas.microsoft.com/office/drawing/2014/main" id="{1D8C1351-1E3D-2114-B60E-AD20A3453B62}"/>
              </a:ext>
            </a:extLst>
          </p:cNvPr>
          <p:cNvSpPr txBox="1"/>
          <p:nvPr/>
        </p:nvSpPr>
        <p:spPr>
          <a:xfrm>
            <a:off x="781396" y="985058"/>
            <a:ext cx="11186627" cy="1477328"/>
          </a:xfrm>
          <a:prstGeom prst="rect">
            <a:avLst/>
          </a:prstGeom>
          <a:noFill/>
        </p:spPr>
        <p:txBody>
          <a:bodyPr wrap="square" rtlCol="0">
            <a:spAutoFit/>
          </a:bodyPr>
          <a:lstStyle/>
          <a:p>
            <a:pPr algn="r" rtl="1"/>
            <a:r>
              <a:rPr lang="he-IL" dirty="0">
                <a:latin typeface="Roboto" panose="02000000000000000000" pitchFamily="2" charset="0"/>
              </a:rPr>
              <a:t>לטובת לימוד מודלים לחיזוי תנודתיות בשוק, היינו צריכים לעשות </a:t>
            </a:r>
            <a:r>
              <a:rPr lang="en-US" dirty="0">
                <a:latin typeface="Roboto" panose="02000000000000000000" pitchFamily="2" charset="0"/>
              </a:rPr>
              <a:t>feature engineering</a:t>
            </a:r>
            <a:r>
              <a:rPr lang="he-IL" dirty="0">
                <a:latin typeface="Roboto" panose="02000000000000000000" pitchFamily="2" charset="0"/>
              </a:rPr>
              <a:t> וליצור שתי עמודות חדשות.</a:t>
            </a:r>
          </a:p>
          <a:p>
            <a:pPr algn="r" rtl="1"/>
            <a:r>
              <a:rPr lang="he-IL" dirty="0">
                <a:latin typeface="Roboto" panose="02000000000000000000" pitchFamily="2" charset="0"/>
              </a:rPr>
              <a:t>העמודה הראשונה היא </a:t>
            </a:r>
            <a:r>
              <a:rPr lang="en-US" dirty="0">
                <a:latin typeface="Roboto" panose="02000000000000000000" pitchFamily="2" charset="0"/>
              </a:rPr>
              <a:t>change</a:t>
            </a:r>
            <a:r>
              <a:rPr lang="he-IL" dirty="0">
                <a:latin typeface="Roboto" panose="02000000000000000000" pitchFamily="2" charset="0"/>
              </a:rPr>
              <a:t>. העמודה הזאת מראה מה יהיה השינוי של מחיר המניה עוד 5 ימים לעומת היום.</a:t>
            </a:r>
            <a:endParaRPr lang="en-US" dirty="0">
              <a:latin typeface="Roboto" panose="02000000000000000000" pitchFamily="2" charset="0"/>
            </a:endParaRPr>
          </a:p>
          <a:p>
            <a:pPr algn="r" rtl="1"/>
            <a:r>
              <a:rPr lang="he-IL" dirty="0">
                <a:latin typeface="Roboto" panose="02000000000000000000" pitchFamily="2" charset="0"/>
              </a:rPr>
              <a:t>העמודה השנייה היא </a:t>
            </a:r>
            <a:r>
              <a:rPr lang="en-US" dirty="0">
                <a:latin typeface="Roboto" panose="02000000000000000000" pitchFamily="2" charset="0"/>
              </a:rPr>
              <a:t>label</a:t>
            </a:r>
            <a:r>
              <a:rPr lang="he-IL" dirty="0">
                <a:latin typeface="Roboto" panose="02000000000000000000" pitchFamily="2" charset="0"/>
              </a:rPr>
              <a:t>. העמודה הזאת מראה בצורה קטגוריאלית. כלומר, אם המניה עלתה או ירדה ביותר מ-1.5$ (בעמודת </a:t>
            </a:r>
            <a:r>
              <a:rPr lang="en-US" dirty="0">
                <a:latin typeface="Roboto" panose="02000000000000000000" pitchFamily="2" charset="0"/>
              </a:rPr>
              <a:t>change</a:t>
            </a:r>
            <a:r>
              <a:rPr lang="he-IL" dirty="0">
                <a:latin typeface="Roboto" panose="02000000000000000000" pitchFamily="2" charset="0"/>
              </a:rPr>
              <a:t>) אז יהיה כתוב 1 על עליה ו 1- על ירידה. אם השינוי הוא פחות מ-1.5$ (בעמודת </a:t>
            </a:r>
            <a:r>
              <a:rPr lang="en-US" dirty="0">
                <a:latin typeface="Roboto" panose="02000000000000000000" pitchFamily="2" charset="0"/>
              </a:rPr>
              <a:t>change</a:t>
            </a:r>
            <a:r>
              <a:rPr lang="he-IL" dirty="0">
                <a:latin typeface="Roboto" panose="02000000000000000000" pitchFamily="2" charset="0"/>
              </a:rPr>
              <a:t>) אז אנחנו מחשיבים את זה כשינוי לא משמעותי אזי </a:t>
            </a:r>
            <a:r>
              <a:rPr lang="he-IL">
                <a:latin typeface="Roboto" panose="02000000000000000000" pitchFamily="2" charset="0"/>
              </a:rPr>
              <a:t>אנחנו מסמנים אותו כ-0.</a:t>
            </a:r>
            <a:endParaRPr lang="he-IL" dirty="0">
              <a:latin typeface="Roboto" panose="02000000000000000000" pitchFamily="2" charset="0"/>
            </a:endParaRPr>
          </a:p>
        </p:txBody>
      </p:sp>
      <p:sp>
        <p:nvSpPr>
          <p:cNvPr id="4" name="AutoShape 2" descr="Image">
            <a:extLst>
              <a:ext uri="{FF2B5EF4-FFF2-40B4-BE49-F238E27FC236}">
                <a16:creationId xmlns:a16="http://schemas.microsoft.com/office/drawing/2014/main" id="{056F74F2-71E3-8CC7-59CB-87B718920D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pic>
        <p:nvPicPr>
          <p:cNvPr id="14" name="Picture 13">
            <a:extLst>
              <a:ext uri="{FF2B5EF4-FFF2-40B4-BE49-F238E27FC236}">
                <a16:creationId xmlns:a16="http://schemas.microsoft.com/office/drawing/2014/main" id="{B68AECD2-32B8-FE9B-7E3B-248E126BCA6D}"/>
              </a:ext>
            </a:extLst>
          </p:cNvPr>
          <p:cNvPicPr>
            <a:picLocks noChangeAspect="1"/>
          </p:cNvPicPr>
          <p:nvPr/>
        </p:nvPicPr>
        <p:blipFill>
          <a:blip r:embed="rId2"/>
          <a:stretch>
            <a:fillRect/>
          </a:stretch>
        </p:blipFill>
        <p:spPr>
          <a:xfrm>
            <a:off x="3452293" y="3276600"/>
            <a:ext cx="5287413" cy="2554803"/>
          </a:xfrm>
          <a:prstGeom prst="rect">
            <a:avLst/>
          </a:prstGeom>
        </p:spPr>
      </p:pic>
    </p:spTree>
    <p:extLst>
      <p:ext uri="{BB962C8B-B14F-4D97-AF65-F5344CB8AC3E}">
        <p14:creationId xmlns:p14="http://schemas.microsoft.com/office/powerpoint/2010/main" val="205712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1B9BC-E613-7849-697C-4BAED44B30F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7E0506-A58C-9180-732C-AA7065D08C9F}"/>
              </a:ext>
            </a:extLst>
          </p:cNvPr>
          <p:cNvSpPr txBox="1"/>
          <p:nvPr/>
        </p:nvSpPr>
        <p:spPr>
          <a:xfrm>
            <a:off x="9040748" y="245225"/>
            <a:ext cx="2888931" cy="523220"/>
          </a:xfrm>
          <a:prstGeom prst="rect">
            <a:avLst/>
          </a:prstGeom>
          <a:noFill/>
        </p:spPr>
        <p:txBody>
          <a:bodyPr wrap="none" rtlCol="0">
            <a:spAutoFit/>
          </a:bodyPr>
          <a:lstStyle/>
          <a:p>
            <a:pPr algn="r" rtl="1"/>
            <a:r>
              <a:rPr lang="he-IL" sz="2800" dirty="0">
                <a:latin typeface="Gisha" panose="020B0502040204020203" pitchFamily="34" charset="-79"/>
                <a:cs typeface="Gisha" panose="020B0502040204020203" pitchFamily="34" charset="-79"/>
              </a:rPr>
              <a:t>עמודות </a:t>
            </a:r>
            <a:r>
              <a:rPr lang="en-US" sz="2800" dirty="0">
                <a:latin typeface="Gisha" panose="020B0502040204020203" pitchFamily="34" charset="-79"/>
                <a:cs typeface="Gisha" panose="020B0502040204020203" pitchFamily="34" charset="-79"/>
              </a:rPr>
              <a:t>sentiment</a:t>
            </a:r>
            <a:endParaRPr lang="en-IL" sz="2800" dirty="0">
              <a:latin typeface="Gisha" panose="020B0502040204020203" pitchFamily="34" charset="-79"/>
              <a:cs typeface="Gisha" panose="020B0502040204020203" pitchFamily="34" charset="-79"/>
            </a:endParaRPr>
          </a:p>
        </p:txBody>
      </p:sp>
      <p:sp>
        <p:nvSpPr>
          <p:cNvPr id="3" name="TextBox 2">
            <a:extLst>
              <a:ext uri="{FF2B5EF4-FFF2-40B4-BE49-F238E27FC236}">
                <a16:creationId xmlns:a16="http://schemas.microsoft.com/office/drawing/2014/main" id="{1D8C1351-1E3D-2114-B60E-AD20A3453B62}"/>
              </a:ext>
            </a:extLst>
          </p:cNvPr>
          <p:cNvSpPr txBox="1"/>
          <p:nvPr/>
        </p:nvSpPr>
        <p:spPr>
          <a:xfrm>
            <a:off x="4203940" y="985058"/>
            <a:ext cx="7764083" cy="3416320"/>
          </a:xfrm>
          <a:prstGeom prst="rect">
            <a:avLst/>
          </a:prstGeom>
          <a:noFill/>
        </p:spPr>
        <p:txBody>
          <a:bodyPr wrap="square" rtlCol="0">
            <a:spAutoFit/>
          </a:bodyPr>
          <a:lstStyle/>
          <a:p>
            <a:pPr algn="r" rtl="1"/>
            <a:r>
              <a:rPr lang="he-IL" dirty="0">
                <a:latin typeface="Roboto" panose="02000000000000000000" pitchFamily="2" charset="0"/>
              </a:rPr>
              <a:t>יצרנו עמודות סנטימנט על סמך הכותרות בטבלת החדשות, בנינו מודל אשר מנחש בעצמו סנטימנט על סמך הכותרות בלי עזרה שלנו כדי לראות אם הוא מצליח לעלות על קשר מתמטי שאולי שאנחנו לא מצליחים לראות, המודל בעצם מוציא מספר בין 0-1.</a:t>
            </a: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r>
              <a:rPr lang="he-IL" dirty="0">
                <a:latin typeface="Roboto" panose="02000000000000000000" pitchFamily="2" charset="0"/>
              </a:rPr>
              <a:t>מכיוון שהיו הרבה ימים בעמודת החדשות שיש כמה כותרות באותו היום, ורצינו לחבר את הימים שיהיה שורה אחת לכל תאריך, החלטנו ליצור שתי עמודות על סמך הפרדיקציה של המודל, עמודה אחת היא סכום הסנטימנט של הכותרות ועמודה שנייה היא הממוצע של הסנטימנט. </a:t>
            </a:r>
          </a:p>
        </p:txBody>
      </p:sp>
      <p:sp>
        <p:nvSpPr>
          <p:cNvPr id="4" name="AutoShape 2" descr="Image">
            <a:extLst>
              <a:ext uri="{FF2B5EF4-FFF2-40B4-BE49-F238E27FC236}">
                <a16:creationId xmlns:a16="http://schemas.microsoft.com/office/drawing/2014/main" id="{056F74F2-71E3-8CC7-59CB-87B718920D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pic>
        <p:nvPicPr>
          <p:cNvPr id="6" name="Picture 5">
            <a:extLst>
              <a:ext uri="{FF2B5EF4-FFF2-40B4-BE49-F238E27FC236}">
                <a16:creationId xmlns:a16="http://schemas.microsoft.com/office/drawing/2014/main" id="{4DE5560B-4CB6-5383-CA3B-980CA567071B}"/>
              </a:ext>
            </a:extLst>
          </p:cNvPr>
          <p:cNvPicPr>
            <a:picLocks noChangeAspect="1"/>
          </p:cNvPicPr>
          <p:nvPr/>
        </p:nvPicPr>
        <p:blipFill>
          <a:blip r:embed="rId2"/>
          <a:stretch>
            <a:fillRect/>
          </a:stretch>
        </p:blipFill>
        <p:spPr>
          <a:xfrm>
            <a:off x="71887" y="672683"/>
            <a:ext cx="3850257" cy="1993310"/>
          </a:xfrm>
          <a:prstGeom prst="rect">
            <a:avLst/>
          </a:prstGeom>
        </p:spPr>
      </p:pic>
      <p:pic>
        <p:nvPicPr>
          <p:cNvPr id="8" name="Picture 7">
            <a:extLst>
              <a:ext uri="{FF2B5EF4-FFF2-40B4-BE49-F238E27FC236}">
                <a16:creationId xmlns:a16="http://schemas.microsoft.com/office/drawing/2014/main" id="{A93613B5-38C0-286A-535F-5EF4C36F51FA}"/>
              </a:ext>
            </a:extLst>
          </p:cNvPr>
          <p:cNvPicPr>
            <a:picLocks noChangeAspect="1"/>
          </p:cNvPicPr>
          <p:nvPr/>
        </p:nvPicPr>
        <p:blipFill>
          <a:blip r:embed="rId3"/>
          <a:stretch>
            <a:fillRect/>
          </a:stretch>
        </p:blipFill>
        <p:spPr>
          <a:xfrm>
            <a:off x="777870" y="2967486"/>
            <a:ext cx="2283929" cy="3640348"/>
          </a:xfrm>
          <a:prstGeom prst="rect">
            <a:avLst/>
          </a:prstGeom>
        </p:spPr>
      </p:pic>
    </p:spTree>
    <p:extLst>
      <p:ext uri="{BB962C8B-B14F-4D97-AF65-F5344CB8AC3E}">
        <p14:creationId xmlns:p14="http://schemas.microsoft.com/office/powerpoint/2010/main" val="136610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5A0E1-83A8-58A2-846C-BB73D60883E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9B9A3ED-556E-5C07-DF98-029BFB77F449}"/>
              </a:ext>
            </a:extLst>
          </p:cNvPr>
          <p:cNvSpPr txBox="1"/>
          <p:nvPr/>
        </p:nvSpPr>
        <p:spPr>
          <a:xfrm>
            <a:off x="6812573" y="245225"/>
            <a:ext cx="5117106" cy="523220"/>
          </a:xfrm>
          <a:prstGeom prst="rect">
            <a:avLst/>
          </a:prstGeom>
          <a:noFill/>
        </p:spPr>
        <p:txBody>
          <a:bodyPr wrap="none" rtlCol="0">
            <a:spAutoFit/>
          </a:bodyPr>
          <a:lstStyle/>
          <a:p>
            <a:pPr algn="r" rtl="1"/>
            <a:r>
              <a:rPr lang="he-IL" sz="2800" dirty="0">
                <a:latin typeface="Gisha" panose="020B0502040204020203" pitchFamily="34" charset="-79"/>
                <a:cs typeface="Gisha" panose="020B0502040204020203" pitchFamily="34" charset="-79"/>
              </a:rPr>
              <a:t>קצת </a:t>
            </a:r>
            <a:r>
              <a:rPr lang="he-IL" sz="2800" dirty="0" err="1">
                <a:latin typeface="Gisha" panose="020B0502040204020203" pitchFamily="34" charset="-79"/>
                <a:cs typeface="Gisha" panose="020B0502040204020203" pitchFamily="34" charset="-79"/>
              </a:rPr>
              <a:t>סטסטיסטיקה</a:t>
            </a:r>
            <a:r>
              <a:rPr lang="he-IL" sz="2800" dirty="0">
                <a:latin typeface="Gisha" panose="020B0502040204020203" pitchFamily="34" charset="-79"/>
                <a:cs typeface="Gisha" panose="020B0502040204020203" pitchFamily="34" charset="-79"/>
              </a:rPr>
              <a:t> על המידע שלנו</a:t>
            </a:r>
            <a:endParaRPr lang="en-IL" sz="2800" dirty="0">
              <a:latin typeface="Gisha" panose="020B0502040204020203" pitchFamily="34" charset="-79"/>
              <a:cs typeface="Gisha" panose="020B0502040204020203" pitchFamily="34" charset="-79"/>
            </a:endParaRPr>
          </a:p>
        </p:txBody>
      </p:sp>
      <p:sp>
        <p:nvSpPr>
          <p:cNvPr id="3" name="TextBox 2">
            <a:extLst>
              <a:ext uri="{FF2B5EF4-FFF2-40B4-BE49-F238E27FC236}">
                <a16:creationId xmlns:a16="http://schemas.microsoft.com/office/drawing/2014/main" id="{A98528D4-9EE6-4E46-5257-FFCC25CC4D12}"/>
              </a:ext>
            </a:extLst>
          </p:cNvPr>
          <p:cNvSpPr txBox="1"/>
          <p:nvPr/>
        </p:nvSpPr>
        <p:spPr>
          <a:xfrm>
            <a:off x="781396" y="985058"/>
            <a:ext cx="11186627" cy="3139321"/>
          </a:xfrm>
          <a:prstGeom prst="rect">
            <a:avLst/>
          </a:prstGeom>
          <a:noFill/>
        </p:spPr>
        <p:txBody>
          <a:bodyPr wrap="square" rtlCol="0">
            <a:spAutoFit/>
          </a:bodyPr>
          <a:lstStyle/>
          <a:p>
            <a:pPr algn="r" rtl="1"/>
            <a:r>
              <a:rPr lang="he-IL" b="1" dirty="0">
                <a:latin typeface="Roboto" panose="02000000000000000000" pitchFamily="2" charset="0"/>
              </a:rPr>
              <a:t>איזו מיניה הכי פופולרית ואיך זה משפיע על המחיר שלה?</a:t>
            </a:r>
          </a:p>
          <a:p>
            <a:pPr algn="r" rtl="1"/>
            <a:r>
              <a:rPr lang="he-IL" dirty="0">
                <a:latin typeface="Roboto" panose="02000000000000000000" pitchFamily="2" charset="0"/>
              </a:rPr>
              <a:t>את פופולריות המניה אנחנו מדדנו לפי כמות החדשות שמדברות על אותה המניה.</a:t>
            </a:r>
          </a:p>
          <a:p>
            <a:pPr algn="r" rtl="1"/>
            <a:endParaRPr lang="en-US" dirty="0">
              <a:latin typeface="Roboto" panose="02000000000000000000" pitchFamily="2" charset="0"/>
            </a:endParaRPr>
          </a:p>
          <a:p>
            <a:pPr algn="r" rtl="1"/>
            <a:endParaRPr lang="en-US"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endParaRPr lang="he-IL" dirty="0">
              <a:latin typeface="Roboto" panose="02000000000000000000" pitchFamily="2" charset="0"/>
            </a:endParaRPr>
          </a:p>
          <a:p>
            <a:pPr algn="r" rtl="1"/>
            <a:r>
              <a:rPr lang="he-IL" b="1" dirty="0">
                <a:latin typeface="Roboto" panose="02000000000000000000" pitchFamily="2" charset="0"/>
              </a:rPr>
              <a:t>מטריצת קורלציה והאם גילינו משהו חדש על שוק ההון?</a:t>
            </a:r>
          </a:p>
          <a:p>
            <a:pPr algn="r" rtl="1"/>
            <a:r>
              <a:rPr lang="he-IL" dirty="0">
                <a:latin typeface="Roboto" panose="02000000000000000000" pitchFamily="2" charset="0"/>
              </a:rPr>
              <a:t>אז התשובה היא כן! במטריצה רואים שיש קורלציה שלילית (</a:t>
            </a:r>
            <a:r>
              <a:rPr lang="en-US" dirty="0">
                <a:latin typeface="Roboto" panose="02000000000000000000" pitchFamily="2" charset="0"/>
              </a:rPr>
              <a:t>~ -0.6</a:t>
            </a:r>
            <a:r>
              <a:rPr lang="he-IL" dirty="0">
                <a:latin typeface="Roboto" panose="02000000000000000000" pitchFamily="2" charset="0"/>
              </a:rPr>
              <a:t>) בין מחיר המניה לנפח המסחר.</a:t>
            </a:r>
          </a:p>
          <a:p>
            <a:pPr algn="r" rtl="1"/>
            <a:r>
              <a:rPr lang="he-IL" dirty="0">
                <a:latin typeface="Roboto" panose="02000000000000000000" pitchFamily="2" charset="0"/>
              </a:rPr>
              <a:t>דבר זה יכול לרמוז שאם המניה יורדת אז נפח המסחר כנראה יהיה גבוהה.</a:t>
            </a:r>
          </a:p>
          <a:p>
            <a:pPr algn="r" rtl="1"/>
            <a:r>
              <a:rPr lang="he-IL" dirty="0">
                <a:latin typeface="Roboto" panose="02000000000000000000" pitchFamily="2" charset="0"/>
              </a:rPr>
              <a:t>ואם חושבים על זה, זה דיי הגיוני. כשיש תקופות לא טובות (קורונה למשל) הרבה משקים מוכרים את המניות שלהם בו זמניות.</a:t>
            </a:r>
          </a:p>
        </p:txBody>
      </p:sp>
      <p:sp>
        <p:nvSpPr>
          <p:cNvPr id="4" name="AutoShape 2" descr="Image">
            <a:extLst>
              <a:ext uri="{FF2B5EF4-FFF2-40B4-BE49-F238E27FC236}">
                <a16:creationId xmlns:a16="http://schemas.microsoft.com/office/drawing/2014/main" id="{F3F20E39-40A6-A018-047A-B031AEB1C5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pic>
        <p:nvPicPr>
          <p:cNvPr id="6" name="Picture 5">
            <a:extLst>
              <a:ext uri="{FF2B5EF4-FFF2-40B4-BE49-F238E27FC236}">
                <a16:creationId xmlns:a16="http://schemas.microsoft.com/office/drawing/2014/main" id="{A9928520-C088-BEAE-D515-0AF48FA0673A}"/>
              </a:ext>
            </a:extLst>
          </p:cNvPr>
          <p:cNvPicPr>
            <a:picLocks noChangeAspect="1"/>
          </p:cNvPicPr>
          <p:nvPr/>
        </p:nvPicPr>
        <p:blipFill>
          <a:blip r:embed="rId2"/>
          <a:stretch>
            <a:fillRect/>
          </a:stretch>
        </p:blipFill>
        <p:spPr>
          <a:xfrm>
            <a:off x="1104090" y="291558"/>
            <a:ext cx="1414665" cy="2792464"/>
          </a:xfrm>
          <a:prstGeom prst="rect">
            <a:avLst/>
          </a:prstGeom>
        </p:spPr>
      </p:pic>
      <p:pic>
        <p:nvPicPr>
          <p:cNvPr id="1026" name="Picture 2">
            <a:extLst>
              <a:ext uri="{FF2B5EF4-FFF2-40B4-BE49-F238E27FC236}">
                <a16:creationId xmlns:a16="http://schemas.microsoft.com/office/drawing/2014/main" id="{0AE8909D-1822-A8A6-F4C6-AF36907A7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090" y="4249551"/>
            <a:ext cx="2881571" cy="240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15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5479A5-A1DE-B22A-7736-FBCB5E0A9592}"/>
              </a:ext>
            </a:extLst>
          </p:cNvPr>
          <p:cNvSpPr txBox="1"/>
          <p:nvPr/>
        </p:nvSpPr>
        <p:spPr>
          <a:xfrm>
            <a:off x="290743" y="2929243"/>
            <a:ext cx="11610513" cy="923330"/>
          </a:xfrm>
          <a:prstGeom prst="rect">
            <a:avLst/>
          </a:prstGeom>
          <a:noFill/>
        </p:spPr>
        <p:txBody>
          <a:bodyPr wrap="square" rtlCol="0">
            <a:spAutoFit/>
          </a:bodyPr>
          <a:lstStyle/>
          <a:p>
            <a:r>
              <a:rPr lang="en-US" sz="5400" dirty="0">
                <a:latin typeface="AirbusMCDUa" panose="02000503000000000000" pitchFamily="2" charset="0"/>
              </a:rPr>
              <a:t>Training and Comparing the Models</a:t>
            </a:r>
            <a:endParaRPr lang="en-IL" sz="5400" dirty="0">
              <a:latin typeface="AirbusMCDUa" panose="02000503000000000000" pitchFamily="2" charset="0"/>
            </a:endParaRPr>
          </a:p>
        </p:txBody>
      </p:sp>
    </p:spTree>
    <p:extLst>
      <p:ext uri="{BB962C8B-B14F-4D97-AF65-F5344CB8AC3E}">
        <p14:creationId xmlns:p14="http://schemas.microsoft.com/office/powerpoint/2010/main" val="3537956081"/>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864</TotalTime>
  <Words>1128</Words>
  <Application>Microsoft Office PowerPoint</Application>
  <PresentationFormat>Widescreen</PresentationFormat>
  <Paragraphs>164</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AirbusMCDUa</vt:lpstr>
      <vt:lpstr>Amasis MT Pro Black</vt:lpstr>
      <vt:lpstr>Aptos</vt:lpstr>
      <vt:lpstr>Arial</vt:lpstr>
      <vt:lpstr>Avenir Next LT Pro</vt:lpstr>
      <vt:lpstr>AvenirNext LT Pro Medium</vt:lpstr>
      <vt:lpstr>Gisha</vt:lpstr>
      <vt:lpstr>Roboto</vt:lpstr>
      <vt:lpstr>Sagona Book</vt:lpstr>
      <vt:lpstr>ExploreVTI</vt:lpstr>
      <vt:lpstr>AI Accelerator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D</dc:creator>
  <cp:lastModifiedBy>Daniel D</cp:lastModifiedBy>
  <cp:revision>25</cp:revision>
  <dcterms:created xsi:type="dcterms:W3CDTF">2025-03-30T15:48:51Z</dcterms:created>
  <dcterms:modified xsi:type="dcterms:W3CDTF">2025-04-09T20:22:30Z</dcterms:modified>
</cp:coreProperties>
</file>